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58"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3AF190-0114-4F56-8E3F-88894CA83A3B}" type="datetimeFigureOut">
              <a:rPr lang="sv-SE" smtClean="0"/>
              <a:t>2016-04-20</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89993A-A754-42CF-99B2-A625FF573DB3}" type="slidenum">
              <a:rPr lang="sv-SE" smtClean="0"/>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dirty="0" smtClean="0"/>
              <a:t>http://www.nber.org/papers/w12352</a:t>
            </a:r>
          </a:p>
          <a:p>
            <a:endParaRPr lang="sv-SE" dirty="0"/>
          </a:p>
        </p:txBody>
      </p:sp>
      <p:sp>
        <p:nvSpPr>
          <p:cNvPr id="4" name="Slide Number Placeholder 3"/>
          <p:cNvSpPr>
            <a:spLocks noGrp="1"/>
          </p:cNvSpPr>
          <p:nvPr>
            <p:ph type="sldNum" sz="quarter" idx="10"/>
          </p:nvPr>
        </p:nvSpPr>
        <p:spPr/>
        <p:txBody>
          <a:bodyPr/>
          <a:lstStyle/>
          <a:p>
            <a:fld id="{45CB4A46-28B5-4E81-A0C9-3320A5D14CB2}" type="slidenum">
              <a:rPr lang="sv-SE" smtClean="0"/>
              <a:t>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dirty="0" smtClean="0"/>
              <a:t>http://www.nber.org/papers/w13466.pdf</a:t>
            </a:r>
          </a:p>
          <a:p>
            <a:endParaRPr lang="sv-SE" dirty="0" smtClean="0"/>
          </a:p>
          <a:p>
            <a:endParaRPr lang="sv-SE" dirty="0"/>
          </a:p>
        </p:txBody>
      </p:sp>
      <p:sp>
        <p:nvSpPr>
          <p:cNvPr id="4" name="Slide Number Placeholder 3"/>
          <p:cNvSpPr>
            <a:spLocks noGrp="1"/>
          </p:cNvSpPr>
          <p:nvPr>
            <p:ph type="sldNum" sz="quarter" idx="10"/>
          </p:nvPr>
        </p:nvSpPr>
        <p:spPr/>
        <p:txBody>
          <a:bodyPr/>
          <a:lstStyle/>
          <a:p>
            <a:fld id="{45CB4A46-28B5-4E81-A0C9-3320A5D14CB2}" type="slidenum">
              <a:rPr lang="sv-SE" smtClean="0"/>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dirty="0" smtClean="0"/>
              <a:t>http://www.nber.org/papers/w12329.pdf</a:t>
            </a:r>
            <a:endParaRPr lang="sv-SE" dirty="0"/>
          </a:p>
        </p:txBody>
      </p:sp>
      <p:sp>
        <p:nvSpPr>
          <p:cNvPr id="4" name="Slide Number Placeholder 3"/>
          <p:cNvSpPr>
            <a:spLocks noGrp="1"/>
          </p:cNvSpPr>
          <p:nvPr>
            <p:ph type="sldNum" sz="quarter" idx="10"/>
          </p:nvPr>
        </p:nvSpPr>
        <p:spPr/>
        <p:txBody>
          <a:bodyPr/>
          <a:lstStyle/>
          <a:p>
            <a:fld id="{45CB4A46-28B5-4E81-A0C9-3320A5D14CB2}" type="slidenum">
              <a:rPr lang="sv-SE" smtClean="0"/>
              <a:t>3</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7785CD2-F1CB-4F05-9E57-A22A7A04FD05}"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7785CD2-F1CB-4F05-9E57-A22A7A04FD05}"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7785CD2-F1CB-4F05-9E57-A22A7A04FD05}"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7785CD2-F1CB-4F05-9E57-A22A7A04FD05}"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785CD2-F1CB-4F05-9E57-A22A7A04FD05}" type="datetimeFigureOut">
              <a:rPr lang="sv-SE" smtClean="0"/>
              <a:t>2016-04-20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57785CD2-F1CB-4F05-9E57-A22A7A04FD05}"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57785CD2-F1CB-4F05-9E57-A22A7A04FD05}" type="datetimeFigureOut">
              <a:rPr lang="sv-SE" smtClean="0"/>
              <a:t>2016-04-20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57785CD2-F1CB-4F05-9E57-A22A7A04FD05}" type="datetimeFigureOut">
              <a:rPr lang="sv-SE" smtClean="0"/>
              <a:t>2016-04-20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85CD2-F1CB-4F05-9E57-A22A7A04FD05}" type="datetimeFigureOut">
              <a:rPr lang="sv-SE" smtClean="0"/>
              <a:t>2016-04-20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85CD2-F1CB-4F05-9E57-A22A7A04FD05}"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85CD2-F1CB-4F05-9E57-A22A7A04FD05}" type="datetimeFigureOut">
              <a:rPr lang="sv-SE" smtClean="0"/>
              <a:t>2016-04-20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9D97C95-3D45-4487-8900-6FC63801C5A5}"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85CD2-F1CB-4F05-9E57-A22A7A04FD05}" type="datetimeFigureOut">
              <a:rPr lang="sv-SE" smtClean="0"/>
              <a:t>2016-04-20</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97C95-3D45-4487-8900-6FC63801C5A5}"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Effects of Education on Health</a:t>
            </a:r>
            <a:br>
              <a:rPr lang="en-US" dirty="0" smtClean="0"/>
            </a:br>
            <a:endParaRPr lang="sv-SE" dirty="0"/>
          </a:p>
        </p:txBody>
      </p:sp>
      <p:sp>
        <p:nvSpPr>
          <p:cNvPr id="3" name="Content Placeholder 2"/>
          <p:cNvSpPr>
            <a:spLocks noGrp="1"/>
          </p:cNvSpPr>
          <p:nvPr>
            <p:ph idx="1"/>
          </p:nvPr>
        </p:nvSpPr>
        <p:spPr/>
        <p:txBody>
          <a:bodyPr/>
          <a:lstStyle/>
          <a:p>
            <a:pPr>
              <a:buNone/>
            </a:pPr>
            <a:r>
              <a:rPr lang="en-US" i="1" dirty="0" smtClean="0"/>
              <a:t>"</a:t>
            </a:r>
            <a:r>
              <a:rPr lang="en-US" i="1" dirty="0"/>
              <a:t>An additional four years of education lowers five-year mortality by 1.8 percentage points; it also reduces the risk of heart disease by 2.16 percentage points, and the risk of diabetes by 1.3 percentage points."</a:t>
            </a:r>
            <a:endParaRPr lang="en-US" dirty="0"/>
          </a:p>
          <a:p>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Effects of Education on Health</a:t>
            </a:r>
            <a:br>
              <a:rPr lang="en-US" dirty="0" smtClean="0"/>
            </a:br>
            <a:endParaRPr lang="sv-SE" dirty="0"/>
          </a:p>
        </p:txBody>
      </p:sp>
      <p:sp>
        <p:nvSpPr>
          <p:cNvPr id="3" name="Content Placeholder 2"/>
          <p:cNvSpPr>
            <a:spLocks noGrp="1"/>
          </p:cNvSpPr>
          <p:nvPr>
            <p:ph idx="1"/>
          </p:nvPr>
        </p:nvSpPr>
        <p:spPr/>
        <p:txBody>
          <a:bodyPr>
            <a:normAutofit fontScale="77500" lnSpcReduction="20000"/>
          </a:bodyPr>
          <a:lstStyle/>
          <a:p>
            <a:r>
              <a:rPr lang="en-US" dirty="0" smtClean="0"/>
              <a:t>The positive correlation between mother’s schooling and child health in numerous studies was one factor behind the World Bank’s campaign in the 1990s to encourage increases in maternal education in developing countries (World Bank 1993). </a:t>
            </a:r>
          </a:p>
          <a:p>
            <a:r>
              <a:rPr lang="en-US" dirty="0" smtClean="0"/>
              <a:t>Deaton (2002) argues that policies to increase education and  income in developing countries are very likely to have larger payoffs in terms of health than those that focus on health care, even if inequalities in health rise. </a:t>
            </a:r>
          </a:p>
          <a:p>
            <a:r>
              <a:rPr lang="en-US" dirty="0" smtClean="0"/>
              <a:t>The same proposition can be found in other studies since more education typically leads to higher income, policies to increase the former appear to have large returns on health. </a:t>
            </a:r>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Effects of Education on Health</a:t>
            </a:r>
            <a:br>
              <a:rPr lang="en-US" dirty="0" smtClean="0"/>
            </a:br>
            <a:endParaRPr lang="sv-SE" dirty="0"/>
          </a:p>
        </p:txBody>
      </p:sp>
      <p:sp>
        <p:nvSpPr>
          <p:cNvPr id="3" name="Content Placeholder 2"/>
          <p:cNvSpPr>
            <a:spLocks noGrp="1"/>
          </p:cNvSpPr>
          <p:nvPr>
            <p:ph idx="1"/>
          </p:nvPr>
        </p:nvSpPr>
        <p:spPr>
          <a:xfrm>
            <a:off x="467544" y="1052736"/>
            <a:ext cx="8229600" cy="5400600"/>
          </a:xfrm>
        </p:spPr>
        <p:txBody>
          <a:bodyPr>
            <a:noAutofit/>
          </a:bodyPr>
          <a:lstStyle/>
          <a:p>
            <a:r>
              <a:rPr lang="en-US" sz="2000" dirty="0" smtClean="0"/>
              <a:t>Education is widely held to be a key determinant of fertility and infant health.</a:t>
            </a:r>
          </a:p>
          <a:p>
            <a:r>
              <a:rPr lang="en-US" sz="2000" dirty="0"/>
              <a:t>E</a:t>
            </a:r>
            <a:r>
              <a:rPr lang="en-US" sz="2000" dirty="0" smtClean="0"/>
              <a:t>ducation raises a woman’s permanent income through earnings, tilting her optimal fertility choices toward fewer offspring of higher quality (Becker 1960, </a:t>
            </a:r>
            <a:r>
              <a:rPr lang="en-US" sz="2000" dirty="0" err="1" smtClean="0"/>
              <a:t>Mincer</a:t>
            </a:r>
            <a:r>
              <a:rPr lang="en-US" sz="2000" dirty="0" smtClean="0"/>
              <a:t> 1963, Becker and Lewis 1973, Willis 1973). </a:t>
            </a:r>
          </a:p>
          <a:p>
            <a:r>
              <a:rPr lang="en-US" sz="2000" dirty="0"/>
              <a:t>U</a:t>
            </a:r>
            <a:r>
              <a:rPr lang="en-US" sz="2000" dirty="0" smtClean="0"/>
              <a:t>nder positive </a:t>
            </a:r>
            <a:r>
              <a:rPr lang="en-US" sz="2000" dirty="0" err="1" smtClean="0"/>
              <a:t>assortative</a:t>
            </a:r>
            <a:r>
              <a:rPr lang="en-US" sz="2000" dirty="0" smtClean="0"/>
              <a:t> mating, a woman’s education is causally connected to her mate’s education (Behrman and </a:t>
            </a:r>
            <a:r>
              <a:rPr lang="en-US" sz="2000" dirty="0" err="1" smtClean="0"/>
              <a:t>Rosenzweig</a:t>
            </a:r>
            <a:r>
              <a:rPr lang="en-US" sz="2000" dirty="0" smtClean="0"/>
              <a:t> 2002), so that the effect of education on household permanent income is augmented through a multiplier effect. </a:t>
            </a:r>
          </a:p>
          <a:p>
            <a:r>
              <a:rPr lang="en-US" sz="2000" dirty="0" smtClean="0"/>
              <a:t>Third, education may improve an individual’s knowledge of, and ability to process information regarding, fertility options and healthy pregnancy behaviors (Grossman 1972). </a:t>
            </a:r>
          </a:p>
          <a:p>
            <a:r>
              <a:rPr lang="en-US" sz="2000" dirty="0" smtClean="0"/>
              <a:t>On the empirical side, There is  extensive literature documents associations between education and fertility and infant health (Strauss and Thomas 1995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endParaRPr lang="sv-SE"/>
          </a:p>
        </p:txBody>
      </p:sp>
      <p:pic>
        <p:nvPicPr>
          <p:cNvPr id="1026" name="Picture 2"/>
          <p:cNvPicPr>
            <a:picLocks noChangeAspect="1" noChangeArrowheads="1"/>
          </p:cNvPicPr>
          <p:nvPr/>
        </p:nvPicPr>
        <p:blipFill>
          <a:blip r:embed="rId2" cstate="print"/>
          <a:srcRect/>
          <a:stretch>
            <a:fillRect/>
          </a:stretch>
        </p:blipFill>
        <p:spPr bwMode="auto">
          <a:xfrm>
            <a:off x="0" y="0"/>
            <a:ext cx="9906000" cy="716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315</Words>
  <Application>Microsoft Office PowerPoint</Application>
  <PresentationFormat>On-screen Show (4:3)</PresentationFormat>
  <Paragraphs>18</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Effects of Education on Health </vt:lpstr>
      <vt:lpstr>The Effects of Education on Health </vt:lpstr>
      <vt:lpstr>The Effects of Education on Health </vt:lpstr>
      <vt:lpstr>Slide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Education on Health </dc:title>
  <dc:creator>Hana</dc:creator>
  <cp:lastModifiedBy>Hana</cp:lastModifiedBy>
  <cp:revision>1</cp:revision>
  <dcterms:created xsi:type="dcterms:W3CDTF">2016-04-20T17:37:44Z</dcterms:created>
  <dcterms:modified xsi:type="dcterms:W3CDTF">2016-04-20T17:57:28Z</dcterms:modified>
</cp:coreProperties>
</file>