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notesMasterIdLst>
    <p:notesMasterId r:id="rId27"/>
  </p:notesMasterIdLst>
  <p:sldIdLst>
    <p:sldId id="256" r:id="rId2"/>
    <p:sldId id="268" r:id="rId3"/>
    <p:sldId id="301" r:id="rId4"/>
    <p:sldId id="293" r:id="rId5"/>
    <p:sldId id="271" r:id="rId6"/>
    <p:sldId id="273" r:id="rId7"/>
    <p:sldId id="294" r:id="rId8"/>
    <p:sldId id="295" r:id="rId9"/>
    <p:sldId id="296" r:id="rId10"/>
    <p:sldId id="297" r:id="rId11"/>
    <p:sldId id="298" r:id="rId12"/>
    <p:sldId id="275" r:id="rId13"/>
    <p:sldId id="285" r:id="rId14"/>
    <p:sldId id="299" r:id="rId15"/>
    <p:sldId id="286" r:id="rId16"/>
    <p:sldId id="300" r:id="rId17"/>
    <p:sldId id="287" r:id="rId18"/>
    <p:sldId id="288" r:id="rId19"/>
    <p:sldId id="281" r:id="rId20"/>
    <p:sldId id="257" r:id="rId21"/>
    <p:sldId id="258" r:id="rId22"/>
    <p:sldId id="259" r:id="rId23"/>
    <p:sldId id="261" r:id="rId24"/>
    <p:sldId id="266" r:id="rId25"/>
    <p:sldId id="29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5353"/>
    <a:srgbClr val="D46A6A"/>
    <a:srgbClr val="F8FE0A"/>
    <a:srgbClr val="FF99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62" autoAdjust="0"/>
    <p:restoredTop sz="94434" autoAdjust="0"/>
  </p:normalViewPr>
  <p:slideViewPr>
    <p:cSldViewPr snapToGrid="0">
      <p:cViewPr varScale="1">
        <p:scale>
          <a:sx n="73" d="100"/>
          <a:sy n="73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DB9C1-5F2D-4184-A54D-3FA4DB3847CF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25EF7-EBE6-4C48-8B49-834842317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54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25EF7-EBE6-4C48-8B49-834842317C9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5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1D45EA2-734B-4D5F-A768-8ED1947CD6A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2EEEE61-1171-4C70-B1DA-EF96FE71C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3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5EA2-734B-4D5F-A768-8ED1947CD6A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EE61-1171-4C70-B1DA-EF96FE71C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59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1D45EA2-734B-4D5F-A768-8ED1947CD6A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2EEEE61-1171-4C70-B1DA-EF96FE71C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0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5EA2-734B-4D5F-A768-8ED1947CD6A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2EEEE61-1171-4C70-B1DA-EF96FE71C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1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1D45EA2-734B-4D5F-A768-8ED1947CD6A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2EEEE61-1171-4C70-B1DA-EF96FE71C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6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5EA2-734B-4D5F-A768-8ED1947CD6A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EE61-1171-4C70-B1DA-EF96FE71C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3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5EA2-734B-4D5F-A768-8ED1947CD6A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EE61-1171-4C70-B1DA-EF96FE71C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7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5EA2-734B-4D5F-A768-8ED1947CD6A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EE61-1171-4C70-B1DA-EF96FE71C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796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5EA2-734B-4D5F-A768-8ED1947CD6A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EE61-1171-4C70-B1DA-EF96FE71C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98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1D45EA2-734B-4D5F-A768-8ED1947CD6A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2EEEE61-1171-4C70-B1DA-EF96FE71C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8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5EA2-734B-4D5F-A768-8ED1947CD6A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EEE61-1171-4C70-B1DA-EF96FE71C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7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1D45EA2-734B-4D5F-A768-8ED1947CD6A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2EEEE61-1171-4C70-B1DA-EF96FE71C05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078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034" y="0"/>
            <a:ext cx="10058400" cy="2975021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accent1"/>
                </a:solidFill>
              </a:rPr>
              <a:t>Violence against Children</a:t>
            </a:r>
            <a:endParaRPr lang="en-US" sz="7200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7019" y="3825026"/>
            <a:ext cx="10426542" cy="2434106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Dr. Sireen M. Alkhaldi, </a:t>
            </a:r>
            <a:r>
              <a:rPr lang="en-US" sz="2400" b="1" dirty="0" err="1" smtClean="0">
                <a:solidFill>
                  <a:schemeClr val="bg1"/>
                </a:solidFill>
              </a:rPr>
              <a:t>DrPH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Community Medicine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Faculty of Medicine, The university of Jordan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First semester, 2015/ 2016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63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Violence against children, settings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781" y="1715956"/>
            <a:ext cx="11235027" cy="51420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E35353"/>
                </a:solidFill>
                <a:latin typeface="verdana" panose="020B0604030504040204" pitchFamily="34" charset="0"/>
              </a:rPr>
              <a:t>In work </a:t>
            </a:r>
            <a:r>
              <a:rPr lang="en-US" sz="2400" b="1" dirty="0" smtClean="0">
                <a:solidFill>
                  <a:srgbClr val="E35353"/>
                </a:solidFill>
                <a:latin typeface="verdana" panose="020B0604030504040204" pitchFamily="34" charset="0"/>
              </a:rPr>
              <a:t>settings</a:t>
            </a:r>
            <a:r>
              <a:rPr lang="en-US" sz="2400" dirty="0" smtClean="0">
                <a:solidFill>
                  <a:srgbClr val="E35353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Across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all regions, violence – physical, sexual and psychological – affects many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millions of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children who are working, both legally and illegally. </a:t>
            </a:r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It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may be used to coerce children to work or punish or control them in the workplace.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Most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workplace violence is inflicted by employers, although those who inflict violence may also include co-workers,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customers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, police, criminal gangs and intermediaries. Many girls work in domestic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labor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, which is often unregulated. They report maltreatment such as physical punishment, humiliation and sexual harassment. </a:t>
            </a:r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09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Violence against children, settings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875" y="2042710"/>
            <a:ext cx="11029615" cy="46775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E35353"/>
                </a:solidFill>
                <a:latin typeface="verdana" panose="020B0604030504040204" pitchFamily="34" charset="0"/>
              </a:rPr>
              <a:t>In the </a:t>
            </a:r>
            <a:r>
              <a:rPr lang="en-US" sz="2800" b="1" dirty="0" smtClean="0">
                <a:solidFill>
                  <a:srgbClr val="E35353"/>
                </a:solidFill>
                <a:latin typeface="verdana" panose="020B0604030504040204" pitchFamily="34" charset="0"/>
              </a:rPr>
              <a:t>community</a:t>
            </a:r>
            <a:endParaRPr lang="en-US" sz="2800" dirty="0" smtClean="0">
              <a:solidFill>
                <a:srgbClr val="E35353"/>
              </a:solidFill>
              <a:latin typeface="verdana" panose="020B060403050404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The </a:t>
            </a:r>
            <a:r>
              <a:rPr lang="en-US" sz="2800" b="1" dirty="0">
                <a:latin typeface="Calibri" panose="020F0502020204030204" pitchFamily="34" charset="0"/>
              </a:rPr>
              <a:t>community is a source of protection and solidarity for children but it can also be a site of violence – including peer violence, violence related to guns and other weapons, gang and police violence, physical and sexual violence, and trafficking. </a:t>
            </a: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Violence </a:t>
            </a:r>
            <a:r>
              <a:rPr lang="en-US" sz="2800" b="1" dirty="0">
                <a:latin typeface="Calibri" panose="020F0502020204030204" pitchFamily="34" charset="0"/>
              </a:rPr>
              <a:t>may also be associated with the mass media and new information and communication technologies. </a:t>
            </a: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Community </a:t>
            </a:r>
            <a:r>
              <a:rPr lang="en-US" sz="2800" b="1" dirty="0">
                <a:latin typeface="Calibri" panose="020F0502020204030204" pitchFamily="34" charset="0"/>
              </a:rPr>
              <a:t>violence often affects marginalized groups of children, such as street </a:t>
            </a:r>
            <a:r>
              <a:rPr lang="en-US" sz="2800" b="1" dirty="0" smtClean="0">
                <a:latin typeface="Calibri" panose="020F0502020204030204" pitchFamily="34" charset="0"/>
              </a:rPr>
              <a:t>children.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The </a:t>
            </a:r>
            <a:r>
              <a:rPr lang="en-US" sz="2800" b="1" dirty="0">
                <a:latin typeface="Calibri" panose="020F0502020204030204" pitchFamily="34" charset="0"/>
              </a:rPr>
              <a:t>mass media sometimes portray violence as </a:t>
            </a:r>
            <a:r>
              <a:rPr lang="en-US" sz="2800" b="1" dirty="0" smtClean="0">
                <a:latin typeface="Calibri" panose="020F0502020204030204" pitchFamily="34" charset="0"/>
              </a:rPr>
              <a:t>normal. </a:t>
            </a:r>
            <a:r>
              <a:rPr lang="en-US" sz="2800" b="1" dirty="0">
                <a:latin typeface="Calibri" panose="020F0502020204030204" pitchFamily="34" charset="0"/>
              </a:rPr>
              <a:t>Cyber-bullying through the Internet or mobile phones has been documented in recent times</a:t>
            </a:r>
            <a:r>
              <a:rPr lang="en-US" sz="2800" b="1" dirty="0" smtClean="0">
                <a:latin typeface="Calibri" panose="020F0502020204030204" pitchFamily="34" charset="0"/>
              </a:rPr>
              <a:t>.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57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Violence against </a:t>
            </a:r>
            <a:r>
              <a:rPr lang="en-US" sz="3200" b="1" dirty="0" smtClean="0"/>
              <a:t>children, forms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677504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Abuse and Violence </a:t>
            </a:r>
            <a:r>
              <a:rPr lang="en-US" sz="3200" b="1" dirty="0"/>
              <a:t>against children </a:t>
            </a:r>
            <a:r>
              <a:rPr lang="en-US" sz="3200" b="1" dirty="0" smtClean="0"/>
              <a:t>includes: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0070C0"/>
                </a:solidFill>
              </a:rPr>
              <a:t>Physical violence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0070C0"/>
                </a:solidFill>
              </a:rPr>
              <a:t>Sexual abuse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0070C0"/>
                </a:solidFill>
              </a:rPr>
              <a:t>Emotional and verbal harm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0070C0"/>
                </a:solidFill>
              </a:rPr>
              <a:t>Neglect and abandonment</a:t>
            </a:r>
          </a:p>
        </p:txBody>
      </p:sp>
    </p:spTree>
    <p:extLst>
      <p:ext uri="{BB962C8B-B14F-4D97-AF65-F5344CB8AC3E}">
        <p14:creationId xmlns:p14="http://schemas.microsoft.com/office/powerpoint/2010/main" val="338276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Violence against children…Forms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89" y="1715956"/>
            <a:ext cx="11134819" cy="56994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D46A6A"/>
                </a:solidFill>
                <a:latin typeface="Calibri" panose="020F0502020204030204" pitchFamily="34" charset="0"/>
              </a:rPr>
              <a:t>Physical Violence: </a:t>
            </a:r>
          </a:p>
          <a:p>
            <a:pPr marL="18288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/>
              <a:t>Physical </a:t>
            </a:r>
            <a:r>
              <a:rPr lang="en-US" sz="2600" b="1" dirty="0"/>
              <a:t>abuse of a child is when a parent or caregiver causes any </a:t>
            </a:r>
            <a:r>
              <a:rPr lang="en-US" sz="2600" b="1" dirty="0" smtClean="0"/>
              <a:t>non-accidental </a:t>
            </a:r>
            <a:r>
              <a:rPr lang="en-US" sz="2600" b="1" dirty="0"/>
              <a:t>physical injury to a child. There are many signs of physical abuse</a:t>
            </a:r>
            <a:r>
              <a:rPr lang="en-US" sz="3600" dirty="0"/>
              <a:t>.</a:t>
            </a:r>
            <a:endParaRPr lang="en-US" sz="3600" b="1" dirty="0" smtClean="0">
              <a:solidFill>
                <a:srgbClr val="D46A6A"/>
              </a:solidFill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b="1" dirty="0" smtClean="0"/>
              <a:t>Physical </a:t>
            </a:r>
            <a:r>
              <a:rPr lang="en-US" sz="2400" b="1" dirty="0"/>
              <a:t>abuse includes </a:t>
            </a:r>
            <a:r>
              <a:rPr lang="en-US" sz="2400" b="1" dirty="0">
                <a:solidFill>
                  <a:srgbClr val="E35353"/>
                </a:solidFill>
              </a:rPr>
              <a:t>striking, kicking, burning, biting, hair pulling, choking, throwing, shoving, whipping or any other action that injures a child.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/>
              <a:t>Physical </a:t>
            </a:r>
            <a:r>
              <a:rPr lang="en-US" sz="2400" b="1" dirty="0"/>
              <a:t>abuse can result in: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b="1" dirty="0"/>
              <a:t>Bruises, blisters, burns, cuts and scratches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b="1" dirty="0"/>
              <a:t>Internal injuries, brain damage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b="1" dirty="0"/>
              <a:t>Broken bones, sprains, dislocated joints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b="1" dirty="0"/>
              <a:t>Emotional and psychological harm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b="1" dirty="0"/>
              <a:t>Lifelong injury, death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322770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Violence against children…Forms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715956"/>
            <a:ext cx="11343586" cy="533619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srgbClr val="D46A6A"/>
                </a:solidFill>
                <a:latin typeface="Calibri" panose="020F0502020204030204" pitchFamily="34" charset="0"/>
              </a:rPr>
              <a:t>Sexual </a:t>
            </a:r>
            <a:r>
              <a:rPr lang="en-US" sz="3600" b="1" dirty="0">
                <a:solidFill>
                  <a:srgbClr val="D46A6A"/>
                </a:solidFill>
                <a:latin typeface="Calibri" panose="020F0502020204030204" pitchFamily="34" charset="0"/>
              </a:rPr>
              <a:t>Abuse: </a:t>
            </a:r>
            <a:endParaRPr lang="en-US" sz="4100" dirty="0">
              <a:latin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/>
              <a:t>Sexual abuse occurs when an adult uses a child for sexual purposes or involves a child in sexual acts. </a:t>
            </a:r>
            <a:endParaRPr lang="en-US" sz="26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dirty="0" smtClean="0"/>
              <a:t>Sudden </a:t>
            </a:r>
            <a:r>
              <a:rPr lang="en-US" sz="2600" b="1" dirty="0"/>
              <a:t>changes in </a:t>
            </a:r>
            <a:r>
              <a:rPr lang="en-US" sz="2600" b="1" dirty="0" smtClean="0"/>
              <a:t>the </a:t>
            </a:r>
            <a:r>
              <a:rPr lang="en-US" sz="2600" b="1" dirty="0"/>
              <a:t>child's </a:t>
            </a:r>
            <a:r>
              <a:rPr lang="en-US" sz="2600" b="1" dirty="0" smtClean="0"/>
              <a:t>behavior will be noticed, </a:t>
            </a:r>
            <a:r>
              <a:rPr lang="en-US" sz="2600" b="1" dirty="0"/>
              <a:t>bedwetting, fears and phobia, significant changes in school performance, hesitancy to be alone with a certain person, age inappropriate sexual </a:t>
            </a:r>
            <a:r>
              <a:rPr lang="en-US" sz="2600" b="1" dirty="0" smtClean="0"/>
              <a:t>knowledge; </a:t>
            </a:r>
            <a:r>
              <a:rPr lang="en-US" sz="2600" b="1" dirty="0"/>
              <a:t>sore, red, bleeding, itching, burning genital areas</a:t>
            </a:r>
            <a:r>
              <a:rPr lang="en-US" sz="2600" b="1" dirty="0" smtClean="0"/>
              <a:t>, pain on urination, stained underpants, sexually transmitted diseases, self-destructive behavior- this can be Sexual Abuse.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350421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64785"/>
            <a:ext cx="11029616" cy="1013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Forms of violence against children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909" y="1778585"/>
            <a:ext cx="11842091" cy="507941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rgbClr val="D46A6A"/>
                </a:solidFill>
              </a:rPr>
              <a:t>Emotional and Verbal Harm</a:t>
            </a:r>
            <a:r>
              <a:rPr lang="en-US" sz="2400" b="1" dirty="0">
                <a:solidFill>
                  <a:srgbClr val="D46A6A"/>
                </a:solidFill>
              </a:rPr>
              <a:t>:</a:t>
            </a:r>
            <a:r>
              <a:rPr lang="en-US" sz="2400" dirty="0">
                <a:solidFill>
                  <a:srgbClr val="D46A6A"/>
                </a:solidFill>
              </a:rPr>
              <a:t> </a:t>
            </a:r>
            <a:endParaRPr lang="en-US" sz="2400" dirty="0" smtClean="0">
              <a:solidFill>
                <a:srgbClr val="D46A6A"/>
              </a:solidFill>
            </a:endParaRP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200" b="1" dirty="0" smtClean="0"/>
              <a:t> It includes: calling </a:t>
            </a:r>
            <a:r>
              <a:rPr lang="en-US" sz="2200" b="1" dirty="0"/>
              <a:t>a child names, yelling, screaming, threats, bullying, comparing kids negatively to others, public and private humiliation and shaming, unrealistic and extreme demands made on a child, intentional withholding of a parent's love and affection, and telling them "they're no good, worthless, bad or a mistake" ... this is extremely harmful to </a:t>
            </a:r>
            <a:r>
              <a:rPr lang="en-US" sz="2200" b="1" dirty="0" smtClean="0"/>
              <a:t>children</a:t>
            </a:r>
            <a:r>
              <a:rPr lang="en-US" sz="2800" b="1" dirty="0" smtClean="0"/>
              <a:t>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800" b="1" dirty="0"/>
              <a:t> </a:t>
            </a:r>
            <a:r>
              <a:rPr lang="en-US" sz="2200" b="1" dirty="0">
                <a:solidFill>
                  <a:schemeClr val="tx2">
                    <a:lumMod val="75000"/>
                  </a:schemeClr>
                </a:solidFill>
              </a:rPr>
              <a:t>It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200" b="1" dirty="0"/>
              <a:t>undermines a child's foundation, spirit, and psychological and social development. </a:t>
            </a:r>
            <a:r>
              <a:rPr lang="en-US" sz="2200" b="1" dirty="0" smtClean="0"/>
              <a:t>Their </a:t>
            </a:r>
            <a:r>
              <a:rPr lang="en-US" sz="2200" b="1" dirty="0"/>
              <a:t>self-esteem is </a:t>
            </a:r>
            <a:r>
              <a:rPr lang="en-US" sz="2200" b="1" dirty="0" smtClean="0"/>
              <a:t>destroyed </a:t>
            </a:r>
            <a:r>
              <a:rPr lang="en-US" sz="2200" b="1" dirty="0"/>
              <a:t>— possibly throughout their adulthood, and can affect their whole lives</a:t>
            </a:r>
            <a:r>
              <a:rPr lang="en-US" sz="2200" b="1" dirty="0" smtClean="0"/>
              <a:t>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411643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64785"/>
            <a:ext cx="11029616" cy="1013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Forms of violence against children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833" y="1402915"/>
            <a:ext cx="11649206" cy="586218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>
                <a:solidFill>
                  <a:srgbClr val="E35353"/>
                </a:solidFill>
              </a:rPr>
              <a:t>Child neglect</a:t>
            </a:r>
            <a:r>
              <a:rPr lang="en-US" sz="2200" b="1" dirty="0">
                <a:solidFill>
                  <a:srgbClr val="E35353"/>
                </a:solidFill>
              </a:rPr>
              <a:t> </a:t>
            </a:r>
            <a:r>
              <a:rPr lang="en-US" sz="2200" b="1" dirty="0" smtClean="0">
                <a:solidFill>
                  <a:srgbClr val="E35353"/>
                </a:solidFill>
              </a:rPr>
              <a:t> </a:t>
            </a:r>
            <a:r>
              <a:rPr lang="en-US" sz="2400" b="1" dirty="0" smtClean="0">
                <a:solidFill>
                  <a:srgbClr val="E35353"/>
                </a:solidFill>
              </a:rPr>
              <a:t>and abandonment</a:t>
            </a:r>
            <a:r>
              <a:rPr lang="en-US" sz="2200" b="1" dirty="0" smtClean="0"/>
              <a:t>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/>
              <a:t>is </a:t>
            </a:r>
            <a:r>
              <a:rPr lang="en-US" sz="2200" b="1" dirty="0"/>
              <a:t>when a parent or caregiver does not give the care, supervision, affection and support needed for a child’s health, safety and well-being. Child neglect </a:t>
            </a:r>
            <a:r>
              <a:rPr lang="en-US" sz="2200" b="1" dirty="0" smtClean="0"/>
              <a:t>includes: </a:t>
            </a:r>
            <a:r>
              <a:rPr lang="en-US" sz="2000" b="1" dirty="0" smtClean="0">
                <a:solidFill>
                  <a:srgbClr val="0070C0"/>
                </a:solidFill>
              </a:rPr>
              <a:t>Physical </a:t>
            </a:r>
            <a:r>
              <a:rPr lang="en-US" sz="2000" b="1" dirty="0">
                <a:solidFill>
                  <a:srgbClr val="0070C0"/>
                </a:solidFill>
              </a:rPr>
              <a:t>neglect and inadequate </a:t>
            </a:r>
            <a:r>
              <a:rPr lang="en-US" sz="2000" b="1" dirty="0" smtClean="0">
                <a:solidFill>
                  <a:srgbClr val="0070C0"/>
                </a:solidFill>
              </a:rPr>
              <a:t>supervision, Emotional neglect, Medical neglect, Educational neglect.</a:t>
            </a:r>
            <a:endParaRPr lang="en-US" sz="2000" b="1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b="1" dirty="0"/>
              <a:t>Children need enough care to be healthy and enough supervision to be safe. Adults that care for children must provide clothing, food, and </a:t>
            </a:r>
            <a:r>
              <a:rPr lang="en-US" sz="2000" b="1" dirty="0" smtClean="0"/>
              <a:t>drink, safe</a:t>
            </a:r>
            <a:r>
              <a:rPr lang="en-US" sz="2000" b="1" dirty="0"/>
              <a:t>, healthy shelter, and adequate supervision</a:t>
            </a:r>
            <a:r>
              <a:rPr lang="en-US" sz="2400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b="1" dirty="0" smtClean="0"/>
              <a:t>Children require enough affection and attention to feel loved and supported. If a child shows signs of psychological illness, it must be treated</a:t>
            </a:r>
            <a:r>
              <a:rPr lang="en-US" sz="2400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b="1" dirty="0" smtClean="0"/>
              <a:t>Parents </a:t>
            </a:r>
            <a:r>
              <a:rPr lang="en-US" sz="2000" b="1" dirty="0"/>
              <a:t>and caregivers must provide children with appropriate treatment for injuries and illness. They must also provide basic preventive care to make sure their child stays safe and </a:t>
            </a:r>
            <a:r>
              <a:rPr lang="en-US" sz="2000" b="1" dirty="0" smtClean="0"/>
              <a:t>healthy.</a:t>
            </a:r>
          </a:p>
        </p:txBody>
      </p:sp>
    </p:spTree>
    <p:extLst>
      <p:ext uri="{BB962C8B-B14F-4D97-AF65-F5344CB8AC3E}">
        <p14:creationId xmlns:p14="http://schemas.microsoft.com/office/powerpoint/2010/main" val="296465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Signs of Child abuse and violence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1891430"/>
            <a:ext cx="11029615" cy="49665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D46A6A"/>
                </a:solidFill>
              </a:rPr>
              <a:t>The Child</a:t>
            </a:r>
          </a:p>
          <a:p>
            <a:pPr>
              <a:spcBef>
                <a:spcPts val="0"/>
              </a:spcBef>
            </a:pPr>
            <a:r>
              <a:rPr lang="en-US" sz="2400" b="1" dirty="0" smtClean="0"/>
              <a:t>Has many </a:t>
            </a:r>
            <a:r>
              <a:rPr lang="en-US" sz="2400" b="1" dirty="0"/>
              <a:t>unusual injuries or injuries that can't be </a:t>
            </a:r>
            <a:r>
              <a:rPr lang="en-US" sz="2400" b="1" dirty="0" smtClean="0"/>
              <a:t>explained, and wear long sleeves to cover the bruises. </a:t>
            </a:r>
            <a:endParaRPr lang="en-US" sz="2400" b="1" dirty="0"/>
          </a:p>
          <a:p>
            <a:pPr>
              <a:spcBef>
                <a:spcPts val="0"/>
              </a:spcBef>
            </a:pPr>
            <a:r>
              <a:rPr lang="en-US" sz="2400" b="1" dirty="0" smtClean="0"/>
              <a:t>Seems </a:t>
            </a:r>
            <a:r>
              <a:rPr lang="en-US" sz="2400" b="1" dirty="0"/>
              <a:t>sad and cries a </a:t>
            </a:r>
            <a:r>
              <a:rPr lang="en-US" sz="2400" b="1" dirty="0" smtClean="0"/>
              <a:t>lot, has self-destructive behavior</a:t>
            </a:r>
            <a:endParaRPr lang="en-US" sz="2400" b="1" dirty="0"/>
          </a:p>
          <a:p>
            <a:pPr>
              <a:spcBef>
                <a:spcPts val="0"/>
              </a:spcBef>
            </a:pPr>
            <a:r>
              <a:rPr lang="en-US" sz="2400" b="1" dirty="0" smtClean="0"/>
              <a:t>Fights </a:t>
            </a:r>
            <a:r>
              <a:rPr lang="en-US" sz="2400" b="1" dirty="0"/>
              <a:t>with classmates, acts out in the classroom, or destroys things; throws toys across a room or is violent toward a pet</a:t>
            </a:r>
          </a:p>
          <a:p>
            <a:pPr>
              <a:spcBef>
                <a:spcPts val="0"/>
              </a:spcBef>
            </a:pPr>
            <a:r>
              <a:rPr lang="en-US" sz="2400" b="1" dirty="0" smtClean="0"/>
              <a:t>Seems </a:t>
            </a:r>
            <a:r>
              <a:rPr lang="en-US" sz="2400" b="1" dirty="0"/>
              <a:t>very tired; talks about trouble sleeping and often has nightmares</a:t>
            </a:r>
          </a:p>
          <a:p>
            <a:pPr>
              <a:spcBef>
                <a:spcPts val="0"/>
              </a:spcBef>
            </a:pPr>
            <a:r>
              <a:rPr lang="en-US" sz="2400" b="1" dirty="0" smtClean="0"/>
              <a:t>Seems </a:t>
            </a:r>
            <a:r>
              <a:rPr lang="en-US" sz="2400" b="1" dirty="0"/>
              <a:t>afraid of a parent or other adults, like teachers or baby-sitters</a:t>
            </a:r>
          </a:p>
          <a:p>
            <a:pPr>
              <a:spcBef>
                <a:spcPts val="0"/>
              </a:spcBef>
            </a:pPr>
            <a:r>
              <a:rPr lang="en-US" sz="2400" b="1" dirty="0" smtClean="0"/>
              <a:t>Spends </a:t>
            </a:r>
            <a:r>
              <a:rPr lang="en-US" sz="2400" b="1" dirty="0"/>
              <a:t>a lot of time at the playground and doesn't want to go home after school, as if afraid of something </a:t>
            </a:r>
            <a:r>
              <a:rPr lang="en-US" sz="2400" b="1" dirty="0" smtClean="0"/>
              <a:t>there</a:t>
            </a:r>
          </a:p>
          <a:p>
            <a:pPr>
              <a:spcBef>
                <a:spcPts val="0"/>
              </a:spcBef>
            </a:pPr>
            <a:r>
              <a:rPr lang="en-US" sz="2400" b="1" dirty="0" smtClean="0"/>
              <a:t>Eating disorders and drug abuse.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2855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Signs of Child abuse and violence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81192" y="2004165"/>
            <a:ext cx="11029615" cy="5185774"/>
          </a:xfrm>
        </p:spPr>
        <p:txBody>
          <a:bodyPr>
            <a:normAutofit fontScale="85000" lnSpcReduction="20000"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800" b="1" dirty="0">
                <a:solidFill>
                  <a:srgbClr val="E353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Child's </a:t>
            </a:r>
            <a:r>
              <a:rPr lang="en-US" altLang="en-US" sz="3800" b="1" dirty="0" smtClean="0">
                <a:solidFill>
                  <a:srgbClr val="E353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</a:t>
            </a:r>
          </a:p>
          <a:p>
            <a:pPr lvl="0" defTabSz="914400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en-US" altLang="en-US" sz="32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en-US" sz="3200" b="1" dirty="0" smtClean="0"/>
              <a:t>Stay </a:t>
            </a:r>
            <a:r>
              <a:rPr lang="en-US" altLang="en-US" sz="3200" b="1" dirty="0"/>
              <a:t>away from other mothers and fathers in the </a:t>
            </a:r>
            <a:r>
              <a:rPr lang="en-US" altLang="en-US" sz="3200" b="1" dirty="0" smtClean="0"/>
              <a:t>neighborhood</a:t>
            </a:r>
          </a:p>
          <a:p>
            <a:pPr lvl="0" defTabSz="914400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en-US" altLang="en-US" sz="3200" b="1" dirty="0" smtClean="0"/>
              <a:t> Not </a:t>
            </a:r>
            <a:r>
              <a:rPr lang="en-US" altLang="en-US" sz="3200" b="1" dirty="0"/>
              <a:t>take part in school activities, and may have a drinking or drug abuse problem</a:t>
            </a:r>
          </a:p>
          <a:p>
            <a:pPr lvl="0" defTabSz="914400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en-US" altLang="en-US" sz="3200" b="1" dirty="0" smtClean="0"/>
              <a:t> Don't </a:t>
            </a:r>
            <a:r>
              <a:rPr lang="en-US" altLang="en-US" sz="3200" b="1" dirty="0"/>
              <a:t>want to talk about the child's injuries or seem nervous when they </a:t>
            </a:r>
            <a:r>
              <a:rPr lang="en-US" altLang="en-US" sz="3200" b="1" dirty="0" smtClean="0"/>
              <a:t>do. </a:t>
            </a:r>
          </a:p>
          <a:p>
            <a:pPr lvl="0" defTabSz="914400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en-US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Parents </a:t>
            </a:r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who were victims of violence and neglect as </a:t>
            </a:r>
            <a:r>
              <a:rPr lang="en-US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children, can often continue the cycle when they punish their own children</a:t>
            </a:r>
            <a:endParaRPr lang="en-US" altLang="en-US" sz="3200" b="1" dirty="0"/>
          </a:p>
          <a:p>
            <a:pPr lvl="0" defTabSz="914400" eaLnBrk="0" fontAlgn="base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en-US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Being poor, sick or on drugs, or have history of violence, increases the risk of harming and neglecting a child</a:t>
            </a:r>
            <a:endParaRPr lang="en-US" altLang="en-US" sz="3200" b="1" dirty="0" smtClean="0">
              <a:latin typeface="Arial" panose="020B0604020202020204" pitchFamily="34" charset="0"/>
            </a:endParaRP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7142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Health Impact of violence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180496"/>
            <a:ext cx="10441712" cy="42453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The health impact of violence is not limited to physical </a:t>
            </a:r>
            <a:r>
              <a:rPr lang="en-US" sz="3200" b="1" dirty="0" smtClean="0"/>
              <a:t>injury</a:t>
            </a:r>
            <a:r>
              <a:rPr lang="en-US" sz="2400" b="1" dirty="0" smtClean="0"/>
              <a:t>:</a:t>
            </a:r>
            <a:endParaRPr lang="en-US" sz="2400" b="1" dirty="0"/>
          </a:p>
          <a:p>
            <a:r>
              <a:rPr lang="en-US" sz="2400" b="1" dirty="0">
                <a:solidFill>
                  <a:srgbClr val="E35353"/>
                </a:solidFill>
              </a:rPr>
              <a:t>Long-term effects </a:t>
            </a:r>
            <a:r>
              <a:rPr lang="en-US" sz="2400" b="1" dirty="0"/>
              <a:t>can include depression, mental disorders, suicide attempts, chronic pain syndromes, unwanted pregnancy, HIV/AIDS and other sexually transmitted infections</a:t>
            </a:r>
            <a:r>
              <a:rPr lang="en-US" sz="2400" b="1" dirty="0" smtClean="0"/>
              <a:t>.</a:t>
            </a:r>
          </a:p>
          <a:p>
            <a:r>
              <a:rPr lang="en-US" sz="2400" b="1" dirty="0" smtClean="0"/>
              <a:t>Children </a:t>
            </a:r>
            <a:r>
              <a:rPr lang="en-US" sz="2400" b="1" dirty="0"/>
              <a:t>who are victims of violence have a </a:t>
            </a:r>
            <a:r>
              <a:rPr lang="en-US" sz="2400" b="1" dirty="0">
                <a:solidFill>
                  <a:srgbClr val="E35353"/>
                </a:solidFill>
              </a:rPr>
              <a:t>higher risk </a:t>
            </a:r>
            <a:r>
              <a:rPr lang="en-US" sz="2400" b="1" dirty="0"/>
              <a:t>of alcohol and drug </a:t>
            </a:r>
            <a:r>
              <a:rPr lang="en-US" sz="2400" b="1" dirty="0" smtClean="0"/>
              <a:t>abuse, </a:t>
            </a:r>
            <a:r>
              <a:rPr lang="en-US" sz="2400" b="1" dirty="0"/>
              <a:t>smoking, and high-risk sexual </a:t>
            </a:r>
            <a:r>
              <a:rPr lang="en-US" sz="2400" b="1" dirty="0" smtClean="0"/>
              <a:t>behavior</a:t>
            </a:r>
            <a:r>
              <a:rPr lang="en-US" sz="2400" b="1" dirty="0"/>
              <a:t>. This may lead, even decades later, to chronic diseases such as heart disease and cancer and sexually-transmitted infections.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3637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Violence against children?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12135"/>
            <a:ext cx="11227180" cy="496658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200" b="1" dirty="0" smtClean="0"/>
              <a:t>Definitions:</a:t>
            </a:r>
          </a:p>
          <a:p>
            <a:r>
              <a:rPr lang="en-US" sz="3800" b="1" dirty="0" smtClean="0"/>
              <a:t>A Child is “Every human being under </a:t>
            </a:r>
            <a:r>
              <a:rPr lang="en-US" sz="3800" b="1" dirty="0"/>
              <a:t>the age of 18 </a:t>
            </a:r>
            <a:r>
              <a:rPr lang="en-US" sz="3800" b="1" dirty="0" smtClean="0"/>
              <a:t>years”.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800" b="1" dirty="0" smtClean="0"/>
              <a:t>Violence is “</a:t>
            </a:r>
            <a:r>
              <a:rPr lang="en-US" sz="3800" b="1" dirty="0"/>
              <a:t>all forms of physical or </a:t>
            </a:r>
            <a:r>
              <a:rPr lang="en-US" sz="3800" b="1" dirty="0" smtClean="0"/>
              <a:t>mental violence</a:t>
            </a:r>
            <a:r>
              <a:rPr lang="en-US" sz="3800" b="1" dirty="0"/>
              <a:t>, injury and abuse, neglect or negligent treatment, maltreatment or </a:t>
            </a:r>
            <a:r>
              <a:rPr lang="en-US" sz="3800" b="1" dirty="0" smtClean="0"/>
              <a:t>exploitation, including </a:t>
            </a:r>
            <a:r>
              <a:rPr lang="en-US" sz="3800" b="1" dirty="0"/>
              <a:t>sexual abuse</a:t>
            </a:r>
            <a:r>
              <a:rPr lang="en-US" sz="3800" b="1" dirty="0" smtClean="0"/>
              <a:t>.” (UN)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800" b="1" dirty="0" smtClean="0"/>
              <a:t> Violence against children is “the </a:t>
            </a:r>
            <a:r>
              <a:rPr lang="en-US" sz="3800" b="1" dirty="0"/>
              <a:t>intentional use of physical force or power, </a:t>
            </a:r>
            <a:r>
              <a:rPr lang="en-US" sz="3800" b="1" dirty="0" smtClean="0"/>
              <a:t>threatened or </a:t>
            </a:r>
            <a:r>
              <a:rPr lang="en-US" sz="3800" b="1" dirty="0"/>
              <a:t>actual, against a child, by an individual or group, that either results in or has a </a:t>
            </a:r>
            <a:r>
              <a:rPr lang="en-US" sz="3800" b="1" dirty="0" smtClean="0"/>
              <a:t>high likelihood </a:t>
            </a:r>
            <a:r>
              <a:rPr lang="en-US" sz="3800" b="1" dirty="0"/>
              <a:t>of resulting in actual or potential harm to the child’s health, survival, </a:t>
            </a:r>
            <a:r>
              <a:rPr lang="en-US" sz="3800" b="1" dirty="0" smtClean="0"/>
              <a:t>development or </a:t>
            </a:r>
            <a:r>
              <a:rPr lang="en-US" sz="3800" b="1" dirty="0"/>
              <a:t>dignity</a:t>
            </a:r>
            <a:r>
              <a:rPr lang="en-US" sz="3800" b="1" dirty="0" smtClean="0"/>
              <a:t>.” (World Report on Violence and Health)</a:t>
            </a:r>
            <a:endParaRPr lang="en-US" sz="3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6903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339" y="801759"/>
            <a:ext cx="10858736" cy="1027042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Violence against Children: Jordan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383281" cy="4542276"/>
          </a:xfrm>
        </p:spPr>
        <p:txBody>
          <a:bodyPr>
            <a:normAutofit/>
          </a:bodyPr>
          <a:lstStyle/>
          <a:p>
            <a:r>
              <a:rPr lang="en-US" sz="4000" b="1" dirty="0"/>
              <a:t>In Jordan, 66 percent of children age 2-14 were subjected to at least one form of </a:t>
            </a:r>
            <a:r>
              <a:rPr lang="en-US" sz="4000" b="1" dirty="0" smtClean="0"/>
              <a:t>physical punishment </a:t>
            </a:r>
            <a:r>
              <a:rPr lang="en-US" sz="4000" b="1" dirty="0"/>
              <a:t>by their parents or other adult household members during the month preceding the </a:t>
            </a:r>
            <a:r>
              <a:rPr lang="en-US" sz="4000" b="1" dirty="0" smtClean="0"/>
              <a:t>survey (JPFHS, 2012).</a:t>
            </a:r>
            <a:endParaRPr lang="en-US" sz="4000" b="1" dirty="0"/>
          </a:p>
          <a:p>
            <a:pPr marL="0" indent="0">
              <a:buNone/>
            </a:pPr>
            <a:endParaRPr 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60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339" y="801759"/>
            <a:ext cx="10831440" cy="1027042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Violence against Children: Jordan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383281" cy="4542276"/>
          </a:xfrm>
        </p:spPr>
        <p:txBody>
          <a:bodyPr>
            <a:normAutofit lnSpcReduction="10000"/>
          </a:bodyPr>
          <a:lstStyle/>
          <a:p>
            <a:r>
              <a:rPr lang="en-US" sz="4000" b="1" dirty="0"/>
              <a:t>89 percent of </a:t>
            </a:r>
            <a:r>
              <a:rPr lang="en-US" sz="4000" b="1" dirty="0" smtClean="0"/>
              <a:t>children in Jordan </a:t>
            </a:r>
            <a:r>
              <a:rPr lang="en-US" sz="4000" b="1" dirty="0"/>
              <a:t>were subjected to a violent form of discipline, with</a:t>
            </a:r>
          </a:p>
          <a:p>
            <a:r>
              <a:rPr lang="en-US" sz="4000" b="1" dirty="0"/>
              <a:t>20 percent subject to severe physical punishment, i.e., either being hit or slapped on the face, head, or </a:t>
            </a:r>
            <a:r>
              <a:rPr lang="en-US" sz="4000" b="1" dirty="0" smtClean="0"/>
              <a:t>ears, or </a:t>
            </a:r>
            <a:r>
              <a:rPr lang="en-US" sz="4000" b="1" dirty="0"/>
              <a:t>being beaten hard </a:t>
            </a:r>
            <a:r>
              <a:rPr lang="en-US" sz="4000" b="1" dirty="0" smtClean="0"/>
              <a:t>over </a:t>
            </a:r>
            <a:r>
              <a:rPr lang="en-US" sz="4000" b="1" dirty="0"/>
              <a:t>and </a:t>
            </a:r>
            <a:r>
              <a:rPr lang="en-US" sz="4000" b="1" dirty="0" smtClean="0"/>
              <a:t>over (JPFHS, 2012).</a:t>
            </a:r>
            <a:endParaRPr 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16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339" y="801759"/>
            <a:ext cx="10940622" cy="1027042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Violence against Children: Jordan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383281" cy="4542276"/>
          </a:xfrm>
        </p:spPr>
        <p:txBody>
          <a:bodyPr>
            <a:normAutofit/>
          </a:bodyPr>
          <a:lstStyle/>
          <a:p>
            <a:r>
              <a:rPr lang="en-US" sz="4000" b="1" dirty="0"/>
              <a:t>Eighty-seven percent of children were </a:t>
            </a:r>
            <a:r>
              <a:rPr lang="en-US" sz="4000" b="1" dirty="0" smtClean="0"/>
              <a:t>subjected to </a:t>
            </a:r>
            <a:r>
              <a:rPr lang="en-US" sz="4000" b="1" dirty="0"/>
              <a:t>psychological disciplining methods, such as being shouted at, yelled at, or screamed at, or being </a:t>
            </a:r>
            <a:r>
              <a:rPr lang="en-US" sz="4000" b="1" dirty="0" smtClean="0"/>
              <a:t>called dumb</a:t>
            </a:r>
            <a:r>
              <a:rPr lang="en-US" sz="4000" b="1" dirty="0"/>
              <a:t>, lazy or something </a:t>
            </a:r>
            <a:r>
              <a:rPr lang="en-US" sz="4000" b="1" dirty="0" smtClean="0"/>
              <a:t>similar (JPFHS</a:t>
            </a:r>
            <a:r>
              <a:rPr lang="en-US" sz="4000" b="1" dirty="0"/>
              <a:t>, </a:t>
            </a:r>
            <a:r>
              <a:rPr lang="en-US" sz="4000" b="1" dirty="0" smtClean="0"/>
              <a:t>2012</a:t>
            </a:r>
            <a:r>
              <a:rPr lang="en-US" sz="4000" b="1" dirty="0"/>
              <a:t>.</a:t>
            </a:r>
            <a:endParaRPr lang="en-US" sz="4000" b="1" dirty="0" smtClean="0"/>
          </a:p>
          <a:p>
            <a:endParaRPr 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86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60816"/>
            <a:ext cx="11073996" cy="1027042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Violence against Children: Jordan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383281" cy="4542276"/>
          </a:xfrm>
        </p:spPr>
        <p:txBody>
          <a:bodyPr>
            <a:normAutofit/>
          </a:bodyPr>
          <a:lstStyle/>
          <a:p>
            <a:r>
              <a:rPr lang="en-US" sz="4000" b="1" dirty="0"/>
              <a:t>On the other hand, only 23 percent of </a:t>
            </a:r>
            <a:r>
              <a:rPr lang="en-US" sz="4000" b="1" dirty="0" smtClean="0"/>
              <a:t>young children’s </a:t>
            </a:r>
            <a:r>
              <a:rPr lang="en-US" sz="4000" b="1" dirty="0"/>
              <a:t>parents believe that children need to be physically punished, which implies an </a:t>
            </a:r>
            <a:r>
              <a:rPr lang="en-US" sz="4000" b="1" dirty="0" smtClean="0"/>
              <a:t>interesting contrast </a:t>
            </a:r>
            <a:r>
              <a:rPr lang="en-US" sz="4000" b="1" dirty="0"/>
              <a:t>with the actual prevalence of physical </a:t>
            </a:r>
            <a:r>
              <a:rPr lang="en-US" sz="4000" b="1" dirty="0" smtClean="0"/>
              <a:t>discipline (JPFHS, 2012).</a:t>
            </a:r>
            <a:endParaRPr 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4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2595" y="569534"/>
            <a:ext cx="6941193" cy="62884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2595" y="3611685"/>
            <a:ext cx="7038526" cy="324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38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9408" y="1141977"/>
            <a:ext cx="7972022" cy="5273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28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Violence against children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34" y="1842448"/>
            <a:ext cx="11668836" cy="5015552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Violence against children cuts across boundaries of geography, race, class, religion and culture. </a:t>
            </a:r>
            <a:endParaRPr lang="en-US" sz="3200" b="1" dirty="0" smtClean="0"/>
          </a:p>
          <a:p>
            <a:r>
              <a:rPr lang="en-US" sz="3200" b="1" dirty="0" smtClean="0"/>
              <a:t>It </a:t>
            </a:r>
            <a:r>
              <a:rPr lang="en-US" sz="3200" b="1" dirty="0"/>
              <a:t>occurs in homes, schools and streets; in places of work and entertainment, and in care and detention </a:t>
            </a:r>
            <a:r>
              <a:rPr lang="en-US" sz="3200" b="1" dirty="0" smtClean="0"/>
              <a:t>centers.</a:t>
            </a:r>
          </a:p>
          <a:p>
            <a:r>
              <a:rPr lang="en-US" sz="3200" b="1" dirty="0" smtClean="0"/>
              <a:t>Perpetrators </a:t>
            </a:r>
            <a:r>
              <a:rPr lang="en-US" sz="3200" b="1" dirty="0"/>
              <a:t>include parents, family members, teachers, caretakers, law enforcement authorities and other children. </a:t>
            </a:r>
            <a:endParaRPr lang="en-US" sz="3200" b="1" dirty="0" smtClean="0"/>
          </a:p>
          <a:p>
            <a:r>
              <a:rPr lang="en-US" sz="3200" b="1" dirty="0" smtClean="0"/>
              <a:t>Some </a:t>
            </a:r>
            <a:r>
              <a:rPr lang="en-US" sz="3200" b="1" dirty="0"/>
              <a:t>children are particularly vulnerable because of gender, race, ethnic origin, disability or social status. And no country is immune, whether rich or poor.</a:t>
            </a:r>
          </a:p>
        </p:txBody>
      </p:sp>
    </p:spTree>
    <p:extLst>
      <p:ext uri="{BB962C8B-B14F-4D97-AF65-F5344CB8AC3E}">
        <p14:creationId xmlns:p14="http://schemas.microsoft.com/office/powerpoint/2010/main" val="191531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Violence against children …</a:t>
            </a:r>
            <a:br>
              <a:rPr lang="en-US" b="1" dirty="0"/>
            </a:br>
            <a:r>
              <a:rPr lang="en-US" b="1" dirty="0"/>
              <a:t>A global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249" y="1574065"/>
            <a:ext cx="11939751" cy="5441589"/>
          </a:xfrm>
        </p:spPr>
        <p:txBody>
          <a:bodyPr>
            <a:noAutofit/>
          </a:bodyPr>
          <a:lstStyle/>
          <a:p>
            <a:r>
              <a:rPr lang="en-US" sz="3000" b="1" dirty="0" smtClean="0"/>
              <a:t>Violence </a:t>
            </a:r>
            <a:r>
              <a:rPr lang="en-US" sz="3000" b="1" dirty="0"/>
              <a:t>corresponds to over 3 800 people killed every day. Violence is a significant public health, human rights and human development problem</a:t>
            </a:r>
            <a:r>
              <a:rPr lang="en-US" sz="3000" b="1" dirty="0" smtClean="0"/>
              <a:t>.</a:t>
            </a:r>
          </a:p>
          <a:p>
            <a:r>
              <a:rPr lang="en-US" sz="3000" b="1" dirty="0" smtClean="0"/>
              <a:t>Violence </a:t>
            </a:r>
            <a:r>
              <a:rPr lang="en-US" sz="3000" b="1" dirty="0"/>
              <a:t>mainly impacts young, economically productive </a:t>
            </a:r>
            <a:r>
              <a:rPr lang="en-US" sz="3000" b="1" dirty="0" smtClean="0"/>
              <a:t>people</a:t>
            </a:r>
          </a:p>
          <a:p>
            <a:r>
              <a:rPr lang="en-US" sz="3000" b="1" dirty="0" smtClean="0"/>
              <a:t>Suicide </a:t>
            </a:r>
            <a:r>
              <a:rPr lang="en-US" sz="3000" b="1" dirty="0"/>
              <a:t>and homicide account for more than 80% of violence-related </a:t>
            </a:r>
            <a:r>
              <a:rPr lang="en-US" sz="3000" b="1" dirty="0" smtClean="0"/>
              <a:t>deaths (Of </a:t>
            </a:r>
            <a:r>
              <a:rPr lang="en-US" sz="3000" b="1" dirty="0"/>
              <a:t>those killed by violence, 58% die by their own hand, 36% because of injuries inflicted by another person, and 6% as a direct result of war or some other form of collective </a:t>
            </a:r>
            <a:r>
              <a:rPr lang="en-US" sz="3000" b="1" dirty="0" smtClean="0"/>
              <a:t>violence)</a:t>
            </a:r>
            <a:r>
              <a:rPr lang="en-US" sz="3000" dirty="0" smtClean="0"/>
              <a:t>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3743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Violence, typology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670" y="1860331"/>
            <a:ext cx="11506136" cy="4997670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US" sz="2800" b="1" dirty="0" smtClean="0">
                <a:solidFill>
                  <a:srgbClr val="E35353"/>
                </a:solidFill>
                <a:latin typeface="Calibri" panose="020F0502020204030204" pitchFamily="34" charset="0"/>
              </a:rPr>
              <a:t>The World Report on Violence and Health </a:t>
            </a:r>
            <a:r>
              <a:rPr lang="en-US" sz="2400" b="1" dirty="0" smtClean="0">
                <a:solidFill>
                  <a:srgbClr val="E35353"/>
                </a:solidFill>
                <a:latin typeface="Calibri" panose="020F0502020204030204" pitchFamily="34" charset="0"/>
              </a:rPr>
              <a:t>(</a:t>
            </a:r>
            <a:r>
              <a:rPr lang="en-US" sz="2800" b="1" dirty="0" smtClean="0">
                <a:solidFill>
                  <a:srgbClr val="E35353"/>
                </a:solidFill>
                <a:latin typeface="Calibri" panose="020F0502020204030204" pitchFamily="34" charset="0"/>
              </a:rPr>
              <a:t>WRVH) </a:t>
            </a:r>
            <a:r>
              <a:rPr lang="en-US" sz="2800" b="1" dirty="0" smtClean="0">
                <a:latin typeface="Calibri" panose="020F0502020204030204" pitchFamily="34" charset="0"/>
              </a:rPr>
              <a:t>presented </a:t>
            </a:r>
            <a:r>
              <a:rPr lang="en-US" sz="2800" b="1" dirty="0">
                <a:latin typeface="Calibri" panose="020F0502020204030204" pitchFamily="34" charset="0"/>
              </a:rPr>
              <a:t>a typology of violence </a:t>
            </a:r>
            <a:r>
              <a:rPr lang="en-US" sz="2800" b="1" dirty="0" smtClean="0">
                <a:latin typeface="Calibri" panose="020F0502020204030204" pitchFamily="34" charset="0"/>
              </a:rPr>
              <a:t>that can </a:t>
            </a:r>
            <a:r>
              <a:rPr lang="en-US" sz="2800" b="1" dirty="0">
                <a:latin typeface="Calibri" panose="020F0502020204030204" pitchFamily="34" charset="0"/>
              </a:rPr>
              <a:t>be a useful way to understand the contexts in which violence occurs and the interactions between types of violence</a:t>
            </a:r>
            <a:r>
              <a:rPr lang="en-US" sz="2800" b="1" dirty="0" smtClean="0">
                <a:latin typeface="Calibri" panose="020F0502020204030204" pitchFamily="34" charset="0"/>
              </a:rPr>
              <a:t>.</a:t>
            </a:r>
          </a:p>
          <a:p>
            <a:pPr fontAlgn="base">
              <a:buFont typeface="Wingdings" panose="05000000000000000000" pitchFamily="2" charset="2"/>
              <a:buChar char="ü"/>
            </a:pPr>
            <a:r>
              <a:rPr lang="en-US" sz="2800" b="1" dirty="0" smtClean="0">
                <a:latin typeface="Calibri" panose="020F0502020204030204" pitchFamily="34" charset="0"/>
              </a:rPr>
              <a:t> This </a:t>
            </a:r>
            <a:r>
              <a:rPr lang="en-US" sz="2800" b="1" dirty="0">
                <a:latin typeface="Calibri" panose="020F0502020204030204" pitchFamily="34" charset="0"/>
              </a:rPr>
              <a:t>typology distinguishes four </a:t>
            </a: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</a:rPr>
              <a:t>modes</a:t>
            </a:r>
            <a:r>
              <a:rPr lang="en-US" sz="2800" b="1" dirty="0">
                <a:latin typeface="Calibri" panose="020F0502020204030204" pitchFamily="34" charset="0"/>
              </a:rPr>
              <a:t> in which violence may be inflicted: </a:t>
            </a:r>
            <a:r>
              <a:rPr lang="en-US" sz="2800" b="1" dirty="0">
                <a:solidFill>
                  <a:srgbClr val="E35353"/>
                </a:solidFill>
                <a:latin typeface="Calibri" panose="020F0502020204030204" pitchFamily="34" charset="0"/>
              </a:rPr>
              <a:t>physical; sexual</a:t>
            </a:r>
            <a:r>
              <a:rPr lang="en-US" sz="2800" b="1" dirty="0" smtClean="0">
                <a:solidFill>
                  <a:srgbClr val="E35353"/>
                </a:solidFill>
                <a:latin typeface="Calibri" panose="020F0502020204030204" pitchFamily="34" charset="0"/>
              </a:rPr>
              <a:t>; </a:t>
            </a:r>
            <a:r>
              <a:rPr lang="en-US" sz="2800" b="1" dirty="0">
                <a:solidFill>
                  <a:srgbClr val="E35353"/>
                </a:solidFill>
                <a:latin typeface="Calibri" panose="020F0502020204030204" pitchFamily="34" charset="0"/>
              </a:rPr>
              <a:t>psychological attack; and deprivation</a:t>
            </a:r>
            <a:r>
              <a:rPr lang="en-US" sz="2800" b="1" dirty="0">
                <a:latin typeface="Calibri" panose="020F0502020204030204" pitchFamily="34" charset="0"/>
              </a:rPr>
              <a:t>. </a:t>
            </a:r>
            <a:endParaRPr lang="en-US" sz="2800" b="1" dirty="0" smtClean="0">
              <a:latin typeface="Calibri" panose="020F0502020204030204" pitchFamily="34" charset="0"/>
            </a:endParaRPr>
          </a:p>
          <a:p>
            <a:pPr fontAlgn="base">
              <a:buFont typeface="Wingdings" panose="05000000000000000000" pitchFamily="2" charset="2"/>
              <a:buChar char="ü"/>
            </a:pP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smtClean="0">
                <a:latin typeface="Calibri" panose="020F0502020204030204" pitchFamily="34" charset="0"/>
              </a:rPr>
              <a:t>It </a:t>
            </a:r>
            <a:r>
              <a:rPr lang="en-US" sz="2800" b="1" dirty="0">
                <a:latin typeface="Calibri" panose="020F0502020204030204" pitchFamily="34" charset="0"/>
              </a:rPr>
              <a:t>further divides the general definition of violence into three </a:t>
            </a: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</a:rPr>
              <a:t>sub-types </a:t>
            </a:r>
            <a:r>
              <a:rPr lang="en-US" sz="2800" b="1" dirty="0">
                <a:latin typeface="Calibri" panose="020F0502020204030204" pitchFamily="34" charset="0"/>
              </a:rPr>
              <a:t>according to the victim-perpetrator </a:t>
            </a:r>
            <a:r>
              <a:rPr lang="en-US" sz="2800" b="1" dirty="0" smtClean="0">
                <a:latin typeface="Calibri" panose="020F0502020204030204" pitchFamily="34" charset="0"/>
              </a:rPr>
              <a:t>relationship:</a:t>
            </a:r>
          </a:p>
          <a:p>
            <a:pPr marL="457200" indent="-457200" fontAlgn="base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800" b="1" dirty="0" smtClean="0">
                <a:solidFill>
                  <a:srgbClr val="E35353"/>
                </a:solidFill>
                <a:latin typeface="Calibri" panose="020F0502020204030204" pitchFamily="34" charset="0"/>
              </a:rPr>
              <a:t>Self-directed violence</a:t>
            </a:r>
          </a:p>
          <a:p>
            <a:pPr marL="457200" indent="-457200" fontAlgn="base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800" b="1" dirty="0" smtClean="0">
                <a:solidFill>
                  <a:srgbClr val="E35353"/>
                </a:solidFill>
                <a:latin typeface="Calibri" panose="020F0502020204030204" pitchFamily="34" charset="0"/>
              </a:rPr>
              <a:t>Interpersonal violence</a:t>
            </a:r>
          </a:p>
          <a:p>
            <a:pPr marL="457200" indent="-457200" fontAlgn="base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800" b="1" dirty="0" smtClean="0">
                <a:solidFill>
                  <a:srgbClr val="E35353"/>
                </a:solidFill>
                <a:latin typeface="Calibri" panose="020F0502020204030204" pitchFamily="34" charset="0"/>
              </a:rPr>
              <a:t>Collective violence</a:t>
            </a:r>
          </a:p>
        </p:txBody>
      </p:sp>
    </p:spTree>
    <p:extLst>
      <p:ext uri="{BB962C8B-B14F-4D97-AF65-F5344CB8AC3E}">
        <p14:creationId xmlns:p14="http://schemas.microsoft.com/office/powerpoint/2010/main" val="329384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Violence against </a:t>
            </a:r>
            <a:r>
              <a:rPr lang="en-US" sz="3600" b="1" dirty="0" smtClean="0"/>
              <a:t>children, settings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665" y="1841326"/>
            <a:ext cx="11122293" cy="5016674"/>
          </a:xfrm>
        </p:spPr>
        <p:txBody>
          <a:bodyPr>
            <a:normAutofit fontScale="92500"/>
          </a:bodyPr>
          <a:lstStyle/>
          <a:p>
            <a:endParaRPr lang="en-US" sz="2800" b="1" dirty="0" smtClean="0"/>
          </a:p>
          <a:p>
            <a:r>
              <a:rPr lang="en-US" sz="3400" b="1" dirty="0" smtClean="0"/>
              <a:t>Violence against children occurs in the </a:t>
            </a:r>
            <a:r>
              <a:rPr lang="en-US" sz="3400" b="1" dirty="0"/>
              <a:t>environments or settings in which </a:t>
            </a:r>
            <a:r>
              <a:rPr lang="en-US" sz="3400" b="1" dirty="0" smtClean="0"/>
              <a:t>childhood is </a:t>
            </a:r>
            <a:r>
              <a:rPr lang="en-US" sz="3400" b="1" dirty="0"/>
              <a:t>spent </a:t>
            </a:r>
            <a:r>
              <a:rPr lang="en-US" sz="3400" b="1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E35353"/>
                </a:solidFill>
              </a:rPr>
              <a:t>Home </a:t>
            </a:r>
            <a:r>
              <a:rPr lang="en-US" sz="2800" b="1" dirty="0">
                <a:solidFill>
                  <a:srgbClr val="E35353"/>
                </a:solidFill>
              </a:rPr>
              <a:t>and </a:t>
            </a:r>
            <a:r>
              <a:rPr lang="en-US" sz="2800" b="1" dirty="0" smtClean="0">
                <a:solidFill>
                  <a:srgbClr val="E35353"/>
                </a:solidFill>
              </a:rPr>
              <a:t>family (domestic violence is a form of child abuse)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E35353"/>
                </a:solidFill>
              </a:rPr>
              <a:t>Schools and educational setting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E35353"/>
                </a:solidFill>
              </a:rPr>
              <a:t>Care institutions and Justice systems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E35353"/>
                </a:solidFill>
              </a:rPr>
              <a:t>Work settings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E35353"/>
                </a:solidFill>
              </a:rPr>
              <a:t>the </a:t>
            </a:r>
            <a:r>
              <a:rPr lang="en-US" sz="2800" b="1" dirty="0">
                <a:solidFill>
                  <a:srgbClr val="E35353"/>
                </a:solidFill>
              </a:rPr>
              <a:t>community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3218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Violence against children, settings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923" y="1920241"/>
            <a:ext cx="11216886" cy="48201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E35353"/>
                </a:solidFill>
                <a:latin typeface="Calibri" panose="020F0502020204030204" pitchFamily="34" charset="0"/>
              </a:rPr>
              <a:t>Violence In </a:t>
            </a:r>
            <a:r>
              <a:rPr lang="en-US" sz="3200" b="1" dirty="0">
                <a:solidFill>
                  <a:srgbClr val="E35353"/>
                </a:solidFill>
                <a:latin typeface="Calibri" panose="020F0502020204030204" pitchFamily="34" charset="0"/>
              </a:rPr>
              <a:t>the home and family </a:t>
            </a:r>
            <a:r>
              <a:rPr lang="en-US" sz="3200" b="1" dirty="0" smtClean="0">
                <a:solidFill>
                  <a:srgbClr val="E35353"/>
                </a:solidFill>
                <a:latin typeface="Calibri" panose="020F0502020204030204" pitchFamily="34" charset="0"/>
              </a:rPr>
              <a:t>(child abuse)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 family is supposed to take care of the child,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b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ut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in recent years violence against children by parents and other family members has been documented.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This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can include physical, sexual and psychological violence as well as deliberate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neglect.</a:t>
            </a:r>
          </a:p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Frequently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, children experience physical, cruel or humiliating punishment in the context of discipline. </a:t>
            </a:r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Children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are most frequently sexually abused by someone they know, often a member of their own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family. Much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of this violence is hidden behind closed doors or because of shame or fear.</a:t>
            </a:r>
          </a:p>
        </p:txBody>
      </p:sp>
    </p:spTree>
    <p:extLst>
      <p:ext uri="{BB962C8B-B14F-4D97-AF65-F5344CB8AC3E}">
        <p14:creationId xmlns:p14="http://schemas.microsoft.com/office/powerpoint/2010/main" val="345815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64578"/>
            <a:ext cx="11029616" cy="1013800"/>
          </a:xfrm>
        </p:spPr>
        <p:txBody>
          <a:bodyPr>
            <a:normAutofit/>
          </a:bodyPr>
          <a:lstStyle/>
          <a:p>
            <a:r>
              <a:rPr lang="en-US" sz="3600" b="1" dirty="0"/>
              <a:t>Violence against children, settings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841" y="1678378"/>
            <a:ext cx="11477729" cy="52860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E35353"/>
                </a:solidFill>
                <a:latin typeface="Calibri" panose="020F0502020204030204" pitchFamily="34" charset="0"/>
              </a:rPr>
              <a:t>Violence in </a:t>
            </a:r>
            <a:r>
              <a:rPr lang="en-US" sz="3200" b="1" dirty="0">
                <a:solidFill>
                  <a:srgbClr val="E35353"/>
                </a:solidFill>
                <a:latin typeface="Calibri" panose="020F0502020204030204" pitchFamily="34" charset="0"/>
              </a:rPr>
              <a:t>schools and educational </a:t>
            </a:r>
            <a:r>
              <a:rPr lang="en-US" sz="3200" b="1" dirty="0" smtClean="0">
                <a:solidFill>
                  <a:srgbClr val="E35353"/>
                </a:solidFill>
                <a:latin typeface="Calibri" panose="020F0502020204030204" pitchFamily="34" charset="0"/>
              </a:rPr>
              <a:t>settings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Schools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have an important role in protecting children from violence. For many children, though, educational settings expose them to violence and may teach them violence. </a:t>
            </a:r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They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are exposed to corporal punishment, cruel and humiliating forms of psychological punishment, sexual and gender-based violence, and bullying. </a:t>
            </a:r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Although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102 countries have banned corporal punishment in schools, often this ban is not adequately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enforced.</a:t>
            </a:r>
          </a:p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Fighting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and bullying are also examples of violence against children in schools.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Often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bullying is associated with discrimination against students from poor families or marginalized groups, or those with particular personal characteristics such as appearance or a disability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. </a:t>
            </a:r>
            <a:endParaRPr lang="en-US" sz="2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73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Violence against children, settings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937" y="1891430"/>
            <a:ext cx="11490853" cy="49665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E35353"/>
                </a:solidFill>
                <a:latin typeface="Calibri" panose="020F0502020204030204" pitchFamily="34" charset="0"/>
              </a:rPr>
              <a:t>Violence in </a:t>
            </a:r>
            <a:r>
              <a:rPr lang="en-US" sz="2800" b="1" dirty="0">
                <a:solidFill>
                  <a:srgbClr val="E35353"/>
                </a:solidFill>
                <a:latin typeface="Calibri" panose="020F0502020204030204" pitchFamily="34" charset="0"/>
              </a:rPr>
              <a:t>care and justice </a:t>
            </a:r>
            <a:r>
              <a:rPr lang="en-US" sz="2800" b="1" dirty="0" smtClean="0">
                <a:solidFill>
                  <a:srgbClr val="E35353"/>
                </a:solidFill>
                <a:latin typeface="Calibri" panose="020F0502020204030204" pitchFamily="34" charset="0"/>
              </a:rPr>
              <a:t>systems</a:t>
            </a:r>
            <a:endParaRPr lang="en-US" sz="2800" dirty="0" smtClean="0">
              <a:solidFill>
                <a:srgbClr val="E35353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As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many as 8 million of the world's children are in residential care. Relatively few are there because they have no parents; most are in care because of disability, family disintegration, violence in the home and social and economic conditions such as poverty. </a:t>
            </a: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Children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in some institutions face violence from care-givers and other children. Staff may 'discipline' them with beatings or restraints, or by locking them up. </a:t>
            </a: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In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some institutions, children with disabilities face violence in the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process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of treatment, such as being subjected to electric shock to control their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behavior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or given drugs to make them more 'compliant'.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Children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in detention are frequently subjected to violence by staff.  </a:t>
            </a:r>
          </a:p>
        </p:txBody>
      </p:sp>
    </p:spTree>
    <p:extLst>
      <p:ext uri="{BB962C8B-B14F-4D97-AF65-F5344CB8AC3E}">
        <p14:creationId xmlns:p14="http://schemas.microsoft.com/office/powerpoint/2010/main" val="388723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20975</TotalTime>
  <Words>1596</Words>
  <Application>Microsoft Office PowerPoint</Application>
  <PresentationFormat>Widescreen</PresentationFormat>
  <Paragraphs>120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Century Gothic</vt:lpstr>
      <vt:lpstr>verdana</vt:lpstr>
      <vt:lpstr>Wingdings</vt:lpstr>
      <vt:lpstr>Wingdings 2</vt:lpstr>
      <vt:lpstr>Dividend</vt:lpstr>
      <vt:lpstr>Violence against Children</vt:lpstr>
      <vt:lpstr>Violence against children? </vt:lpstr>
      <vt:lpstr>Violence against children</vt:lpstr>
      <vt:lpstr>Violence against children … A global problem</vt:lpstr>
      <vt:lpstr>Violence, typology</vt:lpstr>
      <vt:lpstr>Violence against children, settings</vt:lpstr>
      <vt:lpstr>Violence against children, settings</vt:lpstr>
      <vt:lpstr>Violence against children, settings</vt:lpstr>
      <vt:lpstr>Violence against children, settings</vt:lpstr>
      <vt:lpstr>Violence against children, settings</vt:lpstr>
      <vt:lpstr>Violence against children, settings</vt:lpstr>
      <vt:lpstr>Violence against children, forms</vt:lpstr>
      <vt:lpstr>Violence against children…Forms</vt:lpstr>
      <vt:lpstr>Violence against children…Forms</vt:lpstr>
      <vt:lpstr>Forms of violence against children</vt:lpstr>
      <vt:lpstr>Forms of violence against children</vt:lpstr>
      <vt:lpstr>Signs of Child abuse and violence</vt:lpstr>
      <vt:lpstr>Signs of Child abuse and violence</vt:lpstr>
      <vt:lpstr>Health Impact of violence</vt:lpstr>
      <vt:lpstr>Violence against Children: Jordan </vt:lpstr>
      <vt:lpstr>Violence against Children: Jordan</vt:lpstr>
      <vt:lpstr>Violence against Children: Jordan</vt:lpstr>
      <vt:lpstr>Violence against Children: Jordan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Violence against Women</dc:title>
  <dc:creator>sireen</dc:creator>
  <cp:lastModifiedBy>sireen</cp:lastModifiedBy>
  <cp:revision>71</cp:revision>
  <dcterms:created xsi:type="dcterms:W3CDTF">2015-10-12T09:59:00Z</dcterms:created>
  <dcterms:modified xsi:type="dcterms:W3CDTF">2015-11-08T08:41:56Z</dcterms:modified>
</cp:coreProperties>
</file>