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6"/>
  </p:notesMasterIdLst>
  <p:sldIdLst>
    <p:sldId id="301" r:id="rId2"/>
    <p:sldId id="302" r:id="rId3"/>
    <p:sldId id="303" r:id="rId4"/>
    <p:sldId id="307" r:id="rId5"/>
    <p:sldId id="306" r:id="rId6"/>
    <p:sldId id="312" r:id="rId7"/>
    <p:sldId id="311" r:id="rId8"/>
    <p:sldId id="313" r:id="rId9"/>
    <p:sldId id="314" r:id="rId10"/>
    <p:sldId id="316" r:id="rId11"/>
    <p:sldId id="317" r:id="rId12"/>
    <p:sldId id="318" r:id="rId13"/>
    <p:sldId id="319" r:id="rId14"/>
    <p:sldId id="322" r:id="rId15"/>
    <p:sldId id="323" r:id="rId16"/>
    <p:sldId id="320" r:id="rId17"/>
    <p:sldId id="321" r:id="rId18"/>
    <p:sldId id="324" r:id="rId19"/>
    <p:sldId id="325" r:id="rId20"/>
    <p:sldId id="327" r:id="rId21"/>
    <p:sldId id="328" r:id="rId22"/>
    <p:sldId id="333" r:id="rId23"/>
    <p:sldId id="335" r:id="rId24"/>
    <p:sldId id="336" r:id="rId25"/>
  </p:sldIdLst>
  <p:sldSz cx="9144000" cy="6858000" type="screen4x3"/>
  <p:notesSz cx="6858000" cy="9144000"/>
  <p:defaultTextStyle>
    <a:defPPr>
      <a:defRPr lang="ar-J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6699"/>
    <a:srgbClr val="FF0066"/>
    <a:srgbClr val="CC9900"/>
    <a:srgbClr val="FF9933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42" autoAdjust="0"/>
    <p:restoredTop sz="94660"/>
  </p:normalViewPr>
  <p:slideViewPr>
    <p:cSldViewPr>
      <p:cViewPr varScale="1">
        <p:scale>
          <a:sx n="69" d="100"/>
          <a:sy n="69" d="100"/>
        </p:scale>
        <p:origin x="-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/>
              <a:t>انقر لتحرير أنماط النص الرئيسي</a:t>
            </a:r>
          </a:p>
          <a:p>
            <a:pPr lvl="1"/>
            <a:r>
              <a:rPr lang="ar-SA" noProof="0"/>
              <a:t>المستوى الثاني</a:t>
            </a:r>
          </a:p>
          <a:p>
            <a:pPr lvl="2"/>
            <a:r>
              <a:rPr lang="ar-SA" noProof="0"/>
              <a:t>المستوى الثالث</a:t>
            </a:r>
          </a:p>
          <a:p>
            <a:pPr lvl="3"/>
            <a:r>
              <a:rPr lang="ar-SA" noProof="0"/>
              <a:t>المستوى الرابع</a:t>
            </a:r>
          </a:p>
          <a:p>
            <a:pPr lvl="4"/>
            <a:r>
              <a:rPr lang="ar-SA" noProof="0"/>
              <a:t>المستوى الخامس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/>
            </a:lvl1pPr>
          </a:lstStyle>
          <a:p>
            <a:fld id="{2D341710-7061-4591-9859-6A258981DF80}" type="slidenum">
              <a:rPr lang="en-GB" altLang="ar-JO"/>
              <a:pPr/>
              <a:t>‹#›</a:t>
            </a:fld>
            <a:endParaRPr lang="en-GB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AD1DCF73-90B3-42B2-98CC-CBF5D9FD2319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>
                <a:solidFill>
                  <a:srgbClr val="D1EAEE"/>
                </a:solidFill>
              </a:defRPr>
            </a:lvl1pPr>
          </a:lstStyle>
          <a:p>
            <a:fld id="{DCFD53A9-C277-45D0-B258-502EB824EC3C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225091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19574692-B4BC-4056-92BC-FFF63AD7E1A9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95B7512E-96AC-4EDB-8F3A-4A55F7ED44A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93596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C16F1E1E-D293-4B1E-A757-22F96D8C9BCE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3CB1009A-9892-4345-A45A-7ECE087565D6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749151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05C0D902-4EB7-4A60-A13F-0CE92031D188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56803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775D1D2C-E7D1-423E-810B-1F92CB8E6373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1858C405-65BF-4C10-9CAE-E5E411DE977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50361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F17B108C-6A68-49AD-A988-03FBAF334221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>
                <a:solidFill>
                  <a:srgbClr val="D1EAEE"/>
                </a:solidFill>
              </a:defRPr>
            </a:lvl1pPr>
          </a:lstStyle>
          <a:p>
            <a:fld id="{C8EF8430-D6F3-43C3-85C4-10E768F7A223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200594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D6743047-A333-4549-AB26-EE7C45A9362B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B87E85FD-ADCA-40D1-B0FD-B455BB20E89E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78162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7CCDD95A-1DD5-482B-9068-3E654E2CEE0F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D53D3FE8-C2D0-4A50-9137-2C145482A62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87829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222EDC7D-E24D-48BF-AC77-9EE73D4F176D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F69DA396-5F35-4905-AAB0-5112BB559B87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53620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1CA2E536-B704-4BDF-B692-07DC68118599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701302D8-CDB5-4BE1-A7CA-FBB2B625ADAC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63458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DCA6EC97-3D82-4EDE-ACB1-62A1BB3710D2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1">
              <a:defRPr/>
            </a:lvl1pPr>
          </a:lstStyle>
          <a:p>
            <a:fld id="{8B83C23A-B34F-4137-A6FE-384810ED8698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14547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fld id="{6384CD4F-FED1-4497-BF19-330DEF6383CC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rtl="1">
              <a:defRPr/>
            </a:lvl1pPr>
          </a:lstStyle>
          <a:p>
            <a:fld id="{BC86638E-FCBA-4FBA-BE19-715E519CF5FD}" type="slidenum">
              <a:rPr lang="en-US" altLang="ar-JO"/>
              <a:pPr/>
              <a:t>‹#›</a:t>
            </a:fld>
            <a:endParaRPr lang="en-US" altLang="ar-JO"/>
          </a:p>
        </p:txBody>
      </p:sp>
    </p:spTree>
    <p:extLst>
      <p:ext uri="{BB962C8B-B14F-4D97-AF65-F5344CB8AC3E}">
        <p14:creationId xmlns:p14="http://schemas.microsoft.com/office/powerpoint/2010/main" val="282267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FAEEDF-864D-4035-98AC-040C7D789FEC}" type="datetimeFigureOut">
              <a:rPr lang="en-US"/>
              <a:pPr>
                <a:defRPr/>
              </a:pPr>
              <a:t>11/19/2016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2A71ED3C-C55C-423C-BEAB-5C7030096C91}" type="slidenum">
              <a:rPr lang="en-US" altLang="ar-JO"/>
              <a:pPr/>
              <a:t>‹#›</a:t>
            </a:fld>
            <a:endParaRPr lang="en-US" altLang="ar-JO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cs typeface="Traditional Arabic" pitchFamily="18" charset="-78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4950"/>
          </a:xfrm>
        </p:spPr>
        <p:txBody>
          <a:bodyPr/>
          <a:lstStyle/>
          <a:p>
            <a:pPr algn="ctr"/>
            <a:r>
              <a:rPr lang="en-US" altLang="ar-JO" sz="4000">
                <a:latin typeface="Arial" panose="020B0604020202020204" pitchFamily="34" charset="0"/>
                <a:cs typeface="Arial" panose="020B0604020202020204" pitchFamily="34" charset="0"/>
              </a:rPr>
              <a:t>Medical Virology</a:t>
            </a:r>
            <a:br>
              <a:rPr lang="en-US" altLang="ar-JO" sz="40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ar-JO" sz="4000">
                <a:latin typeface="Arial" panose="020B0604020202020204" pitchFamily="34" charset="0"/>
                <a:cs typeface="Arial" panose="020B0604020202020204" pitchFamily="34" charset="0"/>
              </a:rPr>
              <a:t> Viral Carditis</a:t>
            </a:r>
            <a:endParaRPr lang="ar-JO" altLang="ar-JO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2434249"/>
            <a:ext cx="8229600" cy="3352800"/>
          </a:xfrm>
        </p:spPr>
        <p:txBody>
          <a:bodyPr/>
          <a:lstStyle/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ar-JO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Sameer Naji, MB, BCh, PhD (UK)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ar-JO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Assistant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ar-JO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Basic Medical Sciences Dept. 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ar-JO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en-US" altLang="ar-JO" sz="3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Hashemite University</a:t>
            </a:r>
            <a:endParaRPr lang="ar-JO" altLang="ar-JO" sz="32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5420850"/>
            <a:ext cx="8124074" cy="1231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Edited by: Mohammad Qussay Al-Sabbagh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153400" cy="590550"/>
          </a:xfrm>
        </p:spPr>
        <p:txBody>
          <a:bodyPr/>
          <a:lstStyle/>
          <a:p>
            <a:pPr>
              <a:defRPr/>
            </a:pPr>
            <a:r>
              <a:rPr lang="en-US" altLang="zh-TW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Phase II</a:t>
            </a:r>
            <a:r>
              <a:rPr lang="en-US" altLang="zh-TW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Autoimmunity and injury</a:t>
            </a:r>
            <a:r>
              <a:rPr lang="en-US" sz="1050" dirty="0">
                <a:solidFill>
                  <a:srgbClr val="00FFFF"/>
                </a:solidFill>
                <a:latin typeface="Arial Rounded MT Bold" pitchFamily="34" charset="0"/>
              </a:rPr>
              <a:t/>
            </a:r>
            <a:br>
              <a:rPr lang="en-US" sz="1050" dirty="0">
                <a:solidFill>
                  <a:srgbClr val="00FFFF"/>
                </a:solidFill>
                <a:latin typeface="Arial Rounded MT Bold" pitchFamily="34" charset="0"/>
              </a:rPr>
            </a:br>
            <a:endParaRPr lang="ar-JO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953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200" dirty="0">
                <a:latin typeface="Arial" pitchFamily="34" charset="0"/>
                <a:cs typeface="Arial" pitchFamily="34" charset="0"/>
              </a:rPr>
              <a:t>The local release of cytokines, such as interleukin-1, interleukin-2, interleukin-6, tumor necrosis factor (TNF), and nitric oxide may play a role in determining the T-cell reaction and the subsequent degree of </a:t>
            </a:r>
            <a:r>
              <a:rPr lang="en-US" altLang="zh-TW" sz="2200">
                <a:latin typeface="Arial" pitchFamily="34" charset="0"/>
                <a:cs typeface="Arial" pitchFamily="34" charset="0"/>
              </a:rPr>
              <a:t>autoimmune </a:t>
            </a:r>
            <a:r>
              <a:rPr lang="en-US" altLang="zh-TW" sz="2200" smtClean="0">
                <a:latin typeface="Arial" pitchFamily="34" charset="0"/>
                <a:cs typeface="Arial" pitchFamily="34" charset="0"/>
              </a:rPr>
              <a:t>perpetuation. </a:t>
            </a:r>
            <a:endParaRPr lang="en-US" altLang="zh-TW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200" dirty="0">
                <a:latin typeface="Arial" pitchFamily="34" charset="0"/>
                <a:cs typeface="Arial" pitchFamily="34" charset="0"/>
              </a:rPr>
              <a:t>These cytokines may also cause reversible depression of myocardial contractility without causing cell death.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200" dirty="0">
                <a:latin typeface="Arial" pitchFamily="34" charset="0"/>
                <a:cs typeface="Arial" pitchFamily="34" charset="0"/>
              </a:rPr>
              <a:t>Immune-mediated by CD8 lymphocytes and </a:t>
            </a:r>
            <a:r>
              <a:rPr lang="en-US" altLang="zh-TW" sz="2200" dirty="0" err="1">
                <a:latin typeface="Arial" pitchFamily="34" charset="0"/>
                <a:cs typeface="Arial" pitchFamily="34" charset="0"/>
              </a:rPr>
              <a:t>autoantibodies</a:t>
            </a:r>
            <a:r>
              <a:rPr lang="en-US" altLang="zh-TW" sz="2200" dirty="0">
                <a:latin typeface="Arial" pitchFamily="34" charset="0"/>
                <a:cs typeface="Arial" pitchFamily="34" charset="0"/>
              </a:rPr>
              <a:t> against various </a:t>
            </a:r>
            <a:r>
              <a:rPr lang="en-US" altLang="zh-TW" sz="2200" dirty="0" err="1">
                <a:latin typeface="Arial" pitchFamily="34" charset="0"/>
                <a:cs typeface="Arial" pitchFamily="34" charset="0"/>
              </a:rPr>
              <a:t>myocyte</a:t>
            </a:r>
            <a:r>
              <a:rPr lang="en-US" altLang="zh-TW" sz="2200" dirty="0">
                <a:latin typeface="Arial" pitchFamily="34" charset="0"/>
                <a:cs typeface="Arial" pitchFamily="34" charset="0"/>
              </a:rPr>
              <a:t> components 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200" dirty="0">
                <a:latin typeface="Arial" pitchFamily="34" charset="0"/>
                <a:cs typeface="Arial" pitchFamily="34" charset="0"/>
              </a:rPr>
              <a:t>Antigenic mimicry, the cross reactivity of antibodies to both virus and myocardial proteins 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200" dirty="0" err="1">
                <a:latin typeface="Arial" pitchFamily="34" charset="0"/>
                <a:cs typeface="Arial" pitchFamily="34" charset="0"/>
              </a:rPr>
              <a:t>Myocyte</a:t>
            </a:r>
            <a:r>
              <a:rPr lang="en-US" altLang="zh-TW" sz="2200" dirty="0">
                <a:latin typeface="Arial" pitchFamily="34" charset="0"/>
                <a:cs typeface="Arial" pitchFamily="34" charset="0"/>
              </a:rPr>
              <a:t> injury may be a direct result of CD8 lymphocyte infiltration 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cytotoxic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activity against healthy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cardiomyocytes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was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myocyte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- specific, induced by CD8</a:t>
            </a:r>
            <a:r>
              <a:rPr lang="en-US" sz="2200" b="1" baseline="300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lymphocytes and MHC restricted.  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zh-TW" altLang="en-US" sz="23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JO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6553200" cy="381000"/>
          </a:xfrm>
        </p:spPr>
        <p:txBody>
          <a:bodyPr/>
          <a:lstStyle/>
          <a:p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  <a:t/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ea typeface="Microsoft JhengHei" panose="020B0604030504040204" pitchFamily="34" charset="-120"/>
                <a:cs typeface="Arial" panose="020B0604020202020204" pitchFamily="34" charset="0"/>
              </a:rPr>
            </a:br>
            <a:r>
              <a:rPr lang="en-US" altLang="zh-TW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III</a:t>
            </a: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Dilated Cardiomyopathy (DCM) </a:t>
            </a:r>
            <a:endParaRPr lang="ar-JO" altLang="en-US" sz="2400">
              <a:solidFill>
                <a:schemeClr val="tx1"/>
              </a:solidFill>
              <a:latin typeface="Arial" panose="020B0604020202020204" pitchFamily="34" charset="0"/>
              <a:ea typeface="Microsoft JhengHe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Viruses may also directly cause </a:t>
            </a:r>
            <a:r>
              <a:rPr lang="en-US" altLang="zh-TW" sz="2300" dirty="0" err="1">
                <a:latin typeface="Arial" pitchFamily="34" charset="0"/>
                <a:cs typeface="Arial" pitchFamily="34" charset="0"/>
              </a:rPr>
              <a:t>myocyte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 apoptosis.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altLang="zh-TW" sz="23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During the autoimmune phase, cytokines activate the matrix metalloproteinase, </a:t>
            </a:r>
            <a:r>
              <a:rPr lang="en-US" altLang="zh-TW" sz="2300">
                <a:latin typeface="Arial" pitchFamily="34" charset="0"/>
                <a:cs typeface="Arial" pitchFamily="34" charset="0"/>
              </a:rPr>
              <a:t>such </a:t>
            </a: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as gelatinase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TW" sz="2300" dirty="0" err="1">
                <a:latin typeface="Arial" pitchFamily="34" charset="0"/>
                <a:cs typeface="Arial" pitchFamily="34" charset="0"/>
              </a:rPr>
              <a:t>collagenases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zh-TW" sz="230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elastases.</a:t>
            </a:r>
            <a:r>
              <a:rPr lang="en-US" altLang="zh-TW" sz="230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300" b="1" i="1" smtClean="0">
                <a:latin typeface="Arial" pitchFamily="34" charset="0"/>
                <a:cs typeface="Arial" pitchFamily="34" charset="0"/>
              </a:rPr>
              <a:t>(Don’t</a:t>
            </a:r>
            <a:r>
              <a:rPr lang="en-US" altLang="zh-TW" sz="2300" b="1" i="1">
                <a:latin typeface="Arial" pitchFamily="34" charset="0"/>
                <a:cs typeface="Arial" pitchFamily="34" charset="0"/>
              </a:rPr>
              <a:t> </a:t>
            </a:r>
            <a:r>
              <a:rPr lang="en-US" altLang="zh-TW" sz="2300" b="1" i="1" smtClean="0">
                <a:latin typeface="Arial" pitchFamily="34" charset="0"/>
                <a:cs typeface="Arial" pitchFamily="34" charset="0"/>
              </a:rPr>
              <a:t>memorize the names)</a:t>
            </a:r>
            <a:endParaRPr lang="en-US" altLang="zh-TW" sz="23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In later stages of immune activation, cytokines play a leading role in adverse remodeling and progressive heart failure.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altLang="zh-TW" sz="23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Cardiomyopathy develops despite the absence of viral proliferation but is correlated with elevated levels of cytokines such as TNF.</a:t>
            </a:r>
          </a:p>
          <a:p>
            <a:pPr>
              <a:defRPr/>
            </a:pPr>
            <a:endParaRPr lang="ar-JO" sz="2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45720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Stages of Viral Myocardium Infection</a:t>
            </a:r>
            <a:endParaRPr lang="ar-JO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3" name="Content Placeholder 3" descr=" 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3835" r="1852" b="4153"/>
          <a:stretch>
            <a:fillRect/>
          </a:stretch>
        </p:blipFill>
        <p:spPr>
          <a:xfrm>
            <a:off x="0" y="1447800"/>
            <a:ext cx="9144000" cy="5410200"/>
          </a:xfrm>
        </p:spPr>
      </p:pic>
      <p:sp>
        <p:nvSpPr>
          <p:cNvPr id="3" name="Rectangle 2"/>
          <p:cNvSpPr/>
          <p:nvPr/>
        </p:nvSpPr>
        <p:spPr>
          <a:xfrm>
            <a:off x="0" y="24414"/>
            <a:ext cx="3881714" cy="439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Read only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8305800" cy="4762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Viral Causes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Infecting organisms include the following: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Coxsackievirus types A and B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, especially type B, are the most common viral causes of myocarditis.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Adenovirus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(types 2 and 5 most common)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Cytomegalovirus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Echovirus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Epstein-Barr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virus</a:t>
            </a: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Hepatitis C virus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Herpes Simplex virus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Human immunodeficiency virus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Influenza and parainfluenza viruses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Measles virus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Mumps, associated with endocardial fibroelastosis (EFE) 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Parvovirus </a:t>
            </a:r>
            <a:r>
              <a:rPr lang="en-US" altLang="en-US" sz="1800" b="1" i="1">
                <a:latin typeface="Arial" panose="020B0604020202020204" pitchFamily="34" charset="0"/>
                <a:cs typeface="Arial" panose="020B0604020202020204" pitchFamily="34" charset="0"/>
              </a:rPr>
              <a:t>B19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 b="1" i="1" u="sng">
                <a:latin typeface="Arial" panose="020B0604020202020204" pitchFamily="34" charset="0"/>
                <a:cs typeface="Arial" panose="020B0604020202020204" pitchFamily="34" charset="0"/>
              </a:rPr>
              <a:t>Poliomyelitis virus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Rubella virus</a:t>
            </a:r>
          </a:p>
          <a:p>
            <a:pPr marL="800100" lvl="1" indent="-3429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en-US" sz="1800">
                <a:latin typeface="Arial" panose="020B0604020202020204" pitchFamily="34" charset="0"/>
                <a:cs typeface="Arial" panose="020B0604020202020204" pitchFamily="34" charset="0"/>
              </a:rPr>
              <a:t>Varicella -Zoster virus</a:t>
            </a:r>
          </a:p>
          <a:p>
            <a:endParaRPr lang="ar-JO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973415" y="815459"/>
            <a:ext cx="546137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mtClean="0"/>
              <a:t>Memorize underlined viruses only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990600" y="1143000"/>
            <a:ext cx="3733800" cy="400050"/>
          </a:xfrm>
        </p:spPr>
        <p:txBody>
          <a:bodyPr/>
          <a:lstStyle/>
          <a:p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Coxsackieviruses</a:t>
            </a:r>
            <a:endParaRPr lang="ar-JO" altLang="en-US" sz="3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Coxsackie B viruses are estimated to be responsible for at least 50% of the cases of infection-caused heart diseases.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For reasons yet unknown, the cardiac disease caused by this virus mainly occurs in middle-aged men, with onset occurring, on average, around age 42 years.</a:t>
            </a:r>
          </a:p>
          <a:p>
            <a:pPr>
              <a:lnSpc>
                <a:spcPct val="90000"/>
              </a:lnSpc>
              <a:buClr>
                <a:srgbClr val="FFC000"/>
              </a:buClr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cardiac disease becomes apparent about two weeks after exposure to the virus.</a:t>
            </a:r>
            <a:endParaRPr lang="ar-JO" dirty="0"/>
          </a:p>
        </p:txBody>
      </p:sp>
      <p:sp>
        <p:nvSpPr>
          <p:cNvPr id="2" name="TextBox 1"/>
          <p:cNvSpPr txBox="1"/>
          <p:nvPr/>
        </p:nvSpPr>
        <p:spPr>
          <a:xfrm>
            <a:off x="580914" y="5911334"/>
            <a:ext cx="76707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mtClean="0"/>
              <a:t>Child with myocarditis </a:t>
            </a:r>
            <a:r>
              <a:rPr lang="en-US" smtClean="0">
                <a:sym typeface="Wingdings" pitchFamily="2" charset="2"/>
              </a:rPr>
              <a:t> think about Coxsakie B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5715000" cy="40005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Coxsackie Virus Clinical Manifestations</a:t>
            </a:r>
            <a:endParaRPr lang="ar-JO" alt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263525" indent="-263525">
              <a:buClr>
                <a:srgbClr val="FFC000"/>
              </a:buCl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early symptoms of the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coxsackie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-induced cardiac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myopathy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include some generalized viral symptoms-fever, fatigue, malaise-with the addition of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chest pain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63525" indent="-263525">
              <a:buClr>
                <a:srgbClr val="FFC000"/>
              </a:buCl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As the virus enters the heart cells, the immune system attacks and damages both infected and normal heart cells; the affected individual feels severe fatigue when there is significant impairment of heart function.</a:t>
            </a:r>
          </a:p>
          <a:p>
            <a:pPr marL="263525" indent="-263525">
              <a:buClr>
                <a:srgbClr val="FFC000"/>
              </a:buCl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most cases, the disease is resolved spontaneously without any treatment, though some permanent heart damage may have occurred</a:t>
            </a:r>
          </a:p>
          <a:p>
            <a:pPr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about 20% of the cases, there can be progressive disease or recurrence of symptoms; the heart damage can be extensive, causing arrhythmias, weakened left ventricular functions, and, in the worst cases, heart failure requiring heart transplantation. </a:t>
            </a:r>
          </a:p>
          <a:p>
            <a:pPr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 these severe cases, cardiac disease progression </a:t>
            </a: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persists after the virus is long gone; the immune system continues to damage the heart. 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 b="1" i="1">
                <a:latin typeface="Arial" panose="020B0604020202020204" pitchFamily="34" charset="0"/>
                <a:cs typeface="Arial" panose="020B0604020202020204" pitchFamily="34" charset="0"/>
              </a:rPr>
              <a:t>Heart failure</a:t>
            </a: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300" b="1" i="1" u="sng">
                <a:latin typeface="Arial" panose="020B0604020202020204" pitchFamily="34" charset="0"/>
                <a:cs typeface="Arial" panose="020B0604020202020204" pitchFamily="34" charset="0"/>
              </a:rPr>
              <a:t>This is the most common presenting picture in all ages.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Chest pain: Although rare in young children, this may be the initial presentation for older children, adolescents, and adults.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Chest pain may be due to myocardial ischemia or concurrent pericarditis.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Arrhythmia</a:t>
            </a:r>
            <a:endParaRPr lang="ar-JO" altLang="en-US" sz="2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3810000" cy="5524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 Diagnosis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285750" indent="-285750"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Complete blood count with differential</a:t>
            </a:r>
          </a:p>
          <a:p>
            <a:pPr marL="742950" lvl="1" indent="-285750">
              <a:buClr>
                <a:srgbClr val="00FFFF"/>
              </a:buClr>
              <a:buSzPct val="133000"/>
              <a:buFont typeface="Arial" pitchFamily="34" charset="0"/>
              <a:buChar char="•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Acute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anemia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of any origin may cause heart failure, and chronic anemia exacerbates heart failure; both respond to blood transfusion.</a:t>
            </a:r>
          </a:p>
          <a:p>
            <a:pPr marL="742950" lvl="1" indent="-285750">
              <a:buClr>
                <a:srgbClr val="00FFFF"/>
              </a:buClr>
              <a:buSzPct val="133000"/>
              <a:buFont typeface="Arial" pitchFamily="34" charset="0"/>
              <a:buChar char="•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presence of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lymphocytosis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200" b="1" i="1" dirty="0" err="1">
                <a:latin typeface="Arial" pitchFamily="34" charset="0"/>
                <a:cs typeface="Arial" pitchFamily="34" charset="0"/>
              </a:rPr>
              <a:t>neutropenia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supports diagnosis of a viral infection.</a:t>
            </a:r>
          </a:p>
          <a:p>
            <a:pPr marL="285750" indent="-285750"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Blood culture: It is important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to rule out any bacterial infection</a:t>
            </a:r>
          </a:p>
          <a:p>
            <a:pPr marL="284163" indent="-284163">
              <a:lnSpc>
                <a:spcPct val="8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Viral culture: Nasopharyngeal and rectal swabs may help identify etiology.</a:t>
            </a:r>
          </a:p>
          <a:p>
            <a:pPr marL="285750" indent="-285750">
              <a:lnSpc>
                <a:spcPct val="8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Viral Serology: A 4-fold increase in a specific titer from the acute to convalescent phase is strong evidence of infection.</a:t>
            </a:r>
          </a:p>
          <a:p>
            <a:pPr marL="285750" indent="-285750">
              <a:lnSpc>
                <a:spcPct val="80000"/>
              </a:lnSpc>
              <a:buClr>
                <a:srgbClr val="00FF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Molecular Tests:</a:t>
            </a:r>
          </a:p>
          <a:p>
            <a:pPr marL="342900" indent="117475">
              <a:lnSpc>
                <a:spcPct val="80000"/>
              </a:lnSpc>
              <a:buClr>
                <a:srgbClr val="00FFFF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  In situ hybridization</a:t>
            </a:r>
          </a:p>
          <a:p>
            <a:pPr marL="342900" indent="117475">
              <a:lnSpc>
                <a:spcPct val="80000"/>
              </a:lnSpc>
              <a:buClr>
                <a:srgbClr val="00FFFF"/>
              </a:buClr>
              <a:buSzPct val="130000"/>
              <a:buFont typeface="Arial" pitchFamily="34" charset="0"/>
              <a:buChar char="•"/>
              <a:defRPr/>
            </a:pPr>
            <a:r>
              <a:rPr lang="en-US" sz="2200" dirty="0"/>
              <a:t>  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Polymerase chain reaction (</a:t>
            </a:r>
            <a:r>
              <a:rPr lang="en-US" sz="2200">
                <a:latin typeface="Arial" pitchFamily="34" charset="0"/>
                <a:cs typeface="Arial" pitchFamily="34" charset="0"/>
              </a:rPr>
              <a:t>PCR</a:t>
            </a:r>
            <a:r>
              <a:rPr lang="en-US" sz="220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not antigen-antibody rxn</a:t>
            </a:r>
            <a:endParaRPr lang="ar-JO" sz="20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Enzyme Biomarkers: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>
              <a:tabLst>
                <a:tab pos="179388" algn="l"/>
              </a:tabLst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Elevated secondary to myocardial damage from   inflammatory cell infiltrates, cytokine activation and virus- mediated cell death.</a:t>
            </a:r>
          </a:p>
          <a:p>
            <a:pPr marL="263525" indent="-263525">
              <a:buClr>
                <a:srgbClr val="FFC000"/>
              </a:buCl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More useful when high sensitivity thresholds are used</a:t>
            </a:r>
          </a:p>
          <a:p>
            <a:pPr marL="263525" indent="-263525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400" b="1" i="1" u="sng" dirty="0" err="1">
                <a:latin typeface="Arial" pitchFamily="34" charset="0"/>
                <a:cs typeface="Arial" pitchFamily="34" charset="0"/>
              </a:rPr>
              <a:t>Troponin</a:t>
            </a:r>
            <a:r>
              <a:rPr lang="en-US" sz="2400" b="1" i="1" u="sng" dirty="0">
                <a:latin typeface="Arial" pitchFamily="34" charset="0"/>
                <a:cs typeface="Arial" pitchFamily="34" charset="0"/>
              </a:rPr>
              <a:t> 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threshold of &gt;0.1ng/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increases sensitivity from 34% to 53%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and a  specificity of 94%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63525" indent="-263525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Cardiac biomarkers i.e.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creatine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kinase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troponin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T and I ( </a:t>
            </a:r>
            <a:r>
              <a:rPr lang="en-ZA" sz="2400" dirty="0" err="1">
                <a:latin typeface="Arial" pitchFamily="34" charset="0"/>
                <a:cs typeface="Arial" pitchFamily="34" charset="0"/>
              </a:rPr>
              <a:t>elvated</a:t>
            </a:r>
            <a:r>
              <a:rPr lang="en-ZA" sz="2400" dirty="0">
                <a:latin typeface="Arial" pitchFamily="34" charset="0"/>
                <a:cs typeface="Arial" pitchFamily="34" charset="0"/>
              </a:rPr>
              <a:t> in around 40%) are routinely measured</a:t>
            </a:r>
          </a:p>
          <a:p>
            <a:pPr marL="263525" indent="-263525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CKMB is not useful -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too insensitive (overall 8%)</a:t>
            </a:r>
            <a:r>
              <a:rPr lang="en-ZA" sz="23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63525" indent="-263525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  <a:defRPr/>
            </a:pPr>
            <a:r>
              <a:rPr lang="en-ZA" sz="2400" dirty="0">
                <a:latin typeface="Arial" pitchFamily="34" charset="0"/>
                <a:cs typeface="Arial" pitchFamily="34" charset="0"/>
              </a:rPr>
              <a:t>ESR found to have low sensitivity and specificity.</a:t>
            </a:r>
          </a:p>
          <a:p>
            <a:pPr>
              <a:tabLst>
                <a:tab pos="179388" algn="l"/>
              </a:tabLst>
              <a:defRPr/>
            </a:pP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JO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8305800" cy="38100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Treatments/Therapeutic Approaches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Supportive therapy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Immunosuppression 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Interferon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Intravenous immunoglobulin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Immune adsorption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Immune modulation</a:t>
            </a:r>
          </a:p>
          <a:p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Vaccination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6574378" y="0"/>
            <a:ext cx="2569622" cy="512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Read only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3429000" cy="1200150"/>
          </a:xfrm>
        </p:spPr>
        <p:txBody>
          <a:bodyPr/>
          <a:lstStyle/>
          <a:p>
            <a:r>
              <a:rPr lang="en-US" altLang="en-US" sz="4400">
                <a:cs typeface="Traditional Arabic" panose="02020603050405020304" pitchFamily="18" charset="-78"/>
              </a:rPr>
              <a:t/>
            </a:r>
            <a:br>
              <a:rPr lang="en-US" altLang="en-US" sz="4400">
                <a:cs typeface="Traditional Arabic" panose="02020603050405020304" pitchFamily="18" charset="-78"/>
              </a:rPr>
            </a:br>
            <a:r>
              <a:rPr lang="en-US" altLang="en-US" sz="4400">
                <a:cs typeface="Traditional Arabic" panose="02020603050405020304" pitchFamily="18" charset="-78"/>
              </a:rPr>
              <a:t/>
            </a:r>
            <a:br>
              <a:rPr lang="en-US" altLang="en-US" sz="4400">
                <a:cs typeface="Traditional Arabic" panose="02020603050405020304" pitchFamily="18" charset="-78"/>
              </a:rPr>
            </a:br>
            <a:r>
              <a:rPr lang="en-US" altLang="en-US" sz="4400">
                <a:cs typeface="Traditional Arabic" panose="02020603050405020304" pitchFamily="18" charset="-78"/>
              </a:rPr>
              <a:t/>
            </a:r>
            <a:br>
              <a:rPr lang="en-US" altLang="en-US" sz="4400">
                <a:cs typeface="Traditional Arabic" panose="02020603050405020304" pitchFamily="18" charset="-78"/>
              </a:rPr>
            </a:br>
            <a:r>
              <a:rPr lang="en-US" altLang="en-US" sz="4400">
                <a:cs typeface="Traditional Arabic" panose="02020603050405020304" pitchFamily="18" charset="-78"/>
              </a:rPr>
              <a:t/>
            </a:r>
            <a:br>
              <a:rPr lang="en-US" altLang="en-US" sz="4400">
                <a:cs typeface="Traditional Arabic" panose="02020603050405020304" pitchFamily="18" charset="-78"/>
              </a:rPr>
            </a:br>
            <a:r>
              <a:rPr lang="en-US" altLang="en-US" sz="4400">
                <a:cs typeface="Traditional Arabic" panose="02020603050405020304" pitchFamily="18" charset="-78"/>
              </a:rPr>
              <a:t/>
            </a:r>
            <a:br>
              <a:rPr lang="en-US" altLang="en-US" sz="4400">
                <a:cs typeface="Traditional Arabic" panose="02020603050405020304" pitchFamily="18" charset="-78"/>
              </a:rPr>
            </a:br>
            <a:r>
              <a:rPr lang="en-US" altLang="en-US" sz="4400">
                <a:cs typeface="Traditional Arabic" panose="02020603050405020304" pitchFamily="18" charset="-78"/>
              </a:rPr>
              <a:t>Myocarditis –</a:t>
            </a:r>
            <a:r>
              <a:rPr lang="en-US" altLang="en-US">
                <a:cs typeface="Traditional Arabic" panose="02020603050405020304" pitchFamily="18" charset="-78"/>
              </a:rPr>
              <a:t> </a:t>
            </a:r>
            <a:br>
              <a:rPr lang="en-US" altLang="en-US">
                <a:cs typeface="Traditional Arabic" panose="02020603050405020304" pitchFamily="18" charset="-78"/>
              </a:rPr>
            </a:br>
            <a:r>
              <a:rPr lang="en-US" altLang="en-US" sz="4000">
                <a:cs typeface="Traditional Arabic" panose="02020603050405020304" pitchFamily="18" charset="-78"/>
              </a:rPr>
              <a:t>Introduction</a:t>
            </a:r>
            <a:endParaRPr lang="ar-JO" altLang="en-US" sz="400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077200" cy="4267200"/>
          </a:xfrm>
        </p:spPr>
        <p:txBody>
          <a:bodyPr/>
          <a:lstStyle/>
          <a:p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Myocarditis is an inflammatory disorder of the myocardium with </a:t>
            </a:r>
            <a:r>
              <a:rPr lang="en-US" altLang="en-US" sz="2300" smtClean="0"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altLang="en-US" sz="2300" b="1" i="1" smtClean="0">
                <a:latin typeface="Arial" panose="020B0604020202020204" pitchFamily="34" charset="0"/>
                <a:cs typeface="Arial" panose="020B0604020202020204" pitchFamily="34" charset="0"/>
              </a:rPr>
              <a:t>necrosis </a:t>
            </a:r>
            <a:r>
              <a:rPr lang="en-US" altLang="en-US" sz="2300" b="1" i="1">
                <a:latin typeface="Arial" panose="020B0604020202020204" pitchFamily="34" charset="0"/>
                <a:cs typeface="Arial" panose="020B0604020202020204" pitchFamily="34" charset="0"/>
              </a:rPr>
              <a:t>of the myocytes</a:t>
            </a: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2300" b="1" i="1" smtClean="0">
                <a:latin typeface="Arial" panose="020B0604020202020204" pitchFamily="34" charset="0"/>
                <a:cs typeface="Arial" panose="020B0604020202020204" pitchFamily="34" charset="0"/>
              </a:rPr>
              <a:t>(2)associated </a:t>
            </a:r>
            <a:r>
              <a:rPr lang="en-US" altLang="en-US" sz="2300" b="1" i="1">
                <a:latin typeface="Arial" panose="020B0604020202020204" pitchFamily="34" charset="0"/>
                <a:cs typeface="Arial" panose="020B0604020202020204" pitchFamily="34" charset="0"/>
              </a:rPr>
              <a:t>inflammatory infiltrate.</a:t>
            </a:r>
          </a:p>
          <a:p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There are multiple etiologies including </a:t>
            </a:r>
            <a:r>
              <a:rPr lang="en-US" altLang="en-US" sz="2300" u="sng">
                <a:latin typeface="Arial" panose="020B0604020202020204" pitchFamily="34" charset="0"/>
                <a:cs typeface="Arial" panose="020B0604020202020204" pitchFamily="34" charset="0"/>
              </a:rPr>
              <a:t>viral, bacterial, parasitic, fungal</a:t>
            </a: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, allergic, eosinophilic,  granulomatous, toxic, and post-viral immune-mediated response.</a:t>
            </a:r>
          </a:p>
          <a:p>
            <a:r>
              <a:rPr lang="en-US" altLang="zh-CN" sz="23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can be acute, subacute, or chronic, and there may be either focal or diffuse involvement of the myocardium.</a:t>
            </a:r>
          </a:p>
          <a:p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suspected myocarditis can be classified into the following 3 types based on pathologic findings as defined in the Dallas Criteria (1987).</a:t>
            </a:r>
            <a:endParaRPr lang="en-US" altLang="zh-CN" sz="2300">
              <a:latin typeface="Arial" panose="020B0604020202020204" pitchFamily="34" charset="0"/>
              <a:ea typeface="SimSun" panose="02010600030101010101" pitchFamily="2" charset="-122"/>
              <a:cs typeface="Majalla UI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Majalla UI"/>
              </a:rPr>
              <a:t> 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JO" altLang="en-US" sz="23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4876800" cy="4762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Prognosis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694238"/>
          </a:xfrm>
        </p:spPr>
        <p:txBody>
          <a:bodyPr/>
          <a:lstStyle/>
          <a:p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Acute myocarditis and mild cardiac involvement generally will recover in the majority of cases without long-term sequelae, Granulomatous necrotizing myocarditis is lethal if overlooked  and untreated.</a:t>
            </a:r>
          </a:p>
          <a:p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Nonfulminant active myocarditis has a mortality rate of 25% to56% within 3 to 10 years. </a:t>
            </a:r>
          </a:p>
          <a:p>
            <a:r>
              <a:rPr lang="en-US" altLang="en-US" sz="2200">
                <a:latin typeface="Arial" panose="020B0604020202020204" pitchFamily="34" charset="0"/>
                <a:cs typeface="Arial" panose="020B0604020202020204" pitchFamily="34" charset="0"/>
              </a:rPr>
              <a:t>Myocarditis Treatment Trial, still have a relatively poor prognosis.                                                           These patients all had the diagnosis of myocarditis based on the Dallas biopsy criteria and showed a mortality of 20% at 1 year and 56% at 4.3 years, with many cases of chronic heart failure despite OMT.</a:t>
            </a:r>
          </a:p>
          <a:p>
            <a:endParaRPr lang="ar-JO" altLang="en-US" sz="2200"/>
          </a:p>
        </p:txBody>
      </p:sp>
      <p:sp>
        <p:nvSpPr>
          <p:cNvPr id="2" name="Rectangle 1"/>
          <p:cNvSpPr/>
          <p:nvPr/>
        </p:nvSpPr>
        <p:spPr>
          <a:xfrm>
            <a:off x="2889557" y="5527768"/>
            <a:ext cx="5949643" cy="1330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Not that important, only know that the prognosis is good in most cases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762000" y="914400"/>
            <a:ext cx="2667000" cy="5524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Epidemiology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 b="1" i="1" u="sng">
                <a:latin typeface="Arial" panose="020B0604020202020204" pitchFamily="34" charset="0"/>
                <a:cs typeface="Arial" panose="020B0604020202020204" pitchFamily="34" charset="0"/>
              </a:rPr>
              <a:t>No racial predilection exists. 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No sex predilection exists in humans, but there is some indication in laboratory animals that the disease may be more aggressive in males than in females.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Certain strains of female mice had a reduced inflammatory process when treated with estradiol.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In other studies, testosterone appeared to increase cytolytic activity of T lymphocytes in male mice.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No age predilection exists.</a:t>
            </a:r>
          </a:p>
          <a:p>
            <a:pPr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300">
                <a:latin typeface="Arial" panose="020B0604020202020204" pitchFamily="34" charset="0"/>
                <a:cs typeface="Arial" panose="020B0604020202020204" pitchFamily="34" charset="0"/>
              </a:rPr>
              <a:t>Younger patients, especially newborns and infants, and immunocompromised patients may be more susceptible to myocarditis.</a:t>
            </a:r>
          </a:p>
          <a:p>
            <a:endParaRPr lang="ar-JO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3429000" cy="5524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Mortality/Morbidity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8943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With suspected coxsackievirus B, the mortality rate is higher in newborns (75%) than in older infants and children (10-25%). 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Complete recovery of ventricular function has been reported in as many as 50% of patients. </a:t>
            </a: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0000FF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Some patients develop chronic myocarditis (ongoing or resolving) and/or dilated cardiomyopathy and may eventually </a:t>
            </a:r>
            <a:r>
              <a:rPr lang="en-US" altLang="en-US" sz="2400" b="1" i="1" u="sng">
                <a:latin typeface="Arial" panose="020B0604020202020204" pitchFamily="34" charset="0"/>
                <a:cs typeface="Arial" panose="020B0604020202020204" pitchFamily="34" charset="0"/>
              </a:rPr>
              <a:t>require cardiac transplantation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ar-JO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1981200" cy="476250"/>
          </a:xfrm>
        </p:spPr>
        <p:txBody>
          <a:bodyPr/>
          <a:lstStyle/>
          <a:p>
            <a:r>
              <a:rPr lang="en-US" altLang="en-US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  <a:endParaRPr lang="ar-JO" altLang="en-US" sz="2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As a result of the widespread use of vaccination in developed countries, myocarditis secondary to measles, rubella, mumps, poliomyelitis, and influenza is now rare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altLang="zh-CN" sz="240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Similarly, the elimination of trichinosis by meat inspection has eliminated this infection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altLang="zh-CN" sz="240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It is possible that vaccines against other cardiotropic viruses may prevent viral myocarditis</a:t>
            </a:r>
          </a:p>
          <a:p>
            <a:pPr marL="457200" indent="-457200"/>
            <a:endParaRPr lang="ar-JO" altLang="en-US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5181600" cy="476250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Rare Causes of Heart Infection</a:t>
            </a:r>
            <a:endParaRPr lang="ar-JO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Bacterial Causes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    - Diphtheria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- Myocarditis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 	- Psittacosis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Chlamydia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psittaci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) -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Endocarditis</a:t>
            </a: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233363" indent="-233363">
              <a:buFont typeface="Wingdings 2" panose="05020102010507070707" pitchFamily="18" charset="2"/>
              <a:buNone/>
              <a:tabLst>
                <a:tab pos="263525" algn="l"/>
              </a:tabLst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	 - Q fever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Coxiella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burnetii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) -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Pericarditis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myocarditis, and      </a:t>
            </a:r>
          </a:p>
          <a:p>
            <a:pPr marL="233363" indent="-233363">
              <a:buFont typeface="Wingdings 2" panose="05020102010507070707" pitchFamily="18" charset="2"/>
              <a:buNone/>
              <a:tabLst>
                <a:tab pos="263525" algn="l"/>
              </a:tabLst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endocarditis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Endocarditis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is frequently associated with </a:t>
            </a:r>
          </a:p>
          <a:p>
            <a:pPr marL="233363" indent="-233363">
              <a:buFont typeface="Wingdings 2" panose="05020102010507070707" pitchFamily="18" charset="2"/>
              <a:buNone/>
              <a:tabLst>
                <a:tab pos="263525" algn="l"/>
              </a:tabLst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purpuric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rash, renal insufficiency, stroke, and heart failure.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200" b="1" dirty="0">
                <a:latin typeface="Arial" pitchFamily="34" charset="0"/>
                <a:cs typeface="Arial" pitchFamily="34" charset="0"/>
              </a:rPr>
              <a:t>    - Typhus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Rickettsia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 err="1">
                <a:latin typeface="Arial" pitchFamily="34" charset="0"/>
                <a:cs typeface="Arial" pitchFamily="34" charset="0"/>
              </a:rPr>
              <a:t>spp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) -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Myocarditis </a:t>
            </a:r>
          </a:p>
          <a:p>
            <a:pPr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Parasitic Causes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	-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Chagas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' </a:t>
            </a:r>
            <a:r>
              <a:rPr lang="en-US" sz="2000" b="1">
                <a:latin typeface="Arial" pitchFamily="34" charset="0"/>
                <a:cs typeface="Arial" pitchFamily="34" charset="0"/>
              </a:rPr>
              <a:t>Disease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(american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Trypanosoma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cruzi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- Myocarditis 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- Trichinosis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Trichinella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spiralis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i="1">
                <a:latin typeface="Arial" pitchFamily="34" charset="0"/>
                <a:cs typeface="Arial" pitchFamily="34" charset="0"/>
              </a:rPr>
              <a:t>–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Myocarditis: it loves contractile tissues, so it resides in skeletal muscles, but may infect thr heart.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	-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Amebiasis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Entameba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histolytica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-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Pericarditis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33363" indent="-233363">
              <a:buFont typeface="Wingdings 2" panose="05020102010507070707" pitchFamily="18" charset="2"/>
              <a:buNone/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 	 - </a:t>
            </a:r>
            <a:r>
              <a:rPr lang="en-US" sz="2000" b="1" dirty="0" err="1">
                <a:latin typeface="Arial" pitchFamily="34" charset="0"/>
                <a:cs typeface="Arial" pitchFamily="34" charset="0"/>
              </a:rPr>
              <a:t>Trypanosomiasis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Trypanosoma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brucei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err="1">
                <a:latin typeface="Arial" pitchFamily="34" charset="0"/>
                <a:cs typeface="Arial" pitchFamily="34" charset="0"/>
              </a:rPr>
              <a:t>rhodesiense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T b </a:t>
            </a:r>
          </a:p>
          <a:p>
            <a:pPr marL="233363" indent="-233363">
              <a:buFont typeface="Wingdings 2" panose="05020102010507070707" pitchFamily="18" charset="2"/>
              <a:buNone/>
              <a:defRPr/>
            </a:pPr>
            <a:r>
              <a:rPr lang="en-US" sz="2000" i="1"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i="1" smtClean="0">
                <a:latin typeface="Arial" pitchFamily="34" charset="0"/>
                <a:cs typeface="Arial" pitchFamily="34" charset="0"/>
              </a:rPr>
              <a:t>gambiense/ Tsetse is the vector )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Myocarditis </a:t>
            </a:r>
          </a:p>
          <a:p>
            <a:pPr>
              <a:defRPr/>
            </a:pPr>
            <a:endParaRPr lang="ar-JO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68723" y="4224599"/>
            <a:ext cx="16773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mtClean="0"/>
              <a:t>Important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14350"/>
          </a:xfrm>
        </p:spPr>
        <p:txBody>
          <a:bodyPr/>
          <a:lstStyle/>
          <a:p>
            <a:r>
              <a:rPr lang="en-US" altLang="en-US" sz="3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Dallas criteria:</a:t>
            </a:r>
            <a:endParaRPr lang="ar-JO" altLang="en-US" sz="3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Active myocarditis: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the presence of an </a:t>
            </a:r>
            <a:r>
              <a:rPr lang="en-US" sz="2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inflammatory infiltrate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of the myocardium </a:t>
            </a:r>
            <a:r>
              <a:rPr lang="en-US" sz="2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with necrosis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and/or degeneration of adjacent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myocytes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not typical of the ischemic damage associated with coronary artery disease (CAD).</a:t>
            </a:r>
          </a:p>
          <a:p>
            <a:pPr marL="381000" indent="-381000" eaLnBrk="1" hangingPunct="1">
              <a:lnSpc>
                <a:spcPct val="90000"/>
              </a:lnSpc>
              <a:defRPr/>
            </a:pPr>
            <a:r>
              <a:rPr lang="en-US" sz="23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Borderline myocarditis:</a:t>
            </a:r>
            <a:r>
              <a:rPr lang="en-US" sz="23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the presence of an </a:t>
            </a:r>
            <a:r>
              <a:rPr lang="en-US" sz="2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inflammatory infiltrate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of the myocardium </a:t>
            </a:r>
            <a:r>
              <a:rPr lang="en-US" sz="23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without necrosis 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or degeneration of adjacent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myocytes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defRPr/>
            </a:pPr>
            <a:r>
              <a:rPr lang="en-US" sz="2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3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Nonmyocarditis</a:t>
            </a:r>
            <a:endParaRPr lang="en-US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endParaRPr lang="en-US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en-US" sz="2300" dirty="0">
                <a:latin typeface="Arial" pitchFamily="34" charset="0"/>
                <a:cs typeface="Arial" pitchFamily="34" charset="0"/>
              </a:rPr>
              <a:t>    If an active or borderline inflammatory process is found, follow-up biopsies can be </a:t>
            </a:r>
            <a:r>
              <a:rPr lang="en-US" sz="2300" dirty="0" err="1">
                <a:latin typeface="Arial" pitchFamily="34" charset="0"/>
                <a:cs typeface="Arial" pitchFamily="34" charset="0"/>
              </a:rPr>
              <a:t>subclassified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 into 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ongoing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resolving</a:t>
            </a:r>
            <a:r>
              <a:rPr lang="en-US" sz="2300" dirty="0">
                <a:latin typeface="Arial" pitchFamily="34" charset="0"/>
                <a:cs typeface="Arial" pitchFamily="34" charset="0"/>
              </a:rPr>
              <a:t>, or </a:t>
            </a:r>
            <a:r>
              <a:rPr lang="en-US" sz="2300" b="1" dirty="0">
                <a:latin typeface="Arial" pitchFamily="34" charset="0"/>
                <a:cs typeface="Arial" pitchFamily="34" charset="0"/>
              </a:rPr>
              <a:t>resolved </a:t>
            </a:r>
            <a:r>
              <a:rPr lang="en-US" sz="2300" b="1">
                <a:latin typeface="Arial" pitchFamily="34" charset="0"/>
                <a:cs typeface="Arial" pitchFamily="34" charset="0"/>
              </a:rPr>
              <a:t>myocarditi</a:t>
            </a:r>
            <a:r>
              <a:rPr lang="en-US" sz="2300">
                <a:latin typeface="Arial" pitchFamily="34" charset="0"/>
                <a:cs typeface="Arial" pitchFamily="34" charset="0"/>
              </a:rPr>
              <a:t>s</a:t>
            </a:r>
            <a:r>
              <a:rPr lang="en-US" sz="2300" smtClean="0">
                <a:latin typeface="Arial" pitchFamily="34" charset="0"/>
                <a:cs typeface="Arial" pitchFamily="34" charset="0"/>
              </a:rPr>
              <a:t>. </a:t>
            </a: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7848600" cy="533400"/>
          </a:xfrm>
        </p:spPr>
        <p:txBody>
          <a:bodyPr/>
          <a:lstStyle/>
          <a:p>
            <a:r>
              <a:rPr lang="en-US" altLang="en-US" sz="5400">
                <a:solidFill>
                  <a:srgbClr val="FFFF00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/>
            </a:r>
            <a:br>
              <a:rPr lang="en-US" altLang="en-US" sz="5400">
                <a:solidFill>
                  <a:srgbClr val="FFFF00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</a:br>
            <a:r>
              <a:rPr lang="en-US" altLang="zh-TW"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Background</a:t>
            </a:r>
            <a:endParaRPr lang="ar-JO" alt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rgbClr val="00FFFF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Recognized as early as 1806 as a persistent inflammatory process of the myocardium following infections, such </a:t>
            </a:r>
            <a:r>
              <a:rPr lang="en-US" altLang="zh-TW" sz="2300">
                <a:latin typeface="Arial" pitchFamily="34" charset="0"/>
                <a:cs typeface="Arial" pitchFamily="34" charset="0"/>
              </a:rPr>
              <a:t>as </a:t>
            </a: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diphtheria (</a:t>
            </a:r>
            <a:r>
              <a:rPr lang="en-US" altLang="zh-TW" sz="2300" b="1" i="1" smtClean="0">
                <a:latin typeface="Arial" pitchFamily="34" charset="0"/>
                <a:cs typeface="Arial" pitchFamily="34" charset="0"/>
              </a:rPr>
              <a:t>lysogenic C. diphtheria</a:t>
            </a: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), 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that led to progressive cardiac damage </a:t>
            </a:r>
            <a:r>
              <a:rPr lang="en-US" altLang="zh-TW" sz="230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dysfunction.</a:t>
            </a:r>
          </a:p>
          <a:p>
            <a:pPr marL="0" indent="0">
              <a:lnSpc>
                <a:spcPct val="90000"/>
              </a:lnSpc>
              <a:buClr>
                <a:srgbClr val="00FFFF"/>
              </a:buClr>
              <a:buNone/>
              <a:defRPr/>
            </a:pPr>
            <a:r>
              <a:rPr lang="en-US" altLang="zh-TW" sz="2300" smtClean="0">
                <a:latin typeface="Arial" pitchFamily="34" charset="0"/>
                <a:cs typeface="Arial" pitchFamily="34" charset="0"/>
              </a:rPr>
              <a:t> </a:t>
            </a:r>
            <a:endParaRPr lang="en-US" altLang="zh-TW" sz="23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FFFF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In 1837, the term </a:t>
            </a:r>
            <a:r>
              <a:rPr lang="en-US" altLang="zh-TW" sz="2300" i="1" dirty="0">
                <a:latin typeface="Arial" pitchFamily="34" charset="0"/>
                <a:cs typeface="Arial" pitchFamily="34" charset="0"/>
              </a:rPr>
              <a:t>myocarditis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 was first introduced to describe inflammation or degeneration of the heart detected by </a:t>
            </a:r>
            <a:r>
              <a:rPr lang="en-US" altLang="zh-TW" sz="2300" b="1" i="1" u="sng" dirty="0">
                <a:latin typeface="Arial" pitchFamily="34" charset="0"/>
                <a:cs typeface="Arial" pitchFamily="34" charset="0"/>
              </a:rPr>
              <a:t>postmortem examination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lnSpc>
                <a:spcPct val="90000"/>
              </a:lnSpc>
              <a:buClr>
                <a:srgbClr val="00FFFF"/>
              </a:buClr>
              <a:buFont typeface="Wingdings" pitchFamily="2" charset="2"/>
              <a:buChar char="§"/>
              <a:defRPr/>
            </a:pPr>
            <a:endParaRPr lang="en-US" altLang="zh-TW" sz="23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FFFF"/>
              </a:buClr>
              <a:buFont typeface="Wingdings" pitchFamily="2" charset="2"/>
              <a:buChar char="§"/>
              <a:defRPr/>
            </a:pPr>
            <a:r>
              <a:rPr lang="en-US" altLang="zh-TW" sz="2300" dirty="0">
                <a:latin typeface="Arial" pitchFamily="34" charset="0"/>
                <a:cs typeface="Arial" pitchFamily="34" charset="0"/>
              </a:rPr>
              <a:t>In 1980, </a:t>
            </a:r>
            <a:r>
              <a:rPr lang="en-US" altLang="zh-TW" sz="2300" dirty="0" err="1">
                <a:latin typeface="Arial" pitchFamily="34" charset="0"/>
                <a:cs typeface="Arial" pitchFamily="34" charset="0"/>
              </a:rPr>
              <a:t>Endomyocardial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 biopsy allowed the sampling of human myocardial tissue during life and consequently enabled </a:t>
            </a:r>
            <a:r>
              <a:rPr lang="en-US" altLang="zh-TW" sz="2300" dirty="0" err="1">
                <a:latin typeface="Arial" pitchFamily="34" charset="0"/>
                <a:cs typeface="Arial" pitchFamily="34" charset="0"/>
              </a:rPr>
              <a:t>antemortem</a:t>
            </a:r>
            <a:r>
              <a:rPr lang="en-US" altLang="zh-TW" sz="2300" dirty="0">
                <a:latin typeface="Arial" pitchFamily="34" charset="0"/>
                <a:cs typeface="Arial" pitchFamily="34" charset="0"/>
              </a:rPr>
              <a:t> diagnosis of myocarditis. </a:t>
            </a:r>
            <a:endParaRPr lang="en-US" sz="23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00" y="1309688"/>
            <a:ext cx="710565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1931988" y="3810000"/>
            <a:ext cx="283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Arial Rounded MT Bold" panose="020F0704030504030204" pitchFamily="34" charset="0"/>
              </a:rPr>
              <a:t>Enterovirus Myocarditis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4114800" y="4495800"/>
            <a:ext cx="3270250" cy="36988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FFFF00"/>
                </a:solidFill>
                <a:latin typeface="Arial Rounded MT Bold" panose="020F0704030504030204" pitchFamily="34" charset="0"/>
              </a:rPr>
              <a:t>Nonenterovirus Myocarditis</a:t>
            </a:r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914400" y="762000"/>
            <a:ext cx="7105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/>
              <a:t>Evolution of viral causes of myocarditis over time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1003300" y="5548313"/>
            <a:ext cx="78200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CVA = coxsackievirus A; CVB = coxsackievirus B; EBV = Epstein-Barr virus;</a:t>
            </a:r>
          </a:p>
          <a:p>
            <a:r>
              <a:rPr lang="en-US" altLang="en-US"/>
              <a:t>HCV = hepatitis C virus; HHV6 = human herpesvirus 6; PV-B19 = parvovirus B19.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0199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mtClean="0"/>
              <a:t>Most common cause is CVB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76250"/>
          </a:xfrm>
        </p:spPr>
        <p:txBody>
          <a:bodyPr/>
          <a:lstStyle/>
          <a:p>
            <a:r>
              <a:rPr lang="en-US" altLang="en-US" sz="3200">
                <a:latin typeface="Arial" panose="020B0604020202020204" pitchFamily="34" charset="0"/>
                <a:cs typeface="Arial" panose="020B0604020202020204" pitchFamily="34" charset="0"/>
              </a:rPr>
              <a:t>Pathphysiology</a:t>
            </a:r>
            <a:endParaRPr lang="ar-JO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Myocarditis generally results in a decrease in myocardial function, with concomitant enlargement of the heart and an increase in the end-diastolic volume caused by increased preload.</a:t>
            </a:r>
          </a:p>
          <a:p>
            <a:pPr marL="457200" indent="-457200"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Normally, the heart compensates for dilation with an increase in contractility (Starling law), but because of inflammation and muscle damage, a heart affected with myocarditis is unable to respond to the increase in volume. </a:t>
            </a:r>
          </a:p>
          <a:p>
            <a:pPr marL="457200" indent="-457200">
              <a:lnSpc>
                <a:spcPct val="80000"/>
              </a:lnSpc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In addition, inflammatory mediators, such as cytokines and adhesion molecules, as well as apoptotic mechanisms are activated. </a:t>
            </a:r>
          </a:p>
          <a:p>
            <a:pPr marL="457200" indent="-457200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 progressive increase in left ventricular end-diastolic volume increases left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atrial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, pulmonary venous, and arterial pressures, resulting in increasing hydrostatic forces.</a:t>
            </a:r>
          </a:p>
          <a:p>
            <a:pPr marL="457200" indent="-457200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These increased forces lead to both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pulmonary edema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200" b="1" i="1" dirty="0">
                <a:latin typeface="Arial" pitchFamily="34" charset="0"/>
                <a:cs typeface="Arial" pitchFamily="34" charset="0"/>
              </a:rPr>
              <a:t>congestive heart failure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457200" indent="-457200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Without treatment, this process may progress to end-stage cardiac failure and death. </a:t>
            </a:r>
          </a:p>
          <a:p>
            <a:pPr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2667000" cy="51435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</a:rPr>
              <a:t/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Pathogenesis</a:t>
            </a:r>
            <a:endParaRPr lang="ar-JO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Both direct viral-induced myocyte damage and post-viral immune inflammatory reactions contribute to myocyte damage and necrosis 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altLang="zh-CN" sz="240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Inflammatory lesions and the necrotic process may persist for months, although the viruses only replicate in the heart for at most two or three weeks after infection</a:t>
            </a: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altLang="zh-CN" sz="240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altLang="zh-CN" sz="240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Evidence from experimental models has incriminated cytokines such as interleukin-1 and TNF, oxygen free radicals and microvascular changes as contributory pathogenic factors </a:t>
            </a:r>
          </a:p>
          <a:p>
            <a:pPr marL="457200" indent="-457200"/>
            <a:endParaRPr lang="ar-JO" altLang="en-US"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ZA" altLang="en-US" sz="3200">
                <a:latin typeface="Arial" panose="020B0604020202020204" pitchFamily="34" charset="0"/>
                <a:cs typeface="Arial" panose="020B0604020202020204" pitchFamily="34" charset="0"/>
              </a:rPr>
              <a:t>Three phases:</a:t>
            </a:r>
          </a:p>
          <a:p>
            <a:endParaRPr lang="en-ZA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ZA" altLang="en-US" sz="3200">
                <a:latin typeface="Arial" panose="020B0604020202020204" pitchFamily="34" charset="0"/>
                <a:cs typeface="Arial" panose="020B0604020202020204" pitchFamily="34" charset="0"/>
              </a:rPr>
              <a:t>             Viral Infection and Replication</a:t>
            </a:r>
          </a:p>
          <a:p>
            <a:pPr algn="ctr">
              <a:buFont typeface="Wingdings 2" panose="05020102010507070707" pitchFamily="18" charset="2"/>
              <a:buNone/>
            </a:pPr>
            <a:endParaRPr lang="en-ZA" altLang="en-US" sz="3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ZA" altLang="en-US" sz="3200">
                <a:latin typeface="Arial" panose="020B0604020202020204" pitchFamily="34" charset="0"/>
                <a:cs typeface="Arial" panose="020B0604020202020204" pitchFamily="34" charset="0"/>
              </a:rPr>
              <a:t>                Autoimmunity and  injury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ZA" altLang="en-US" sz="32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ZA" altLang="en-US" sz="3200">
                <a:latin typeface="Arial" panose="020B0604020202020204" pitchFamily="34" charset="0"/>
                <a:cs typeface="Arial" panose="020B0604020202020204" pitchFamily="34" charset="0"/>
              </a:rPr>
              <a:t>                 Dilated cardiomyopathy</a:t>
            </a:r>
            <a:endParaRPr lang="ar-JO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AutoShape 6"/>
          <p:cNvSpPr>
            <a:spLocks noChangeArrowheads="1"/>
          </p:cNvSpPr>
          <p:nvPr/>
        </p:nvSpPr>
        <p:spPr bwMode="auto">
          <a:xfrm>
            <a:off x="4191000" y="3276600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400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4191000" y="4419600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5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609600"/>
          </a:xfrm>
        </p:spPr>
        <p:txBody>
          <a:bodyPr/>
          <a:lstStyle/>
          <a:p>
            <a:r>
              <a:rPr lang="en-US" altLang="en-US" sz="2800">
                <a:solidFill>
                  <a:srgbClr val="00FFFF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/>
            </a:r>
            <a:br>
              <a:rPr lang="en-US" altLang="en-US" sz="2800">
                <a:solidFill>
                  <a:srgbClr val="00FFFF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</a:br>
            <a:r>
              <a:rPr lang="en-US" altLang="zh-TW" sz="2800">
                <a:solidFill>
                  <a:schemeClr val="tx1"/>
                </a:solidFill>
                <a:latin typeface="Arial Rounded MT Bold" panose="020F0704030504030204" pitchFamily="34" charset="0"/>
                <a:cs typeface="Traditional Arabic" panose="02020603050405020304" pitchFamily="18" charset="-78"/>
              </a:rPr>
              <a:t> </a:t>
            </a:r>
            <a:r>
              <a:rPr lang="en-US" altLang="zh-TW"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 I</a:t>
            </a:r>
            <a:r>
              <a:rPr lang="en-US" altLang="zh-TW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Viral Infection and Replication</a:t>
            </a:r>
            <a:endParaRPr lang="ar-JO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marL="457200" indent="-457200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US" altLang="zh-TW" sz="2400" dirty="0">
                <a:latin typeface="Arial" pitchFamily="34" charset="0"/>
                <a:ea typeface="新細明體" charset="-120"/>
                <a:cs typeface="Arial" pitchFamily="34" charset="0"/>
              </a:rPr>
              <a:t>Viruses like </a:t>
            </a:r>
            <a:r>
              <a:rPr lang="en-US" altLang="zh-TW" sz="2400" b="1" i="1" dirty="0" err="1">
                <a:latin typeface="Arial" pitchFamily="34" charset="0"/>
                <a:ea typeface="新細明體" charset="-120"/>
                <a:cs typeface="Arial" pitchFamily="34" charset="0"/>
              </a:rPr>
              <a:t>coxsackievirus</a:t>
            </a:r>
            <a:r>
              <a:rPr lang="en-US" altLang="zh-TW" sz="2400" b="1" i="1" dirty="0">
                <a:latin typeface="Arial" pitchFamily="34" charset="0"/>
                <a:ea typeface="新細明體" charset="-120"/>
                <a:cs typeface="Arial" pitchFamily="34" charset="0"/>
              </a:rPr>
              <a:t> B </a:t>
            </a:r>
            <a:r>
              <a:rPr lang="en-US" altLang="zh-TW" sz="2400" dirty="0">
                <a:latin typeface="Arial" pitchFamily="34" charset="0"/>
                <a:ea typeface="新細明體" charset="-120"/>
                <a:cs typeface="Arial" pitchFamily="34" charset="0"/>
              </a:rPr>
              <a:t>cause an infectious phase, which lasts 7-10 days, and is characterized by active viral replication</a:t>
            </a:r>
          </a:p>
          <a:p>
            <a:pPr marL="457200" indent="-457200">
              <a:buClr>
                <a:srgbClr val="FFC000"/>
              </a:buClr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Arial" pitchFamily="34" charset="0"/>
                <a:ea typeface="新細明體" charset="-120"/>
                <a:cs typeface="Arial" pitchFamily="34" charset="0"/>
              </a:rPr>
              <a:t> </a:t>
            </a:r>
          </a:p>
          <a:p>
            <a:pPr marL="457200" indent="-457200">
              <a:buClr>
                <a:srgbClr val="FFC000"/>
              </a:buClr>
              <a:buFont typeface="Wingdings" pitchFamily="2" charset="2"/>
              <a:buChar char="§"/>
              <a:defRPr/>
            </a:pP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Virus infection directly contributes to cardiac tissue destruction by cleaving the cytoskeleton protein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dystrophin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, leading to a disruption of the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dystrophin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-glycoprotein complex </a:t>
            </a:r>
            <a:r>
              <a:rPr lang="en-US" altLang="zh-TW" sz="2400" dirty="0">
                <a:latin typeface="Arial" pitchFamily="34" charset="0"/>
                <a:ea typeface="新細明體" charset="-120"/>
                <a:cs typeface="Arial" pitchFamily="34" charset="0"/>
              </a:rPr>
              <a:t>causing the release of antigenic intracellular components such as myosin into the bloodstream </a:t>
            </a:r>
          </a:p>
          <a:p>
            <a:pPr>
              <a:defRPr/>
            </a:pPr>
            <a:endParaRPr lang="ar-JO" dirty="0"/>
          </a:p>
        </p:txBody>
      </p:sp>
      <p:sp>
        <p:nvSpPr>
          <p:cNvPr id="2" name="TextBox 1"/>
          <p:cNvSpPr txBox="1"/>
          <p:nvPr/>
        </p:nvSpPr>
        <p:spPr>
          <a:xfrm>
            <a:off x="3642159" y="5813137"/>
            <a:ext cx="504464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mtClean="0"/>
              <a:t>Not</a:t>
            </a:r>
            <a:r>
              <a:rPr lang="en-US"/>
              <a:t> </a:t>
            </a:r>
            <a:r>
              <a:rPr lang="en-US" smtClean="0"/>
              <a:t>that</a:t>
            </a:r>
            <a:r>
              <a:rPr lang="en-US"/>
              <a:t> </a:t>
            </a:r>
            <a:r>
              <a:rPr lang="en-US" smtClean="0"/>
              <a:t>important,</a:t>
            </a:r>
            <a:r>
              <a:rPr lang="en-US"/>
              <a:t> </a:t>
            </a:r>
            <a:r>
              <a:rPr lang="en-US" smtClean="0"/>
              <a:t>you</a:t>
            </a:r>
            <a:r>
              <a:rPr lang="en-US"/>
              <a:t> </a:t>
            </a:r>
            <a:r>
              <a:rPr lang="en-US" smtClean="0"/>
              <a:t>have</a:t>
            </a:r>
            <a:r>
              <a:rPr lang="en-US"/>
              <a:t> </a:t>
            </a:r>
            <a:r>
              <a:rPr lang="en-US" smtClean="0"/>
              <a:t>to</a:t>
            </a:r>
            <a:r>
              <a:rPr lang="en-US"/>
              <a:t> </a:t>
            </a:r>
            <a:r>
              <a:rPr lang="en-US" smtClean="0"/>
              <a:t>know</a:t>
            </a:r>
            <a:r>
              <a:rPr lang="en-US"/>
              <a:t> </a:t>
            </a:r>
            <a:r>
              <a:rPr lang="en-US" smtClean="0"/>
              <a:t>only</a:t>
            </a:r>
            <a:r>
              <a:rPr lang="en-US"/>
              <a:t> </a:t>
            </a:r>
            <a:r>
              <a:rPr lang="en-US" smtClean="0"/>
              <a:t>that</a:t>
            </a:r>
            <a:r>
              <a:rPr lang="en-US"/>
              <a:t> </a:t>
            </a:r>
            <a:r>
              <a:rPr lang="en-US" smtClean="0"/>
              <a:t>viral</a:t>
            </a:r>
            <a:r>
              <a:rPr lang="en-US"/>
              <a:t> </a:t>
            </a:r>
            <a:r>
              <a:rPr lang="en-US" smtClean="0"/>
              <a:t>infection</a:t>
            </a:r>
            <a:r>
              <a:rPr lang="en-US"/>
              <a:t> </a:t>
            </a:r>
            <a:r>
              <a:rPr lang="en-US" smtClean="0"/>
              <a:t>Causes release of myosin</a:t>
            </a:r>
            <a:endParaRPr lang="en-US"/>
          </a:p>
        </p:txBody>
      </p:sp>
      <p:cxnSp>
        <p:nvCxnSpPr>
          <p:cNvPr id="4" name="Curved Connector 3"/>
          <p:cNvCxnSpPr>
            <a:cxnSpLocks/>
          </p:cNvCxnSpPr>
          <p:nvPr/>
        </p:nvCxnSpPr>
        <p:spPr>
          <a:xfrm>
            <a:off x="580914" y="3589852"/>
            <a:ext cx="3061245" cy="235815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1660</Words>
  <Application>Microsoft Office PowerPoint</Application>
  <PresentationFormat>On-screen Show (4:3)</PresentationFormat>
  <Paragraphs>170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Medical Virology  Viral Carditis</vt:lpstr>
      <vt:lpstr>     Myocarditis –  Introduction</vt:lpstr>
      <vt:lpstr>Dallas criteria:</vt:lpstr>
      <vt:lpstr> Historical Background</vt:lpstr>
      <vt:lpstr>PowerPoint Presentation</vt:lpstr>
      <vt:lpstr>Pathphysiology</vt:lpstr>
      <vt:lpstr> Pathogenesis</vt:lpstr>
      <vt:lpstr>PowerPoint Presentation</vt:lpstr>
      <vt:lpstr>  Phase I: Viral Infection and Replication</vt:lpstr>
      <vt:lpstr>Phase II: Autoimmunity and injury </vt:lpstr>
      <vt:lpstr>         Phase III: Dilated Cardiomyopathy (DCM) </vt:lpstr>
      <vt:lpstr>  Stages of Viral Myocardium Infection</vt:lpstr>
      <vt:lpstr>Viral Causes</vt:lpstr>
      <vt:lpstr>Coxsackieviruses</vt:lpstr>
      <vt:lpstr>Coxsackie Virus Clinical Manifestations</vt:lpstr>
      <vt:lpstr>PowerPoint Presentation</vt:lpstr>
      <vt:lpstr>Laboratory Diagnosis</vt:lpstr>
      <vt:lpstr>PowerPoint Presentation</vt:lpstr>
      <vt:lpstr>Treatments/Therapeutic Approaches</vt:lpstr>
      <vt:lpstr>Prognosis</vt:lpstr>
      <vt:lpstr>Epidemiology</vt:lpstr>
      <vt:lpstr>Mortality/Morbidity</vt:lpstr>
      <vt:lpstr>Prevention</vt:lpstr>
      <vt:lpstr>Other Rare Causes of Heart Infection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Disinfection &amp; Sterilization</dc:title>
  <dc:creator>hola</dc:creator>
  <cp:lastModifiedBy>Sameer</cp:lastModifiedBy>
  <cp:revision>267</cp:revision>
  <dcterms:created xsi:type="dcterms:W3CDTF">2007-09-07T03:40:38Z</dcterms:created>
  <dcterms:modified xsi:type="dcterms:W3CDTF">2016-11-19T19:19:31Z</dcterms:modified>
</cp:coreProperties>
</file>