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06" r:id="rId3"/>
    <p:sldId id="293" r:id="rId4"/>
    <p:sldId id="294" r:id="rId5"/>
    <p:sldId id="258" r:id="rId6"/>
    <p:sldId id="263" r:id="rId7"/>
    <p:sldId id="259" r:id="rId8"/>
    <p:sldId id="300" r:id="rId9"/>
    <p:sldId id="260" r:id="rId10"/>
    <p:sldId id="304" r:id="rId11"/>
    <p:sldId id="261" r:id="rId12"/>
    <p:sldId id="307" r:id="rId13"/>
    <p:sldId id="262" r:id="rId14"/>
    <p:sldId id="265" r:id="rId15"/>
    <p:sldId id="264" r:id="rId16"/>
    <p:sldId id="266" r:id="rId17"/>
    <p:sldId id="267" r:id="rId18"/>
    <p:sldId id="271" r:id="rId19"/>
    <p:sldId id="272" r:id="rId20"/>
    <p:sldId id="305" r:id="rId21"/>
    <p:sldId id="273" r:id="rId22"/>
    <p:sldId id="274" r:id="rId23"/>
    <p:sldId id="275" r:id="rId24"/>
    <p:sldId id="276" r:id="rId25"/>
    <p:sldId id="303" r:id="rId26"/>
    <p:sldId id="278" r:id="rId27"/>
    <p:sldId id="301" r:id="rId28"/>
    <p:sldId id="280" r:id="rId29"/>
    <p:sldId id="281" r:id="rId30"/>
    <p:sldId id="283" r:id="rId31"/>
    <p:sldId id="284" r:id="rId32"/>
    <p:sldId id="288" r:id="rId33"/>
    <p:sldId id="287" r:id="rId34"/>
    <p:sldId id="289" r:id="rId35"/>
    <p:sldId id="292" r:id="rId36"/>
    <p:sldId id="299" r:id="rId37"/>
    <p:sldId id="295" r:id="rId38"/>
    <p:sldId id="29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C915"/>
    <a:srgbClr val="00D25F"/>
    <a:srgbClr val="FF0000"/>
    <a:srgbClr val="0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7574" autoAdjust="0"/>
    <p:restoredTop sz="94660"/>
  </p:normalViewPr>
  <p:slideViewPr>
    <p:cSldViewPr snapToGrid="0">
      <p:cViewPr varScale="1">
        <p:scale>
          <a:sx n="63" d="100"/>
          <a:sy n="63" d="100"/>
        </p:scale>
        <p:origin x="96"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AC33E-C5DD-4B80-9E04-44559B53DDEC}" type="datetimeFigureOut">
              <a:rPr lang="en-US" smtClean="0"/>
              <a:t>12/8/2015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9DACC7-6266-41D7-AD9D-FC9BEE79E030}" type="slidenum">
              <a:rPr lang="en-US" smtClean="0"/>
              <a:t>‹#›</a:t>
            </a:fld>
            <a:endParaRPr lang="en-US"/>
          </a:p>
        </p:txBody>
      </p:sp>
    </p:spTree>
    <p:extLst>
      <p:ext uri="{BB962C8B-B14F-4D97-AF65-F5344CB8AC3E}">
        <p14:creationId xmlns:p14="http://schemas.microsoft.com/office/powerpoint/2010/main" val="4234554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770FFE1-3044-4DC0-9D2E-8A83A3EAA67B}" type="slidenum">
              <a:rPr lang="en-US" altLang="en-US" sz="1200"/>
              <a:pPr/>
              <a:t>10</a:t>
            </a:fld>
            <a:endParaRPr lang="en-US" altLang="en-US" sz="1200"/>
          </a:p>
        </p:txBody>
      </p:sp>
    </p:spTree>
    <p:extLst>
      <p:ext uri="{BB962C8B-B14F-4D97-AF65-F5344CB8AC3E}">
        <p14:creationId xmlns:p14="http://schemas.microsoft.com/office/powerpoint/2010/main" val="2620619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76DA655-2099-4B62-AF14-CCB5A4FB1D17}" type="slidenum">
              <a:rPr lang="en-US" altLang="en-US" sz="1200"/>
              <a:pPr/>
              <a:t>29</a:t>
            </a:fld>
            <a:endParaRPr lang="en-US" altLang="en-US" sz="1200"/>
          </a:p>
        </p:txBody>
      </p:sp>
    </p:spTree>
    <p:extLst>
      <p:ext uri="{BB962C8B-B14F-4D97-AF65-F5344CB8AC3E}">
        <p14:creationId xmlns:p14="http://schemas.microsoft.com/office/powerpoint/2010/main" val="997024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381000" y="687388"/>
            <a:ext cx="6096000" cy="3429000"/>
          </a:xfrm>
          <a:solidFill>
            <a:srgbClr val="FFFFFF"/>
          </a:solidFill>
          <a:ln/>
        </p:spPr>
      </p:sp>
      <p:sp>
        <p:nvSpPr>
          <p:cNvPr id="108547"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l-GR" altLang="en-US" b="1" smtClean="0">
                <a:solidFill>
                  <a:srgbClr val="CD0000"/>
                </a:solidFill>
                <a:latin typeface="Arial" panose="020B0604020202020204" pitchFamily="34" charset="0"/>
                <a:ea typeface="ＭＳ Ｐゴシック" panose="020B0600070205080204" pitchFamily="34" charset="-128"/>
                <a:cs typeface="Arial" panose="020B0604020202020204" pitchFamily="34" charset="0"/>
              </a:rPr>
              <a:t>Figure 20.11</a:t>
            </a:r>
          </a:p>
          <a:p>
            <a:r>
              <a:rPr lang="el-GR" altLang="en-US" b="1" smtClean="0">
                <a:solidFill>
                  <a:srgbClr val="CD0000"/>
                </a:solidFill>
                <a:latin typeface="Arial" panose="020B0604020202020204" pitchFamily="34" charset="0"/>
                <a:ea typeface="ＭＳ Ｐゴシック" panose="020B0600070205080204" pitchFamily="34" charset="-128"/>
                <a:cs typeface="Arial" panose="020B0604020202020204" pitchFamily="34" charset="0"/>
              </a:rPr>
              <a:t>Natural capital degradation: </a:t>
            </a:r>
            <a:r>
              <a:rPr lang="el-GR" altLang="en-US"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principal sources of groundwater contamination in the United States (</a:t>
            </a:r>
            <a:r>
              <a:rPr lang="el-GR" altLang="en-US" b="1" smtClean="0">
                <a:solidFill>
                  <a:srgbClr val="8D008D"/>
                </a:solidFill>
                <a:latin typeface="Arial" panose="020B0604020202020204" pitchFamily="34" charset="0"/>
                <a:ea typeface="ＭＳ Ｐゴシック" panose="020B0600070205080204" pitchFamily="34" charset="-128"/>
                <a:cs typeface="Arial" panose="020B0604020202020204" pitchFamily="34" charset="0"/>
              </a:rPr>
              <a:t>Concept 20-3A</a:t>
            </a:r>
            <a:r>
              <a:rPr lang="el-GR" altLang="en-US"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 Another source is saltwater intrusion from excessive groundwater withdrawal in coastal areas. (Figure is not drawn to scale.) </a:t>
            </a:r>
            <a:r>
              <a:rPr lang="el-GR" altLang="en-US" b="1"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Question: </a:t>
            </a:r>
            <a:r>
              <a:rPr lang="el-GR" altLang="en-US"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What are three sources shown in this picture that might be affecting groundwater in your area?</a:t>
            </a:r>
          </a:p>
        </p:txBody>
      </p:sp>
    </p:spTree>
    <p:extLst>
      <p:ext uri="{BB962C8B-B14F-4D97-AF65-F5344CB8AC3E}">
        <p14:creationId xmlns:p14="http://schemas.microsoft.com/office/powerpoint/2010/main" val="1711550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381000" y="687388"/>
            <a:ext cx="6096000" cy="3429000"/>
          </a:xfrm>
          <a:solidFill>
            <a:srgbClr val="FFFFFF"/>
          </a:solidFill>
          <a:ln/>
        </p:spPr>
      </p:sp>
      <p:sp>
        <p:nvSpPr>
          <p:cNvPr id="109571"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l-GR" altLang="en-US" b="1" smtClean="0">
                <a:solidFill>
                  <a:srgbClr val="CD0000"/>
                </a:solidFill>
                <a:latin typeface="Arial" panose="020B0604020202020204" pitchFamily="34" charset="0"/>
                <a:ea typeface="ＭＳ Ｐゴシック" panose="020B0600070205080204" pitchFamily="34" charset="-128"/>
                <a:cs typeface="Arial" panose="020B0604020202020204" pitchFamily="34" charset="0"/>
              </a:rPr>
              <a:t>Figure 20.12</a:t>
            </a:r>
          </a:p>
          <a:p>
            <a:r>
              <a:rPr lang="el-GR" altLang="en-US" b="1" smtClean="0">
                <a:solidFill>
                  <a:srgbClr val="CD0000"/>
                </a:solidFill>
                <a:latin typeface="Arial" panose="020B0604020202020204" pitchFamily="34" charset="0"/>
                <a:ea typeface="ＭＳ Ｐゴシック" panose="020B0600070205080204" pitchFamily="34" charset="-128"/>
                <a:cs typeface="Arial" panose="020B0604020202020204" pitchFamily="34" charset="0"/>
              </a:rPr>
              <a:t>Natural capital degradation: </a:t>
            </a:r>
            <a:r>
              <a:rPr lang="el-GR" altLang="en-US"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groundwater contamination from a leaking gasoline tank. As the contaminated water spreads from its source in a widening plume, it can be extracted by wells used to provide water for drinking and irrigation.</a:t>
            </a:r>
          </a:p>
        </p:txBody>
      </p:sp>
    </p:spTree>
    <p:extLst>
      <p:ext uri="{BB962C8B-B14F-4D97-AF65-F5344CB8AC3E}">
        <p14:creationId xmlns:p14="http://schemas.microsoft.com/office/powerpoint/2010/main" val="1925963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65E1F84-376E-48AF-962E-1AF75B6CBCC2}" type="slidenum">
              <a:rPr lang="en-US" altLang="en-US" sz="1200"/>
              <a:pPr/>
              <a:t>32</a:t>
            </a:fld>
            <a:endParaRPr lang="en-US" altLang="en-US" sz="1200"/>
          </a:p>
        </p:txBody>
      </p:sp>
    </p:spTree>
    <p:extLst>
      <p:ext uri="{BB962C8B-B14F-4D97-AF65-F5344CB8AC3E}">
        <p14:creationId xmlns:p14="http://schemas.microsoft.com/office/powerpoint/2010/main" val="1092234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381000" y="687388"/>
            <a:ext cx="6096000" cy="3429000"/>
          </a:xfrm>
          <a:solidFill>
            <a:srgbClr val="FFFFFF"/>
          </a:solidFill>
          <a:ln/>
        </p:spPr>
      </p:sp>
      <p:sp>
        <p:nvSpPr>
          <p:cNvPr id="122883"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l-GR" altLang="en-US" b="1" smtClean="0">
                <a:solidFill>
                  <a:srgbClr val="CD0000"/>
                </a:solidFill>
                <a:latin typeface="Arial" panose="020B0604020202020204" pitchFamily="34" charset="0"/>
                <a:ea typeface="ＭＳ Ｐゴシック" panose="020B0600070205080204" pitchFamily="34" charset="-128"/>
                <a:cs typeface="Arial" panose="020B0604020202020204" pitchFamily="34" charset="0"/>
              </a:rPr>
              <a:t>Figure 20.15</a:t>
            </a:r>
          </a:p>
          <a:p>
            <a:r>
              <a:rPr lang="el-GR" altLang="en-US" b="1" smtClean="0">
                <a:solidFill>
                  <a:srgbClr val="CD0000"/>
                </a:solidFill>
                <a:latin typeface="Arial" panose="020B0604020202020204" pitchFamily="34" charset="0"/>
                <a:ea typeface="ＭＳ Ｐゴシック" panose="020B0600070205080204" pitchFamily="34" charset="-128"/>
                <a:cs typeface="Arial" panose="020B0604020202020204" pitchFamily="34" charset="0"/>
              </a:rPr>
              <a:t>Natural capital degradation: </a:t>
            </a:r>
            <a:r>
              <a:rPr lang="el-GR" altLang="en-US"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residential areas, factories, and farms all contribute to the pollution of coastal waters and bays. According to the U.N. Environment Programme, coastal water pollution costs the world $16 billion annually—more than $30,000 a minute—due to ill health and premature death. </a:t>
            </a:r>
            <a:r>
              <a:rPr lang="el-GR" altLang="en-US" b="1"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Question: </a:t>
            </a:r>
            <a:r>
              <a:rPr lang="el-GR" altLang="en-US" smtClean="0">
                <a:solidFill>
                  <a:srgbClr val="000000"/>
                </a:solidFill>
                <a:latin typeface="Arial" panose="020B0604020202020204" pitchFamily="34" charset="0"/>
                <a:ea typeface="ＭＳ Ｐゴシック" panose="020B0600070205080204" pitchFamily="34" charset="-128"/>
                <a:cs typeface="Arial" panose="020B0604020202020204" pitchFamily="34" charset="0"/>
              </a:rPr>
              <a:t>What are three changes you could make in your lifestyle that might help to prevent this pollution?</a:t>
            </a:r>
          </a:p>
        </p:txBody>
      </p:sp>
    </p:spTree>
    <p:extLst>
      <p:ext uri="{BB962C8B-B14F-4D97-AF65-F5344CB8AC3E}">
        <p14:creationId xmlns:p14="http://schemas.microsoft.com/office/powerpoint/2010/main" val="2642384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C34CA42-049B-4104-81EC-8C28B2565A5F}" type="slidenum">
              <a:rPr lang="en-US" altLang="en-US" sz="1200"/>
              <a:pPr/>
              <a:t>34</a:t>
            </a:fld>
            <a:endParaRPr lang="en-US" altLang="en-US" sz="1200"/>
          </a:p>
        </p:txBody>
      </p:sp>
    </p:spTree>
    <p:extLst>
      <p:ext uri="{BB962C8B-B14F-4D97-AF65-F5344CB8AC3E}">
        <p14:creationId xmlns:p14="http://schemas.microsoft.com/office/powerpoint/2010/main" val="1307576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8446445-03D1-4664-A7BF-56A565C86D8B}" type="slidenum">
              <a:rPr lang="en-US" altLang="en-US" sz="1200"/>
              <a:pPr/>
              <a:t>14</a:t>
            </a:fld>
            <a:endParaRPr lang="en-US" altLang="en-US" sz="1200"/>
          </a:p>
        </p:txBody>
      </p:sp>
    </p:spTree>
    <p:extLst>
      <p:ext uri="{BB962C8B-B14F-4D97-AF65-F5344CB8AC3E}">
        <p14:creationId xmlns:p14="http://schemas.microsoft.com/office/powerpoint/2010/main" val="391102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3B2D68D-CB73-4692-B48A-B44979330829}" type="slidenum">
              <a:rPr lang="en-US" altLang="en-US" sz="1200"/>
              <a:pPr/>
              <a:t>15</a:t>
            </a:fld>
            <a:endParaRPr lang="en-US" altLang="en-US" sz="1200"/>
          </a:p>
        </p:txBody>
      </p:sp>
    </p:spTree>
    <p:extLst>
      <p:ext uri="{BB962C8B-B14F-4D97-AF65-F5344CB8AC3E}">
        <p14:creationId xmlns:p14="http://schemas.microsoft.com/office/powerpoint/2010/main" val="116158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91B41D3-A86D-4F2D-9C9D-2785B28A208A}" type="slidenum">
              <a:rPr lang="en-US" altLang="en-US" sz="1200"/>
              <a:pPr/>
              <a:t>21</a:t>
            </a:fld>
            <a:endParaRPr lang="en-US" altLang="en-US" sz="1200"/>
          </a:p>
        </p:txBody>
      </p:sp>
    </p:spTree>
    <p:extLst>
      <p:ext uri="{BB962C8B-B14F-4D97-AF65-F5344CB8AC3E}">
        <p14:creationId xmlns:p14="http://schemas.microsoft.com/office/powerpoint/2010/main" val="2069248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6EBEC1D-A6D5-4345-9ABE-3A7CEFA3A16E}" type="slidenum">
              <a:rPr lang="en-US" altLang="en-US" sz="1200"/>
              <a:pPr/>
              <a:t>22</a:t>
            </a:fld>
            <a:endParaRPr lang="en-US" altLang="en-US" sz="1200"/>
          </a:p>
        </p:txBody>
      </p:sp>
    </p:spTree>
    <p:extLst>
      <p:ext uri="{BB962C8B-B14F-4D97-AF65-F5344CB8AC3E}">
        <p14:creationId xmlns:p14="http://schemas.microsoft.com/office/powerpoint/2010/main" val="3342647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E9A4AFD-CCFF-44DA-AFCE-6EAC2A208F75}" type="slidenum">
              <a:rPr lang="en-US" altLang="en-US" sz="1200"/>
              <a:pPr/>
              <a:t>23</a:t>
            </a:fld>
            <a:endParaRPr lang="en-US" altLang="en-US" sz="1200"/>
          </a:p>
        </p:txBody>
      </p:sp>
    </p:spTree>
    <p:extLst>
      <p:ext uri="{BB962C8B-B14F-4D97-AF65-F5344CB8AC3E}">
        <p14:creationId xmlns:p14="http://schemas.microsoft.com/office/powerpoint/2010/main" val="1638242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1812C7C-D2A9-49F9-9662-A7EAD4C7F42D}" type="slidenum">
              <a:rPr lang="en-US" altLang="en-US" sz="1200"/>
              <a:pPr/>
              <a:t>24</a:t>
            </a:fld>
            <a:endParaRPr lang="en-US" altLang="en-US" sz="1200"/>
          </a:p>
        </p:txBody>
      </p:sp>
    </p:spTree>
    <p:extLst>
      <p:ext uri="{BB962C8B-B14F-4D97-AF65-F5344CB8AC3E}">
        <p14:creationId xmlns:p14="http://schemas.microsoft.com/office/powerpoint/2010/main" val="3747165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1CA6CDD-F935-4029-8D9E-E83AFF497690}" type="slidenum">
              <a:rPr lang="en-US" altLang="en-US" sz="1200"/>
              <a:pPr/>
              <a:t>26</a:t>
            </a:fld>
            <a:endParaRPr lang="en-US" altLang="en-US" sz="1200"/>
          </a:p>
        </p:txBody>
      </p:sp>
    </p:spTree>
    <p:extLst>
      <p:ext uri="{BB962C8B-B14F-4D97-AF65-F5344CB8AC3E}">
        <p14:creationId xmlns:p14="http://schemas.microsoft.com/office/powerpoint/2010/main" val="1061107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2CE0D58-82E8-4D13-87AD-1C6D2520486E}" type="slidenum">
              <a:rPr lang="en-US" altLang="en-US" sz="1200"/>
              <a:pPr/>
              <a:t>28</a:t>
            </a:fld>
            <a:endParaRPr lang="en-US" altLang="en-US" sz="1200"/>
          </a:p>
        </p:txBody>
      </p:sp>
    </p:spTree>
    <p:extLst>
      <p:ext uri="{BB962C8B-B14F-4D97-AF65-F5344CB8AC3E}">
        <p14:creationId xmlns:p14="http://schemas.microsoft.com/office/powerpoint/2010/main" val="2940899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C0F5A1-D3E1-4DCE-94D3-98ECA7E2DAE6}"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8F84B-FB20-40A7-86F5-355DF6ECE0F8}" type="slidenum">
              <a:rPr lang="en-US" smtClean="0"/>
              <a:t>‹#›</a:t>
            </a:fld>
            <a:endParaRPr lang="en-US"/>
          </a:p>
        </p:txBody>
      </p:sp>
    </p:spTree>
    <p:extLst>
      <p:ext uri="{BB962C8B-B14F-4D97-AF65-F5344CB8AC3E}">
        <p14:creationId xmlns:p14="http://schemas.microsoft.com/office/powerpoint/2010/main" val="1888451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C0F5A1-D3E1-4DCE-94D3-98ECA7E2DAE6}"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8F84B-FB20-40A7-86F5-355DF6ECE0F8}" type="slidenum">
              <a:rPr lang="en-US" smtClean="0"/>
              <a:t>‹#›</a:t>
            </a:fld>
            <a:endParaRPr lang="en-US"/>
          </a:p>
        </p:txBody>
      </p:sp>
    </p:spTree>
    <p:extLst>
      <p:ext uri="{BB962C8B-B14F-4D97-AF65-F5344CB8AC3E}">
        <p14:creationId xmlns:p14="http://schemas.microsoft.com/office/powerpoint/2010/main" val="1177257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C0F5A1-D3E1-4DCE-94D3-98ECA7E2DAE6}"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8F84B-FB20-40A7-86F5-355DF6ECE0F8}" type="slidenum">
              <a:rPr lang="en-US" smtClean="0"/>
              <a:t>‹#›</a:t>
            </a:fld>
            <a:endParaRPr lang="en-US"/>
          </a:p>
        </p:txBody>
      </p:sp>
    </p:spTree>
    <p:extLst>
      <p:ext uri="{BB962C8B-B14F-4D97-AF65-F5344CB8AC3E}">
        <p14:creationId xmlns:p14="http://schemas.microsoft.com/office/powerpoint/2010/main" val="309871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C0F5A1-D3E1-4DCE-94D3-98ECA7E2DAE6}"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8F84B-FB20-40A7-86F5-355DF6ECE0F8}" type="slidenum">
              <a:rPr lang="en-US" smtClean="0"/>
              <a:t>‹#›</a:t>
            </a:fld>
            <a:endParaRPr lang="en-US"/>
          </a:p>
        </p:txBody>
      </p:sp>
    </p:spTree>
    <p:extLst>
      <p:ext uri="{BB962C8B-B14F-4D97-AF65-F5344CB8AC3E}">
        <p14:creationId xmlns:p14="http://schemas.microsoft.com/office/powerpoint/2010/main" val="1621499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C0F5A1-D3E1-4DCE-94D3-98ECA7E2DAE6}"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8F84B-FB20-40A7-86F5-355DF6ECE0F8}" type="slidenum">
              <a:rPr lang="en-US" smtClean="0"/>
              <a:t>‹#›</a:t>
            </a:fld>
            <a:endParaRPr lang="en-US"/>
          </a:p>
        </p:txBody>
      </p:sp>
    </p:spTree>
    <p:extLst>
      <p:ext uri="{BB962C8B-B14F-4D97-AF65-F5344CB8AC3E}">
        <p14:creationId xmlns:p14="http://schemas.microsoft.com/office/powerpoint/2010/main" val="2233432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C0F5A1-D3E1-4DCE-94D3-98ECA7E2DAE6}"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8F84B-FB20-40A7-86F5-355DF6ECE0F8}" type="slidenum">
              <a:rPr lang="en-US" smtClean="0"/>
              <a:t>‹#›</a:t>
            </a:fld>
            <a:endParaRPr lang="en-US"/>
          </a:p>
        </p:txBody>
      </p:sp>
    </p:spTree>
    <p:extLst>
      <p:ext uri="{BB962C8B-B14F-4D97-AF65-F5344CB8AC3E}">
        <p14:creationId xmlns:p14="http://schemas.microsoft.com/office/powerpoint/2010/main" val="228234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C0F5A1-D3E1-4DCE-94D3-98ECA7E2DAE6}" type="datetimeFigureOut">
              <a:rPr lang="en-US" smtClean="0"/>
              <a:t>12/8/2015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8F84B-FB20-40A7-86F5-355DF6ECE0F8}" type="slidenum">
              <a:rPr lang="en-US" smtClean="0"/>
              <a:t>‹#›</a:t>
            </a:fld>
            <a:endParaRPr lang="en-US"/>
          </a:p>
        </p:txBody>
      </p:sp>
    </p:spTree>
    <p:extLst>
      <p:ext uri="{BB962C8B-B14F-4D97-AF65-F5344CB8AC3E}">
        <p14:creationId xmlns:p14="http://schemas.microsoft.com/office/powerpoint/2010/main" val="286393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C0F5A1-D3E1-4DCE-94D3-98ECA7E2DAE6}" type="datetimeFigureOut">
              <a:rPr lang="en-US" smtClean="0"/>
              <a:t>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8F84B-FB20-40A7-86F5-355DF6ECE0F8}" type="slidenum">
              <a:rPr lang="en-US" smtClean="0"/>
              <a:t>‹#›</a:t>
            </a:fld>
            <a:endParaRPr lang="en-US"/>
          </a:p>
        </p:txBody>
      </p:sp>
    </p:spTree>
    <p:extLst>
      <p:ext uri="{BB962C8B-B14F-4D97-AF65-F5344CB8AC3E}">
        <p14:creationId xmlns:p14="http://schemas.microsoft.com/office/powerpoint/2010/main" val="29239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0F5A1-D3E1-4DCE-94D3-98ECA7E2DAE6}" type="datetimeFigureOut">
              <a:rPr lang="en-US" smtClean="0"/>
              <a:t>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8F84B-FB20-40A7-86F5-355DF6ECE0F8}" type="slidenum">
              <a:rPr lang="en-US" smtClean="0"/>
              <a:t>‹#›</a:t>
            </a:fld>
            <a:endParaRPr lang="en-US"/>
          </a:p>
        </p:txBody>
      </p:sp>
    </p:spTree>
    <p:extLst>
      <p:ext uri="{BB962C8B-B14F-4D97-AF65-F5344CB8AC3E}">
        <p14:creationId xmlns:p14="http://schemas.microsoft.com/office/powerpoint/2010/main" val="354835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C0F5A1-D3E1-4DCE-94D3-98ECA7E2DAE6}"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8F84B-FB20-40A7-86F5-355DF6ECE0F8}" type="slidenum">
              <a:rPr lang="en-US" smtClean="0"/>
              <a:t>‹#›</a:t>
            </a:fld>
            <a:endParaRPr lang="en-US"/>
          </a:p>
        </p:txBody>
      </p:sp>
    </p:spTree>
    <p:extLst>
      <p:ext uri="{BB962C8B-B14F-4D97-AF65-F5344CB8AC3E}">
        <p14:creationId xmlns:p14="http://schemas.microsoft.com/office/powerpoint/2010/main" val="1305896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C0F5A1-D3E1-4DCE-94D3-98ECA7E2DAE6}"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8F84B-FB20-40A7-86F5-355DF6ECE0F8}" type="slidenum">
              <a:rPr lang="en-US" smtClean="0"/>
              <a:t>‹#›</a:t>
            </a:fld>
            <a:endParaRPr lang="en-US"/>
          </a:p>
        </p:txBody>
      </p:sp>
    </p:spTree>
    <p:extLst>
      <p:ext uri="{BB962C8B-B14F-4D97-AF65-F5344CB8AC3E}">
        <p14:creationId xmlns:p14="http://schemas.microsoft.com/office/powerpoint/2010/main" val="2436315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0F5A1-D3E1-4DCE-94D3-98ECA7E2DAE6}" type="datetimeFigureOut">
              <a:rPr lang="en-US" smtClean="0"/>
              <a:t>12/8/2015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8F84B-FB20-40A7-86F5-355DF6ECE0F8}" type="slidenum">
              <a:rPr lang="en-US" smtClean="0"/>
              <a:t>‹#›</a:t>
            </a:fld>
            <a:endParaRPr lang="en-US"/>
          </a:p>
        </p:txBody>
      </p:sp>
    </p:spTree>
    <p:extLst>
      <p:ext uri="{BB962C8B-B14F-4D97-AF65-F5344CB8AC3E}">
        <p14:creationId xmlns:p14="http://schemas.microsoft.com/office/powerpoint/2010/main" val="2060985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2589" y="991892"/>
            <a:ext cx="7765262" cy="438535"/>
          </a:xfrm>
        </p:spPr>
        <p:txBody>
          <a:bodyPr>
            <a:noAutofit/>
          </a:bodyPr>
          <a:lstStyle/>
          <a:p>
            <a:pPr algn="l"/>
            <a:r>
              <a:rPr lang="en-US" sz="7200" b="1" dirty="0" smtClean="0">
                <a:solidFill>
                  <a:srgbClr val="FF0000"/>
                </a:solidFill>
                <a:latin typeface="Eras Demi ITC" panose="020B0805030504020804" pitchFamily="34" charset="0"/>
                <a:ea typeface="Batang" panose="02030600000101010101" pitchFamily="18" charset="-127"/>
              </a:rPr>
              <a:t>Water Pollution</a:t>
            </a:r>
            <a:endParaRPr lang="en-US" sz="7200" b="1" dirty="0">
              <a:solidFill>
                <a:srgbClr val="FF0000"/>
              </a:solidFill>
              <a:latin typeface="Eras Demi ITC" panose="020B0805030504020804" pitchFamily="34" charset="0"/>
              <a:ea typeface="Batang" panose="02030600000101010101" pitchFamily="18" charset="-127"/>
            </a:endParaRPr>
          </a:p>
        </p:txBody>
      </p:sp>
      <p:sp>
        <p:nvSpPr>
          <p:cNvPr id="3" name="Subtitle 2"/>
          <p:cNvSpPr>
            <a:spLocks noGrp="1"/>
          </p:cNvSpPr>
          <p:nvPr>
            <p:ph type="subTitle" idx="1"/>
          </p:nvPr>
        </p:nvSpPr>
        <p:spPr>
          <a:xfrm>
            <a:off x="1701044" y="5911403"/>
            <a:ext cx="9297513" cy="669701"/>
          </a:xfrm>
        </p:spPr>
        <p:txBody>
          <a:bodyPr>
            <a:normAutofit fontScale="92500"/>
          </a:bodyPr>
          <a:lstStyle/>
          <a:p>
            <a:pPr algn="l"/>
            <a:r>
              <a:rPr lang="en-US" sz="4400" b="1" dirty="0" smtClean="0">
                <a:solidFill>
                  <a:srgbClr val="15C915"/>
                </a:solidFill>
              </a:rPr>
              <a:t>Dr. Sireen Alkhaldi/ Community Medicine</a:t>
            </a:r>
            <a:endParaRPr lang="en-US" sz="4400" b="1" dirty="0">
              <a:solidFill>
                <a:srgbClr val="15C915"/>
              </a:solidFill>
            </a:endParaRPr>
          </a:p>
        </p:txBody>
      </p:sp>
      <p:pic>
        <p:nvPicPr>
          <p:cNvPr id="5" name="Picture 4"/>
          <p:cNvPicPr>
            <a:picLocks noChangeAspect="1"/>
          </p:cNvPicPr>
          <p:nvPr/>
        </p:nvPicPr>
        <p:blipFill>
          <a:blip r:embed="rId2"/>
          <a:stretch>
            <a:fillRect/>
          </a:stretch>
        </p:blipFill>
        <p:spPr>
          <a:xfrm>
            <a:off x="2129743" y="1865199"/>
            <a:ext cx="7882176" cy="3611432"/>
          </a:xfrm>
          <a:prstGeom prst="rect">
            <a:avLst/>
          </a:prstGeom>
        </p:spPr>
      </p:pic>
    </p:spTree>
    <p:extLst>
      <p:ext uri="{BB962C8B-B14F-4D97-AF65-F5344CB8AC3E}">
        <p14:creationId xmlns:p14="http://schemas.microsoft.com/office/powerpoint/2010/main" val="3784342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646912" y="1328510"/>
            <a:ext cx="11114689" cy="5087530"/>
          </a:xfrm>
        </p:spPr>
        <p:txBody>
          <a:bodyPr>
            <a:noAutofit/>
          </a:bodyPr>
          <a:lstStyle/>
          <a:p>
            <a:pPr eaLnBrk="1" hangingPunct="1">
              <a:spcBef>
                <a:spcPts val="0"/>
              </a:spcBef>
            </a:pPr>
            <a:r>
              <a:rPr lang="en-US" altLang="en-US" sz="4000" b="1" dirty="0" smtClean="0">
                <a:solidFill>
                  <a:srgbClr val="0070C0"/>
                </a:solidFill>
              </a:rPr>
              <a:t>Agriculture activities: a leading cause of water pollution:</a:t>
            </a:r>
          </a:p>
          <a:p>
            <a:pPr lvl="1" eaLnBrk="1" hangingPunct="1"/>
            <a:r>
              <a:rPr lang="en-US" altLang="en-US" sz="3200" b="1" dirty="0">
                <a:solidFill>
                  <a:srgbClr val="0070C0"/>
                </a:solidFill>
              </a:rPr>
              <a:t>Sediment eroded from the lands</a:t>
            </a:r>
          </a:p>
          <a:p>
            <a:pPr lvl="1" eaLnBrk="1" hangingPunct="1"/>
            <a:r>
              <a:rPr lang="en-US" altLang="en-US" sz="3200" b="1" dirty="0">
                <a:solidFill>
                  <a:srgbClr val="0070C0"/>
                </a:solidFill>
              </a:rPr>
              <a:t>Fertilizers and pesticides</a:t>
            </a:r>
          </a:p>
          <a:p>
            <a:pPr lvl="1" eaLnBrk="1" hangingPunct="1"/>
            <a:r>
              <a:rPr lang="en-US" altLang="en-US" sz="3200" b="1" dirty="0">
                <a:solidFill>
                  <a:srgbClr val="0070C0"/>
                </a:solidFill>
              </a:rPr>
              <a:t>Bacteria from livestock and food processing </a:t>
            </a:r>
            <a:r>
              <a:rPr lang="en-US" altLang="en-US" sz="3200" b="1" dirty="0" smtClean="0">
                <a:solidFill>
                  <a:srgbClr val="0070C0"/>
                </a:solidFill>
              </a:rPr>
              <a:t>wastes</a:t>
            </a:r>
            <a:endParaRPr lang="en-US" altLang="en-US" sz="3200" b="1" dirty="0">
              <a:solidFill>
                <a:srgbClr val="0070C0"/>
              </a:solidFill>
            </a:endParaRPr>
          </a:p>
          <a:p>
            <a:pPr eaLnBrk="1" hangingPunct="1">
              <a:spcBef>
                <a:spcPts val="0"/>
              </a:spcBef>
            </a:pPr>
            <a:r>
              <a:rPr lang="en-US" altLang="en-US" sz="4000" b="1" dirty="0" smtClean="0">
                <a:solidFill>
                  <a:srgbClr val="0070C0"/>
                </a:solidFill>
              </a:rPr>
              <a:t>Industrial facilities</a:t>
            </a:r>
          </a:p>
          <a:p>
            <a:pPr eaLnBrk="1" hangingPunct="1">
              <a:spcBef>
                <a:spcPts val="0"/>
              </a:spcBef>
            </a:pPr>
            <a:r>
              <a:rPr lang="en-US" altLang="en-US" sz="4000" b="1" dirty="0" smtClean="0">
                <a:solidFill>
                  <a:srgbClr val="0070C0"/>
                </a:solidFill>
              </a:rPr>
              <a:t>Mining</a:t>
            </a:r>
          </a:p>
          <a:p>
            <a:pPr eaLnBrk="1" hangingPunct="1">
              <a:spcBef>
                <a:spcPts val="0"/>
              </a:spcBef>
            </a:pPr>
            <a:r>
              <a:rPr lang="en-US" altLang="en-US" sz="4000" b="1" dirty="0" smtClean="0">
                <a:solidFill>
                  <a:srgbClr val="0070C0"/>
                </a:solidFill>
              </a:rPr>
              <a:t>Transportation, roads and </a:t>
            </a:r>
            <a:r>
              <a:rPr lang="en-US" altLang="en-US" sz="3600" b="1" dirty="0">
                <a:solidFill>
                  <a:srgbClr val="0070C0"/>
                </a:solidFill>
              </a:rPr>
              <a:t>p</a:t>
            </a:r>
            <a:r>
              <a:rPr lang="en-US" altLang="en-US" sz="3600" b="1" dirty="0" smtClean="0">
                <a:solidFill>
                  <a:srgbClr val="0070C0"/>
                </a:solidFill>
              </a:rPr>
              <a:t>arking lots</a:t>
            </a:r>
          </a:p>
          <a:p>
            <a:pPr eaLnBrk="1" hangingPunct="1">
              <a:spcBef>
                <a:spcPts val="0"/>
              </a:spcBef>
            </a:pPr>
            <a:r>
              <a:rPr lang="en-US" altLang="en-US" sz="3600" b="1" dirty="0" smtClean="0">
                <a:solidFill>
                  <a:srgbClr val="0070C0"/>
                </a:solidFill>
              </a:rPr>
              <a:t>Human-made materials (E.g., plastics)</a:t>
            </a:r>
            <a:endParaRPr lang="en-US" altLang="en-US" sz="3600" b="1" dirty="0">
              <a:solidFill>
                <a:srgbClr val="0070C0"/>
              </a:solidFill>
            </a:endParaRPr>
          </a:p>
          <a:p>
            <a:pPr marL="0" indent="0" eaLnBrk="1" hangingPunct="1">
              <a:buNone/>
            </a:pPr>
            <a:endParaRPr lang="en-US" altLang="en-US" sz="4400" b="1" dirty="0" smtClean="0">
              <a:solidFill>
                <a:srgbClr val="0070C0"/>
              </a:solidFill>
            </a:endParaRPr>
          </a:p>
        </p:txBody>
      </p:sp>
      <p:sp>
        <p:nvSpPr>
          <p:cNvPr id="16387" name="Rectangle 2"/>
          <p:cNvSpPr>
            <a:spLocks noGrp="1" noChangeArrowheads="1"/>
          </p:cNvSpPr>
          <p:nvPr>
            <p:ph type="title"/>
          </p:nvPr>
        </p:nvSpPr>
        <p:spPr>
          <a:xfrm>
            <a:off x="1342697" y="194968"/>
            <a:ext cx="8728841" cy="1087822"/>
          </a:xfrm>
        </p:spPr>
        <p:txBody>
          <a:bodyPr>
            <a:noAutofit/>
          </a:bodyPr>
          <a:lstStyle/>
          <a:p>
            <a:pPr eaLnBrk="1" hangingPunct="1"/>
            <a:r>
              <a:rPr lang="en-US" altLang="en-US" sz="4800" b="1" dirty="0" smtClean="0">
                <a:solidFill>
                  <a:srgbClr val="FF0000"/>
                </a:solidFill>
                <a:latin typeface="+mn-lt"/>
              </a:rPr>
              <a:t>Nonpoint Sources</a:t>
            </a:r>
            <a:endParaRPr lang="en-US" altLang="en-US" sz="4800" b="1" dirty="0">
              <a:solidFill>
                <a:srgbClr val="FF0000"/>
              </a:solidFill>
              <a:latin typeface="+mn-lt"/>
            </a:endParaRPr>
          </a:p>
        </p:txBody>
      </p:sp>
    </p:spTree>
    <p:extLst>
      <p:ext uri="{BB962C8B-B14F-4D97-AF65-F5344CB8AC3E}">
        <p14:creationId xmlns:p14="http://schemas.microsoft.com/office/powerpoint/2010/main" val="277838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554569" y="76200"/>
            <a:ext cx="696103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Garamond" panose="02020404030301010803" pitchFamily="18" charset="0"/>
              </a:defRPr>
            </a:lvl1pPr>
            <a:lvl2pPr>
              <a:defRPr sz="4400">
                <a:solidFill>
                  <a:schemeClr val="tx2"/>
                </a:solidFill>
                <a:latin typeface="Garamond" panose="02020404030301010803" pitchFamily="18" charset="0"/>
              </a:defRPr>
            </a:lvl2pPr>
            <a:lvl3pPr>
              <a:defRPr sz="4400">
                <a:solidFill>
                  <a:schemeClr val="tx2"/>
                </a:solidFill>
                <a:latin typeface="Garamond" panose="02020404030301010803" pitchFamily="18" charset="0"/>
              </a:defRPr>
            </a:lvl3pPr>
            <a:lvl4pPr>
              <a:defRPr sz="4400">
                <a:solidFill>
                  <a:schemeClr val="tx2"/>
                </a:solidFill>
                <a:latin typeface="Garamond" panose="02020404030301010803" pitchFamily="18" charset="0"/>
              </a:defRPr>
            </a:lvl4pPr>
            <a:lvl5pPr>
              <a:defRPr sz="4400">
                <a:solidFill>
                  <a:schemeClr val="tx2"/>
                </a:solidFill>
                <a:latin typeface="Garamond" panose="02020404030301010803" pitchFamily="18" charset="0"/>
              </a:defRPr>
            </a:lvl5pPr>
            <a:lvl6pPr marL="457200" fontAlgn="base">
              <a:spcBef>
                <a:spcPct val="0"/>
              </a:spcBef>
              <a:spcAft>
                <a:spcPct val="0"/>
              </a:spcAft>
              <a:defRPr sz="4400">
                <a:solidFill>
                  <a:schemeClr val="tx2"/>
                </a:solidFill>
                <a:latin typeface="Garamond" panose="02020404030301010803" pitchFamily="18" charset="0"/>
              </a:defRPr>
            </a:lvl6pPr>
            <a:lvl7pPr marL="914400" fontAlgn="base">
              <a:spcBef>
                <a:spcPct val="0"/>
              </a:spcBef>
              <a:spcAft>
                <a:spcPct val="0"/>
              </a:spcAft>
              <a:defRPr sz="4400">
                <a:solidFill>
                  <a:schemeClr val="tx2"/>
                </a:solidFill>
                <a:latin typeface="Garamond" panose="02020404030301010803" pitchFamily="18" charset="0"/>
              </a:defRPr>
            </a:lvl7pPr>
            <a:lvl8pPr marL="1371600" fontAlgn="base">
              <a:spcBef>
                <a:spcPct val="0"/>
              </a:spcBef>
              <a:spcAft>
                <a:spcPct val="0"/>
              </a:spcAft>
              <a:defRPr sz="4400">
                <a:solidFill>
                  <a:schemeClr val="tx2"/>
                </a:solidFill>
                <a:latin typeface="Garamond" panose="02020404030301010803" pitchFamily="18" charset="0"/>
              </a:defRPr>
            </a:lvl8pPr>
            <a:lvl9pPr marL="1828800" fontAlgn="base">
              <a:spcBef>
                <a:spcPct val="0"/>
              </a:spcBef>
              <a:spcAft>
                <a:spcPct val="0"/>
              </a:spcAft>
              <a:defRPr sz="4400">
                <a:solidFill>
                  <a:schemeClr val="tx2"/>
                </a:solidFill>
                <a:latin typeface="Garamond" panose="02020404030301010803" pitchFamily="18" charset="0"/>
              </a:defRPr>
            </a:lvl9pPr>
          </a:lstStyle>
          <a:p>
            <a:pPr eaLnBrk="1" hangingPunct="1"/>
            <a:r>
              <a:rPr lang="en-US" altLang="en-US" sz="4800" b="1" dirty="0">
                <a:solidFill>
                  <a:srgbClr val="CC0000"/>
                </a:solidFill>
                <a:latin typeface="Myriad Roman" charset="0"/>
              </a:rPr>
              <a:t>Examples of NPS</a:t>
            </a:r>
          </a:p>
        </p:txBody>
      </p:sp>
      <p:sp>
        <p:nvSpPr>
          <p:cNvPr id="22531" name="Rectangle 3"/>
          <p:cNvSpPr>
            <a:spLocks noChangeArrowheads="1"/>
          </p:cNvSpPr>
          <p:nvPr/>
        </p:nvSpPr>
        <p:spPr bwMode="auto">
          <a:xfrm>
            <a:off x="1311500" y="1691425"/>
            <a:ext cx="42957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bg2"/>
              </a:buClr>
              <a:buSzPct val="75000"/>
              <a:buFont typeface="Wingdings" panose="05000000000000000000" pitchFamily="2" charset="2"/>
              <a:buChar char="p"/>
              <a:defRPr sz="24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0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16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1600">
                <a:solidFill>
                  <a:schemeClr val="tx1"/>
                </a:solidFill>
                <a:latin typeface="Verdana" panose="020B060403050404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buChar char="§"/>
              <a:defRPr sz="1600">
                <a:solidFill>
                  <a:schemeClr val="tx1"/>
                </a:solidFill>
                <a:latin typeface="Verdana" panose="020B060403050404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buChar char="§"/>
              <a:defRPr sz="1600">
                <a:solidFill>
                  <a:schemeClr val="tx1"/>
                </a:solidFill>
                <a:latin typeface="Verdana" panose="020B060403050404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buChar char="§"/>
              <a:defRPr sz="1600">
                <a:solidFill>
                  <a:schemeClr val="tx1"/>
                </a:solidFill>
                <a:latin typeface="Verdana" panose="020B060403050404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buChar char="§"/>
              <a:defRPr sz="1600">
                <a:solidFill>
                  <a:schemeClr val="tx1"/>
                </a:solidFill>
                <a:latin typeface="Verdana" panose="020B0604030504040204" pitchFamily="34" charset="0"/>
              </a:defRPr>
            </a:lvl9pPr>
          </a:lstStyle>
          <a:p>
            <a:pPr eaLnBrk="1" hangingPunct="1">
              <a:buClr>
                <a:srgbClr val="CC0000"/>
              </a:buClr>
              <a:buFont typeface="Wingdings" panose="05000000000000000000" pitchFamily="2" charset="2"/>
              <a:buChar char="§"/>
            </a:pPr>
            <a:r>
              <a:rPr lang="en-US" altLang="en-US" sz="3200" b="1" dirty="0">
                <a:solidFill>
                  <a:srgbClr val="0070C0"/>
                </a:solidFill>
              </a:rPr>
              <a:t>oil &amp; grease from cars</a:t>
            </a:r>
          </a:p>
          <a:p>
            <a:pPr eaLnBrk="1" hangingPunct="1">
              <a:buClr>
                <a:srgbClr val="CC0000"/>
              </a:buClr>
              <a:buFont typeface="Wingdings" panose="05000000000000000000" pitchFamily="2" charset="2"/>
              <a:buChar char="§"/>
            </a:pPr>
            <a:r>
              <a:rPr lang="en-US" altLang="en-US" sz="3200" b="1" dirty="0">
                <a:solidFill>
                  <a:srgbClr val="0070C0"/>
                </a:solidFill>
              </a:rPr>
              <a:t>fertilizers</a:t>
            </a:r>
          </a:p>
          <a:p>
            <a:pPr eaLnBrk="1" hangingPunct="1">
              <a:buClr>
                <a:srgbClr val="CC0000"/>
              </a:buClr>
              <a:buFont typeface="Wingdings" panose="05000000000000000000" pitchFamily="2" charset="2"/>
              <a:buChar char="§"/>
            </a:pPr>
            <a:r>
              <a:rPr lang="en-US" altLang="en-US" sz="3200" b="1" dirty="0">
                <a:solidFill>
                  <a:srgbClr val="0070C0"/>
                </a:solidFill>
              </a:rPr>
              <a:t>animal waste</a:t>
            </a:r>
          </a:p>
          <a:p>
            <a:pPr eaLnBrk="1" hangingPunct="1">
              <a:buClr>
                <a:srgbClr val="CC0000"/>
              </a:buClr>
              <a:buFont typeface="Wingdings" panose="05000000000000000000" pitchFamily="2" charset="2"/>
              <a:buChar char="§"/>
            </a:pPr>
            <a:r>
              <a:rPr lang="en-US" altLang="en-US" sz="3200" b="1" dirty="0">
                <a:solidFill>
                  <a:srgbClr val="0070C0"/>
                </a:solidFill>
              </a:rPr>
              <a:t>grass clippings</a:t>
            </a:r>
          </a:p>
          <a:p>
            <a:pPr eaLnBrk="1" hangingPunct="1">
              <a:buClr>
                <a:srgbClr val="CC0000"/>
              </a:buClr>
              <a:buFont typeface="Wingdings" panose="05000000000000000000" pitchFamily="2" charset="2"/>
              <a:buChar char="§"/>
            </a:pPr>
            <a:r>
              <a:rPr lang="en-US" altLang="en-US" sz="3200" b="1" dirty="0">
                <a:solidFill>
                  <a:srgbClr val="0070C0"/>
                </a:solidFill>
              </a:rPr>
              <a:t>septic systems</a:t>
            </a:r>
          </a:p>
        </p:txBody>
      </p:sp>
      <p:sp>
        <p:nvSpPr>
          <p:cNvPr id="22532" name="Rectangle 4"/>
          <p:cNvSpPr>
            <a:spLocks noChangeArrowheads="1"/>
          </p:cNvSpPr>
          <p:nvPr/>
        </p:nvSpPr>
        <p:spPr bwMode="auto">
          <a:xfrm>
            <a:off x="6468415" y="1691425"/>
            <a:ext cx="4877872" cy="440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bg2"/>
              </a:buClr>
              <a:buSzPct val="75000"/>
              <a:buFont typeface="Wingdings" panose="05000000000000000000" pitchFamily="2" charset="2"/>
              <a:buChar char="p"/>
              <a:defRPr sz="24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0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16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1600">
                <a:solidFill>
                  <a:schemeClr val="tx1"/>
                </a:solidFill>
                <a:latin typeface="Verdana" panose="020B060403050404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buChar char="§"/>
              <a:defRPr sz="1600">
                <a:solidFill>
                  <a:schemeClr val="tx1"/>
                </a:solidFill>
                <a:latin typeface="Verdana" panose="020B060403050404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buChar char="§"/>
              <a:defRPr sz="1600">
                <a:solidFill>
                  <a:schemeClr val="tx1"/>
                </a:solidFill>
                <a:latin typeface="Verdana" panose="020B060403050404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buChar char="§"/>
              <a:defRPr sz="1600">
                <a:solidFill>
                  <a:schemeClr val="tx1"/>
                </a:solidFill>
                <a:latin typeface="Verdana" panose="020B060403050404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buChar char="§"/>
              <a:defRPr sz="1600">
                <a:solidFill>
                  <a:schemeClr val="tx1"/>
                </a:solidFill>
                <a:latin typeface="Verdana" panose="020B0604030504040204" pitchFamily="34" charset="0"/>
              </a:defRPr>
            </a:lvl9pPr>
          </a:lstStyle>
          <a:p>
            <a:pPr>
              <a:buClr>
                <a:srgbClr val="CC0000"/>
              </a:buClr>
              <a:buFont typeface="Wingdings" panose="05000000000000000000" pitchFamily="2" charset="2"/>
              <a:buChar char="§"/>
            </a:pPr>
            <a:r>
              <a:rPr lang="en-US" altLang="en-US" sz="3200" b="1" dirty="0">
                <a:solidFill>
                  <a:srgbClr val="0070C0"/>
                </a:solidFill>
              </a:rPr>
              <a:t>sewage </a:t>
            </a:r>
            <a:endParaRPr lang="en-US" altLang="en-US" sz="3200" b="1" dirty="0" smtClean="0">
              <a:solidFill>
                <a:srgbClr val="0070C0"/>
              </a:solidFill>
            </a:endParaRPr>
          </a:p>
          <a:p>
            <a:pPr>
              <a:buClr>
                <a:srgbClr val="CC0000"/>
              </a:buClr>
              <a:buFont typeface="Wingdings" panose="05000000000000000000" pitchFamily="2" charset="2"/>
              <a:buChar char="§"/>
            </a:pPr>
            <a:r>
              <a:rPr lang="en-US" altLang="en-US" sz="3200" b="1" dirty="0" smtClean="0">
                <a:solidFill>
                  <a:srgbClr val="0070C0"/>
                </a:solidFill>
              </a:rPr>
              <a:t>household </a:t>
            </a:r>
            <a:r>
              <a:rPr lang="en-US" altLang="en-US" sz="3200" b="1" dirty="0">
                <a:solidFill>
                  <a:srgbClr val="0070C0"/>
                </a:solidFill>
              </a:rPr>
              <a:t>cleaning products</a:t>
            </a:r>
          </a:p>
          <a:p>
            <a:pPr>
              <a:buClr>
                <a:srgbClr val="CC0000"/>
              </a:buClr>
              <a:buFont typeface="Wingdings" panose="05000000000000000000" pitchFamily="2" charset="2"/>
              <a:buChar char="§"/>
            </a:pPr>
            <a:r>
              <a:rPr lang="en-US" altLang="en-US" sz="3200" b="1" dirty="0">
                <a:solidFill>
                  <a:srgbClr val="0070C0"/>
                </a:solidFill>
              </a:rPr>
              <a:t>litter</a:t>
            </a:r>
          </a:p>
        </p:txBody>
      </p:sp>
    </p:spTree>
    <p:extLst>
      <p:ext uri="{BB962C8B-B14F-4D97-AF65-F5344CB8AC3E}">
        <p14:creationId xmlns:p14="http://schemas.microsoft.com/office/powerpoint/2010/main" val="3626912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6987" y="217230"/>
            <a:ext cx="10899496" cy="6561942"/>
          </a:xfrm>
          <a:prstGeom prst="rect">
            <a:avLst/>
          </a:prstGeom>
        </p:spPr>
      </p:pic>
    </p:spTree>
    <p:extLst>
      <p:ext uri="{BB962C8B-B14F-4D97-AF65-F5344CB8AC3E}">
        <p14:creationId xmlns:p14="http://schemas.microsoft.com/office/powerpoint/2010/main" val="3369449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653862" y="305873"/>
            <a:ext cx="872651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Garamond" panose="02020404030301010803" pitchFamily="18" charset="0"/>
              </a:defRPr>
            </a:lvl1pPr>
            <a:lvl2pPr>
              <a:defRPr sz="4400">
                <a:solidFill>
                  <a:schemeClr val="tx2"/>
                </a:solidFill>
                <a:latin typeface="Garamond" panose="02020404030301010803" pitchFamily="18" charset="0"/>
              </a:defRPr>
            </a:lvl2pPr>
            <a:lvl3pPr>
              <a:defRPr sz="4400">
                <a:solidFill>
                  <a:schemeClr val="tx2"/>
                </a:solidFill>
                <a:latin typeface="Garamond" panose="02020404030301010803" pitchFamily="18" charset="0"/>
              </a:defRPr>
            </a:lvl3pPr>
            <a:lvl4pPr>
              <a:defRPr sz="4400">
                <a:solidFill>
                  <a:schemeClr val="tx2"/>
                </a:solidFill>
                <a:latin typeface="Garamond" panose="02020404030301010803" pitchFamily="18" charset="0"/>
              </a:defRPr>
            </a:lvl4pPr>
            <a:lvl5pPr>
              <a:defRPr sz="4400">
                <a:solidFill>
                  <a:schemeClr val="tx2"/>
                </a:solidFill>
                <a:latin typeface="Garamond" panose="02020404030301010803" pitchFamily="18" charset="0"/>
              </a:defRPr>
            </a:lvl5pPr>
            <a:lvl6pPr marL="457200" fontAlgn="base">
              <a:spcBef>
                <a:spcPct val="0"/>
              </a:spcBef>
              <a:spcAft>
                <a:spcPct val="0"/>
              </a:spcAft>
              <a:defRPr sz="4400">
                <a:solidFill>
                  <a:schemeClr val="tx2"/>
                </a:solidFill>
                <a:latin typeface="Garamond" panose="02020404030301010803" pitchFamily="18" charset="0"/>
              </a:defRPr>
            </a:lvl6pPr>
            <a:lvl7pPr marL="914400" fontAlgn="base">
              <a:spcBef>
                <a:spcPct val="0"/>
              </a:spcBef>
              <a:spcAft>
                <a:spcPct val="0"/>
              </a:spcAft>
              <a:defRPr sz="4400">
                <a:solidFill>
                  <a:schemeClr val="tx2"/>
                </a:solidFill>
                <a:latin typeface="Garamond" panose="02020404030301010803" pitchFamily="18" charset="0"/>
              </a:defRPr>
            </a:lvl7pPr>
            <a:lvl8pPr marL="1371600" fontAlgn="base">
              <a:spcBef>
                <a:spcPct val="0"/>
              </a:spcBef>
              <a:spcAft>
                <a:spcPct val="0"/>
              </a:spcAft>
              <a:defRPr sz="4400">
                <a:solidFill>
                  <a:schemeClr val="tx2"/>
                </a:solidFill>
                <a:latin typeface="Garamond" panose="02020404030301010803" pitchFamily="18" charset="0"/>
              </a:defRPr>
            </a:lvl8pPr>
            <a:lvl9pPr marL="1828800" fontAlgn="base">
              <a:spcBef>
                <a:spcPct val="0"/>
              </a:spcBef>
              <a:spcAft>
                <a:spcPct val="0"/>
              </a:spcAft>
              <a:defRPr sz="4400">
                <a:solidFill>
                  <a:schemeClr val="tx2"/>
                </a:solidFill>
                <a:latin typeface="Garamond" panose="02020404030301010803" pitchFamily="18" charset="0"/>
              </a:defRPr>
            </a:lvl9pPr>
          </a:lstStyle>
          <a:p>
            <a:pPr eaLnBrk="1" hangingPunct="1"/>
            <a:r>
              <a:rPr lang="en-US" altLang="en-US" sz="4000" b="1" dirty="0">
                <a:solidFill>
                  <a:srgbClr val="CC0000"/>
                </a:solidFill>
                <a:latin typeface="Myriad Roman" charset="0"/>
              </a:rPr>
              <a:t>Pollutant Transport Mechanisms</a:t>
            </a:r>
          </a:p>
        </p:txBody>
      </p:sp>
      <p:sp>
        <p:nvSpPr>
          <p:cNvPr id="23555" name="Rectangle 3"/>
          <p:cNvSpPr>
            <a:spLocks noChangeArrowheads="1"/>
          </p:cNvSpPr>
          <p:nvPr/>
        </p:nvSpPr>
        <p:spPr bwMode="auto">
          <a:xfrm>
            <a:off x="1455313" y="1571223"/>
            <a:ext cx="9677399" cy="509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0850" indent="-450850">
              <a:defRPr>
                <a:solidFill>
                  <a:schemeClr val="tx1"/>
                </a:solidFill>
                <a:latin typeface="Arial" panose="020B0604020202020204" pitchFamily="34" charset="0"/>
              </a:defRPr>
            </a:lvl1pPr>
            <a:lvl2pPr marL="855663" indent="349250">
              <a:defRPr>
                <a:solidFill>
                  <a:schemeClr val="tx1"/>
                </a:solidFill>
                <a:latin typeface="Arial" panose="020B0604020202020204" pitchFamily="34" charset="0"/>
              </a:defRPr>
            </a:lvl2pPr>
            <a:lvl3pPr marL="1319213" indent="285750">
              <a:defRPr>
                <a:solidFill>
                  <a:schemeClr val="tx1"/>
                </a:solidFill>
                <a:latin typeface="Arial" panose="020B0604020202020204" pitchFamily="34" charset="0"/>
              </a:defRPr>
            </a:lvl3pPr>
            <a:lvl4pPr marL="1719263">
              <a:defRPr>
                <a:solidFill>
                  <a:schemeClr val="tx1"/>
                </a:solidFill>
                <a:latin typeface="Arial" panose="020B0604020202020204" pitchFamily="34" charset="0"/>
              </a:defRPr>
            </a:lvl4pPr>
            <a:lvl5pPr marL="1833563">
              <a:defRPr>
                <a:solidFill>
                  <a:schemeClr val="tx1"/>
                </a:solidFill>
                <a:latin typeface="Arial" panose="020B0604020202020204" pitchFamily="34" charset="0"/>
              </a:defRPr>
            </a:lvl5pPr>
            <a:lvl6pPr marL="2290763" fontAlgn="base">
              <a:spcBef>
                <a:spcPct val="0"/>
              </a:spcBef>
              <a:spcAft>
                <a:spcPct val="0"/>
              </a:spcAft>
              <a:defRPr>
                <a:solidFill>
                  <a:schemeClr val="tx1"/>
                </a:solidFill>
                <a:latin typeface="Arial" panose="020B0604020202020204" pitchFamily="34" charset="0"/>
              </a:defRPr>
            </a:lvl6pPr>
            <a:lvl7pPr marL="2747963" fontAlgn="base">
              <a:spcBef>
                <a:spcPct val="0"/>
              </a:spcBef>
              <a:spcAft>
                <a:spcPct val="0"/>
              </a:spcAft>
              <a:defRPr>
                <a:solidFill>
                  <a:schemeClr val="tx1"/>
                </a:solidFill>
                <a:latin typeface="Arial" panose="020B0604020202020204" pitchFamily="34" charset="0"/>
              </a:defRPr>
            </a:lvl7pPr>
            <a:lvl8pPr marL="3205163" fontAlgn="base">
              <a:spcBef>
                <a:spcPct val="0"/>
              </a:spcBef>
              <a:spcAft>
                <a:spcPct val="0"/>
              </a:spcAft>
              <a:defRPr>
                <a:solidFill>
                  <a:schemeClr val="tx1"/>
                </a:solidFill>
                <a:latin typeface="Arial" panose="020B0604020202020204" pitchFamily="34" charset="0"/>
              </a:defRPr>
            </a:lvl8pPr>
            <a:lvl9pPr marL="3662363" fontAlgn="base">
              <a:spcBef>
                <a:spcPct val="0"/>
              </a:spcBef>
              <a:spcAft>
                <a:spcPct val="0"/>
              </a:spcAft>
              <a:defRPr>
                <a:solidFill>
                  <a:schemeClr val="tx1"/>
                </a:solidFill>
                <a:latin typeface="Arial" panose="020B0604020202020204" pitchFamily="34" charset="0"/>
              </a:defRPr>
            </a:lvl9pPr>
          </a:lstStyle>
          <a:p>
            <a:pPr marL="457200" indent="-457200" eaLnBrk="1" hangingPunct="1">
              <a:spcBef>
                <a:spcPct val="40000"/>
              </a:spcBef>
              <a:buClr>
                <a:srgbClr val="FF0000"/>
              </a:buClr>
              <a:buSzPct val="80000"/>
              <a:buFont typeface="Wingdings" panose="05000000000000000000" pitchFamily="2" charset="2"/>
              <a:buChar char="q"/>
            </a:pPr>
            <a:r>
              <a:rPr lang="en-US" altLang="en-US" sz="2800" b="1" dirty="0">
                <a:solidFill>
                  <a:srgbClr val="0070C0"/>
                </a:solidFill>
                <a:latin typeface="MyriaMM_700 BD 700 SE" charset="0"/>
              </a:rPr>
              <a:t>NPS pollutants build up on land surfaces during dry weather</a:t>
            </a:r>
          </a:p>
          <a:p>
            <a:pPr lvl="1" eaLnBrk="1" hangingPunct="1">
              <a:lnSpc>
                <a:spcPct val="80000"/>
              </a:lnSpc>
              <a:spcBef>
                <a:spcPct val="40000"/>
              </a:spcBef>
              <a:buClr>
                <a:srgbClr val="FF0000"/>
              </a:buClr>
              <a:buSzPct val="80000"/>
              <a:buFont typeface="Wingdings" panose="05000000000000000000" pitchFamily="2" charset="2"/>
              <a:buChar char="Ø"/>
            </a:pPr>
            <a:r>
              <a:rPr lang="en-US" altLang="en-US" sz="2800" b="1" dirty="0">
                <a:solidFill>
                  <a:srgbClr val="0070C0"/>
                </a:solidFill>
                <a:latin typeface="MyriaMM_700 BD 700 SE" charset="0"/>
              </a:rPr>
              <a:t>Atmospheric deposition</a:t>
            </a:r>
          </a:p>
          <a:p>
            <a:pPr lvl="1" eaLnBrk="1" hangingPunct="1">
              <a:lnSpc>
                <a:spcPct val="80000"/>
              </a:lnSpc>
              <a:spcBef>
                <a:spcPct val="40000"/>
              </a:spcBef>
              <a:buClr>
                <a:srgbClr val="FF0000"/>
              </a:buClr>
              <a:buSzPct val="80000"/>
              <a:buFont typeface="Wingdings" panose="05000000000000000000" pitchFamily="2" charset="2"/>
              <a:buChar char="Ø"/>
            </a:pPr>
            <a:r>
              <a:rPr lang="en-US" altLang="en-US" sz="2800" b="1" dirty="0">
                <a:solidFill>
                  <a:srgbClr val="0070C0"/>
                </a:solidFill>
                <a:latin typeface="MyriaMM_700 BD 700 SE" charset="0"/>
              </a:rPr>
              <a:t>Fertilizer applications</a:t>
            </a:r>
          </a:p>
          <a:p>
            <a:pPr lvl="1" eaLnBrk="1" hangingPunct="1">
              <a:lnSpc>
                <a:spcPct val="80000"/>
              </a:lnSpc>
              <a:spcBef>
                <a:spcPct val="40000"/>
              </a:spcBef>
              <a:buClr>
                <a:srgbClr val="FF0000"/>
              </a:buClr>
              <a:buSzPct val="80000"/>
              <a:buFont typeface="Wingdings" panose="05000000000000000000" pitchFamily="2" charset="2"/>
              <a:buChar char="Ø"/>
            </a:pPr>
            <a:r>
              <a:rPr lang="en-US" altLang="en-US" sz="2800" b="1" dirty="0">
                <a:solidFill>
                  <a:srgbClr val="0070C0"/>
                </a:solidFill>
                <a:latin typeface="MyriaMM_700 BD 700 SE" charset="0"/>
              </a:rPr>
              <a:t>Animal waste</a:t>
            </a:r>
          </a:p>
          <a:p>
            <a:pPr lvl="1" eaLnBrk="1" hangingPunct="1">
              <a:lnSpc>
                <a:spcPct val="80000"/>
              </a:lnSpc>
              <a:spcBef>
                <a:spcPct val="40000"/>
              </a:spcBef>
              <a:buClr>
                <a:srgbClr val="FF0000"/>
              </a:buClr>
              <a:buSzPct val="80000"/>
              <a:buFont typeface="Wingdings" panose="05000000000000000000" pitchFamily="2" charset="2"/>
              <a:buChar char="Ø"/>
            </a:pPr>
            <a:r>
              <a:rPr lang="en-US" altLang="en-US" sz="2800" b="1" dirty="0">
                <a:solidFill>
                  <a:srgbClr val="0070C0"/>
                </a:solidFill>
                <a:latin typeface="MyriaMM_700 BD 700 SE" charset="0"/>
              </a:rPr>
              <a:t>Automotive exhaust/fluid leaks</a:t>
            </a:r>
          </a:p>
          <a:p>
            <a:pPr marL="457200" indent="-457200" eaLnBrk="1" hangingPunct="1">
              <a:spcBef>
                <a:spcPct val="40000"/>
              </a:spcBef>
              <a:buClr>
                <a:srgbClr val="FF0000"/>
              </a:buClr>
              <a:buSzPct val="80000"/>
              <a:buFont typeface="Wingdings" panose="05000000000000000000" pitchFamily="2" charset="2"/>
              <a:buChar char="§"/>
            </a:pPr>
            <a:r>
              <a:rPr lang="en-US" altLang="en-US" sz="2800" b="1" dirty="0">
                <a:solidFill>
                  <a:srgbClr val="0070C0"/>
                </a:solidFill>
                <a:latin typeface="MyriaMM_700 BD 700 SE" charset="0"/>
              </a:rPr>
              <a:t>Pollutants are washed off land surfaces during precipitation events (</a:t>
            </a:r>
            <a:r>
              <a:rPr lang="en-US" altLang="en-US" sz="2800" b="1" dirty="0" err="1">
                <a:solidFill>
                  <a:srgbClr val="0070C0"/>
                </a:solidFill>
                <a:latin typeface="MyriaMM_700 BD 700 SE" charset="0"/>
              </a:rPr>
              <a:t>stormwater</a:t>
            </a:r>
            <a:r>
              <a:rPr lang="en-US" altLang="en-US" sz="2800" b="1" dirty="0">
                <a:solidFill>
                  <a:srgbClr val="0070C0"/>
                </a:solidFill>
                <a:latin typeface="MyriaMM_700 BD 700 SE" charset="0"/>
              </a:rPr>
              <a:t> runoff)</a:t>
            </a:r>
          </a:p>
          <a:p>
            <a:pPr marL="457200" indent="-457200" eaLnBrk="1" hangingPunct="1">
              <a:spcBef>
                <a:spcPct val="40000"/>
              </a:spcBef>
              <a:buClr>
                <a:srgbClr val="FF0000"/>
              </a:buClr>
              <a:buSzPct val="80000"/>
              <a:buFont typeface="Wingdings" panose="05000000000000000000" pitchFamily="2" charset="2"/>
              <a:buChar char="§"/>
            </a:pPr>
            <a:r>
              <a:rPr lang="en-US" altLang="en-US" sz="2800" b="1" dirty="0" err="1">
                <a:solidFill>
                  <a:srgbClr val="0070C0"/>
                </a:solidFill>
                <a:latin typeface="MyriaMM_700 BD 700 SE" charset="0"/>
              </a:rPr>
              <a:t>Stormwater</a:t>
            </a:r>
            <a:r>
              <a:rPr lang="en-US" altLang="en-US" sz="2800" b="1" dirty="0">
                <a:solidFill>
                  <a:srgbClr val="0070C0"/>
                </a:solidFill>
                <a:latin typeface="MyriaMM_700 BD 700 SE" charset="0"/>
              </a:rPr>
              <a:t> runoff will flow to lakes and </a:t>
            </a:r>
            <a:r>
              <a:rPr lang="en-US" altLang="en-US" sz="2800" b="1" dirty="0" smtClean="0">
                <a:solidFill>
                  <a:srgbClr val="0070C0"/>
                </a:solidFill>
                <a:latin typeface="MyriaMM_700 BD 700 SE" charset="0"/>
              </a:rPr>
              <a:t>streams</a:t>
            </a:r>
            <a:r>
              <a:rPr lang="en-US" altLang="en-US" sz="2800" b="1" dirty="0">
                <a:solidFill>
                  <a:srgbClr val="0070C0"/>
                </a:solidFill>
                <a:latin typeface="Garamond" panose="02020404030301010803" pitchFamily="18" charset="0"/>
              </a:rPr>
              <a:t>		</a:t>
            </a:r>
          </a:p>
        </p:txBody>
      </p:sp>
    </p:spTree>
    <p:extLst>
      <p:ext uri="{BB962C8B-B14F-4D97-AF65-F5344CB8AC3E}">
        <p14:creationId xmlns:p14="http://schemas.microsoft.com/office/powerpoint/2010/main" val="278117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altLang="en-US" sz="2800" dirty="0"/>
              <a:t/>
            </a:r>
            <a:br>
              <a:rPr lang="en-US" altLang="en-US" sz="2800" dirty="0"/>
            </a:br>
            <a:r>
              <a:rPr lang="en-US" altLang="en-US" sz="4900" b="1" dirty="0" smtClean="0">
                <a:solidFill>
                  <a:srgbClr val="CC0000"/>
                </a:solidFill>
                <a:latin typeface="+mn-lt"/>
              </a:rPr>
              <a:t>Point Source of Polluted Water in </a:t>
            </a:r>
            <a:r>
              <a:rPr lang="en-US" altLang="en-US" sz="4900" b="1" dirty="0" err="1" smtClean="0">
                <a:solidFill>
                  <a:srgbClr val="CC0000"/>
                </a:solidFill>
                <a:latin typeface="+mn-lt"/>
              </a:rPr>
              <a:t>Gargas</a:t>
            </a:r>
            <a:r>
              <a:rPr lang="en-US" altLang="en-US" sz="4900" b="1" dirty="0" smtClean="0">
                <a:solidFill>
                  <a:srgbClr val="CC0000"/>
                </a:solidFill>
                <a:latin typeface="+mn-lt"/>
              </a:rPr>
              <a:t>, France</a:t>
            </a:r>
            <a:endParaRPr lang="en-US" altLang="en-US" b="1" dirty="0" smtClean="0">
              <a:solidFill>
                <a:srgbClr val="CC0000"/>
              </a:solidFill>
              <a:latin typeface="+mn-lt"/>
            </a:endParaRPr>
          </a:p>
        </p:txBody>
      </p:sp>
      <p:pic>
        <p:nvPicPr>
          <p:cNvPr id="9219" name="Picture1" descr="2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6418" y="1524000"/>
            <a:ext cx="345916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300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bodyPr>
          <a:lstStyle/>
          <a:p>
            <a:pPr eaLnBrk="1" hangingPunct="1"/>
            <a:r>
              <a:rPr lang="en-US" altLang="en-US" sz="4800" b="1" dirty="0" smtClean="0">
                <a:solidFill>
                  <a:srgbClr val="CC0000"/>
                </a:solidFill>
                <a:latin typeface="+mn-lt"/>
              </a:rPr>
              <a:t>Nonpoint Sediment from Unprotected Farmland Flows into Streams</a:t>
            </a:r>
          </a:p>
        </p:txBody>
      </p:sp>
      <p:pic>
        <p:nvPicPr>
          <p:cNvPr id="10243" name="Picture1" descr="2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382" y="1872357"/>
            <a:ext cx="6651401" cy="488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159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120462" y="0"/>
            <a:ext cx="101571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Garamond" panose="02020404030301010803" pitchFamily="18" charset="0"/>
              </a:defRPr>
            </a:lvl1pPr>
            <a:lvl2pPr>
              <a:defRPr sz="4400">
                <a:solidFill>
                  <a:schemeClr val="tx2"/>
                </a:solidFill>
                <a:latin typeface="Garamond" panose="02020404030301010803" pitchFamily="18" charset="0"/>
              </a:defRPr>
            </a:lvl2pPr>
            <a:lvl3pPr>
              <a:defRPr sz="4400">
                <a:solidFill>
                  <a:schemeClr val="tx2"/>
                </a:solidFill>
                <a:latin typeface="Garamond" panose="02020404030301010803" pitchFamily="18" charset="0"/>
              </a:defRPr>
            </a:lvl3pPr>
            <a:lvl4pPr>
              <a:defRPr sz="4400">
                <a:solidFill>
                  <a:schemeClr val="tx2"/>
                </a:solidFill>
                <a:latin typeface="Garamond" panose="02020404030301010803" pitchFamily="18" charset="0"/>
              </a:defRPr>
            </a:lvl4pPr>
            <a:lvl5pPr>
              <a:defRPr sz="4400">
                <a:solidFill>
                  <a:schemeClr val="tx2"/>
                </a:solidFill>
                <a:latin typeface="Garamond" panose="02020404030301010803" pitchFamily="18" charset="0"/>
              </a:defRPr>
            </a:lvl5pPr>
            <a:lvl6pPr marL="457200" fontAlgn="base">
              <a:spcBef>
                <a:spcPct val="0"/>
              </a:spcBef>
              <a:spcAft>
                <a:spcPct val="0"/>
              </a:spcAft>
              <a:defRPr sz="4400">
                <a:solidFill>
                  <a:schemeClr val="tx2"/>
                </a:solidFill>
                <a:latin typeface="Garamond" panose="02020404030301010803" pitchFamily="18" charset="0"/>
              </a:defRPr>
            </a:lvl6pPr>
            <a:lvl7pPr marL="914400" fontAlgn="base">
              <a:spcBef>
                <a:spcPct val="0"/>
              </a:spcBef>
              <a:spcAft>
                <a:spcPct val="0"/>
              </a:spcAft>
              <a:defRPr sz="4400">
                <a:solidFill>
                  <a:schemeClr val="tx2"/>
                </a:solidFill>
                <a:latin typeface="Garamond" panose="02020404030301010803" pitchFamily="18" charset="0"/>
              </a:defRPr>
            </a:lvl7pPr>
            <a:lvl8pPr marL="1371600" fontAlgn="base">
              <a:spcBef>
                <a:spcPct val="0"/>
              </a:spcBef>
              <a:spcAft>
                <a:spcPct val="0"/>
              </a:spcAft>
              <a:defRPr sz="4400">
                <a:solidFill>
                  <a:schemeClr val="tx2"/>
                </a:solidFill>
                <a:latin typeface="Garamond" panose="02020404030301010803" pitchFamily="18" charset="0"/>
              </a:defRPr>
            </a:lvl8pPr>
            <a:lvl9pPr marL="1828800" fontAlgn="base">
              <a:spcBef>
                <a:spcPct val="0"/>
              </a:spcBef>
              <a:spcAft>
                <a:spcPct val="0"/>
              </a:spcAft>
              <a:defRPr sz="4400">
                <a:solidFill>
                  <a:schemeClr val="tx2"/>
                </a:solidFill>
                <a:latin typeface="Garamond" panose="02020404030301010803" pitchFamily="18" charset="0"/>
              </a:defRPr>
            </a:lvl9pPr>
          </a:lstStyle>
          <a:p>
            <a:pPr eaLnBrk="1" hangingPunct="1"/>
            <a:r>
              <a:rPr lang="en-US" altLang="en-US" b="1" dirty="0">
                <a:solidFill>
                  <a:srgbClr val="CC0000"/>
                </a:solidFill>
                <a:latin typeface="Myriad Roman" charset="0"/>
              </a:rPr>
              <a:t>Linking Land Use to Water Quality</a:t>
            </a:r>
          </a:p>
        </p:txBody>
      </p:sp>
      <p:pic>
        <p:nvPicPr>
          <p:cNvPr id="25603" name="Picture 3" descr="MVC-010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626" y="1290816"/>
            <a:ext cx="36845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MVC-016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698" y="1316575"/>
            <a:ext cx="3665538" cy="344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Text Box 5"/>
          <p:cNvSpPr txBox="1">
            <a:spLocks noChangeArrowheads="1"/>
          </p:cNvSpPr>
          <p:nvPr/>
        </p:nvSpPr>
        <p:spPr bwMode="auto">
          <a:xfrm>
            <a:off x="1390918" y="5410200"/>
            <a:ext cx="944021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b="1" dirty="0">
                <a:solidFill>
                  <a:schemeClr val="accent1">
                    <a:lumMod val="50000"/>
                  </a:schemeClr>
                </a:solidFill>
              </a:rPr>
              <a:t>More Imperviousness = More </a:t>
            </a:r>
            <a:r>
              <a:rPr lang="en-US" altLang="en-US" sz="3600" b="1" dirty="0" smtClean="0">
                <a:solidFill>
                  <a:schemeClr val="accent1">
                    <a:lumMod val="50000"/>
                  </a:schemeClr>
                </a:solidFill>
              </a:rPr>
              <a:t>Polluted Water</a:t>
            </a:r>
            <a:r>
              <a:rPr lang="en-US" altLang="en-US" sz="4000" b="1" dirty="0" smtClean="0">
                <a:solidFill>
                  <a:schemeClr val="accent1">
                    <a:lumMod val="50000"/>
                  </a:schemeClr>
                </a:solidFill>
              </a:rPr>
              <a:t> </a:t>
            </a:r>
            <a:endParaRPr lang="en-US" altLang="en-US" sz="3200" b="1" dirty="0">
              <a:solidFill>
                <a:schemeClr val="accent1">
                  <a:lumMod val="50000"/>
                </a:schemeClr>
              </a:solidFill>
            </a:endParaRPr>
          </a:p>
        </p:txBody>
      </p:sp>
    </p:spTree>
    <p:extLst>
      <p:ext uri="{BB962C8B-B14F-4D97-AF65-F5344CB8AC3E}">
        <p14:creationId xmlns:p14="http://schemas.microsoft.com/office/powerpoint/2010/main" val="2240284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13645" y="228600"/>
            <a:ext cx="8487177" cy="80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Garamond" panose="02020404030301010803" pitchFamily="18" charset="0"/>
              </a:defRPr>
            </a:lvl1pPr>
            <a:lvl2pPr>
              <a:defRPr sz="4400">
                <a:solidFill>
                  <a:schemeClr val="tx2"/>
                </a:solidFill>
                <a:latin typeface="Garamond" panose="02020404030301010803" pitchFamily="18" charset="0"/>
              </a:defRPr>
            </a:lvl2pPr>
            <a:lvl3pPr>
              <a:defRPr sz="4400">
                <a:solidFill>
                  <a:schemeClr val="tx2"/>
                </a:solidFill>
                <a:latin typeface="Garamond" panose="02020404030301010803" pitchFamily="18" charset="0"/>
              </a:defRPr>
            </a:lvl3pPr>
            <a:lvl4pPr>
              <a:defRPr sz="4400">
                <a:solidFill>
                  <a:schemeClr val="tx2"/>
                </a:solidFill>
                <a:latin typeface="Garamond" panose="02020404030301010803" pitchFamily="18" charset="0"/>
              </a:defRPr>
            </a:lvl4pPr>
            <a:lvl5pPr>
              <a:defRPr sz="4400">
                <a:solidFill>
                  <a:schemeClr val="tx2"/>
                </a:solidFill>
                <a:latin typeface="Garamond" panose="02020404030301010803" pitchFamily="18" charset="0"/>
              </a:defRPr>
            </a:lvl5pPr>
            <a:lvl6pPr marL="457200" fontAlgn="base">
              <a:spcBef>
                <a:spcPct val="0"/>
              </a:spcBef>
              <a:spcAft>
                <a:spcPct val="0"/>
              </a:spcAft>
              <a:defRPr sz="4400">
                <a:solidFill>
                  <a:schemeClr val="tx2"/>
                </a:solidFill>
                <a:latin typeface="Garamond" panose="02020404030301010803" pitchFamily="18" charset="0"/>
              </a:defRPr>
            </a:lvl6pPr>
            <a:lvl7pPr marL="914400" fontAlgn="base">
              <a:spcBef>
                <a:spcPct val="0"/>
              </a:spcBef>
              <a:spcAft>
                <a:spcPct val="0"/>
              </a:spcAft>
              <a:defRPr sz="4400">
                <a:solidFill>
                  <a:schemeClr val="tx2"/>
                </a:solidFill>
                <a:latin typeface="Garamond" panose="02020404030301010803" pitchFamily="18" charset="0"/>
              </a:defRPr>
            </a:lvl7pPr>
            <a:lvl8pPr marL="1371600" fontAlgn="base">
              <a:spcBef>
                <a:spcPct val="0"/>
              </a:spcBef>
              <a:spcAft>
                <a:spcPct val="0"/>
              </a:spcAft>
              <a:defRPr sz="4400">
                <a:solidFill>
                  <a:schemeClr val="tx2"/>
                </a:solidFill>
                <a:latin typeface="Garamond" panose="02020404030301010803" pitchFamily="18" charset="0"/>
              </a:defRPr>
            </a:lvl8pPr>
            <a:lvl9pPr marL="1828800" fontAlgn="base">
              <a:spcBef>
                <a:spcPct val="0"/>
              </a:spcBef>
              <a:spcAft>
                <a:spcPct val="0"/>
              </a:spcAft>
              <a:defRPr sz="4400">
                <a:solidFill>
                  <a:schemeClr val="tx2"/>
                </a:solidFill>
                <a:latin typeface="Garamond" panose="02020404030301010803" pitchFamily="18" charset="0"/>
              </a:defRPr>
            </a:lvl9pPr>
          </a:lstStyle>
          <a:p>
            <a:pPr eaLnBrk="1" hangingPunct="1"/>
            <a:r>
              <a:rPr lang="en-US" altLang="en-US" b="1" dirty="0">
                <a:solidFill>
                  <a:srgbClr val="CC0000"/>
                </a:solidFill>
                <a:latin typeface="Myriad Roman" charset="0"/>
              </a:rPr>
              <a:t>What is impervious cover?</a:t>
            </a:r>
          </a:p>
        </p:txBody>
      </p:sp>
      <p:sp>
        <p:nvSpPr>
          <p:cNvPr id="26627" name="Rectangle 3"/>
          <p:cNvSpPr>
            <a:spLocks noChangeArrowheads="1"/>
          </p:cNvSpPr>
          <p:nvPr/>
        </p:nvSpPr>
        <p:spPr bwMode="auto">
          <a:xfrm>
            <a:off x="1094704" y="1262129"/>
            <a:ext cx="10019764" cy="5177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marL="0" indent="0" eaLnBrk="1" hangingPunct="1">
              <a:spcBef>
                <a:spcPts val="0"/>
              </a:spcBef>
              <a:buNone/>
            </a:pPr>
            <a:r>
              <a:rPr lang="en-US" altLang="en-US" sz="3600" b="1" dirty="0" smtClean="0">
                <a:solidFill>
                  <a:schemeClr val="accent1">
                    <a:lumMod val="50000"/>
                  </a:schemeClr>
                </a:solidFill>
                <a:latin typeface="+mn-lt"/>
              </a:rPr>
              <a:t>Impervious cover is: roads</a:t>
            </a:r>
            <a:r>
              <a:rPr lang="en-US" altLang="en-US" sz="3600" b="1" dirty="0">
                <a:solidFill>
                  <a:schemeClr val="accent1">
                    <a:lumMod val="50000"/>
                  </a:schemeClr>
                </a:solidFill>
                <a:latin typeface="+mn-lt"/>
              </a:rPr>
              <a:t>, rooftops, parking lots, and other hard surfaces that do not allow </a:t>
            </a:r>
            <a:r>
              <a:rPr lang="en-US" altLang="en-US" sz="3600" b="1" dirty="0" err="1">
                <a:solidFill>
                  <a:schemeClr val="accent1">
                    <a:lumMod val="50000"/>
                  </a:schemeClr>
                </a:solidFill>
                <a:latin typeface="+mn-lt"/>
              </a:rPr>
              <a:t>stormwater</a:t>
            </a:r>
            <a:r>
              <a:rPr lang="en-US" altLang="en-US" sz="3600" b="1" dirty="0">
                <a:solidFill>
                  <a:schemeClr val="accent1">
                    <a:lumMod val="50000"/>
                  </a:schemeClr>
                </a:solidFill>
                <a:latin typeface="+mn-lt"/>
              </a:rPr>
              <a:t> to soak into the </a:t>
            </a:r>
            <a:r>
              <a:rPr lang="en-US" altLang="en-US" sz="3600" b="1" dirty="0" smtClean="0">
                <a:solidFill>
                  <a:schemeClr val="accent1">
                    <a:lumMod val="50000"/>
                  </a:schemeClr>
                </a:solidFill>
                <a:latin typeface="+mn-lt"/>
              </a:rPr>
              <a:t>ground.</a:t>
            </a:r>
            <a:endParaRPr lang="en-US" altLang="en-US" sz="3600" b="1" dirty="0">
              <a:solidFill>
                <a:schemeClr val="accent1">
                  <a:lumMod val="50000"/>
                </a:schemeClr>
              </a:solidFill>
              <a:latin typeface="+mn-lt"/>
            </a:endParaRPr>
          </a:p>
          <a:p>
            <a:pPr marL="0" indent="0" eaLnBrk="1" hangingPunct="1">
              <a:spcBef>
                <a:spcPts val="0"/>
              </a:spcBef>
              <a:buNone/>
            </a:pPr>
            <a:endParaRPr lang="en-US" altLang="en-US" sz="1600" b="1" dirty="0" smtClean="0">
              <a:solidFill>
                <a:schemeClr val="accent1">
                  <a:lumMod val="50000"/>
                </a:schemeClr>
              </a:solidFill>
              <a:latin typeface="+mn-lt"/>
            </a:endParaRPr>
          </a:p>
          <a:p>
            <a:pPr>
              <a:lnSpc>
                <a:spcPct val="150000"/>
              </a:lnSpc>
              <a:spcBef>
                <a:spcPts val="0"/>
              </a:spcBef>
              <a:buClr>
                <a:srgbClr val="FF0000"/>
              </a:buClr>
              <a:buFont typeface="Wingdings" panose="05000000000000000000" pitchFamily="2" charset="2"/>
              <a:buChar char="q"/>
            </a:pPr>
            <a:r>
              <a:rPr lang="en-US" altLang="en-US" sz="3200" b="1" dirty="0" smtClean="0">
                <a:solidFill>
                  <a:schemeClr val="accent1">
                    <a:lumMod val="50000"/>
                  </a:schemeClr>
                </a:solidFill>
                <a:latin typeface="Myriad Roman" charset="0"/>
              </a:rPr>
              <a:t>provides a surface for accumulation of pollutants</a:t>
            </a:r>
            <a:endParaRPr lang="en-US" altLang="en-US" b="1" dirty="0" smtClean="0">
              <a:solidFill>
                <a:schemeClr val="accent1">
                  <a:lumMod val="50000"/>
                </a:schemeClr>
              </a:solidFill>
              <a:latin typeface="Myriad Roman" charset="0"/>
            </a:endParaRPr>
          </a:p>
          <a:p>
            <a:pPr>
              <a:lnSpc>
                <a:spcPct val="150000"/>
              </a:lnSpc>
              <a:spcBef>
                <a:spcPts val="0"/>
              </a:spcBef>
              <a:buClr>
                <a:srgbClr val="FF0000"/>
              </a:buClr>
              <a:buFont typeface="Wingdings" panose="05000000000000000000" pitchFamily="2" charset="2"/>
              <a:buChar char="q"/>
            </a:pPr>
            <a:r>
              <a:rPr lang="en-US" altLang="en-US" sz="3200" b="1" dirty="0" smtClean="0">
                <a:solidFill>
                  <a:schemeClr val="accent1">
                    <a:lumMod val="50000"/>
                  </a:schemeClr>
                </a:solidFill>
                <a:latin typeface="Myriad Roman" charset="0"/>
              </a:rPr>
              <a:t>leads to increased polluted runoff and flooding</a:t>
            </a:r>
            <a:endParaRPr lang="en-US" altLang="en-US" b="1" dirty="0" smtClean="0">
              <a:solidFill>
                <a:schemeClr val="accent1">
                  <a:lumMod val="50000"/>
                </a:schemeClr>
              </a:solidFill>
              <a:latin typeface="Myriad Roman" charset="0"/>
            </a:endParaRPr>
          </a:p>
          <a:p>
            <a:pPr>
              <a:lnSpc>
                <a:spcPct val="150000"/>
              </a:lnSpc>
              <a:spcBef>
                <a:spcPts val="0"/>
              </a:spcBef>
              <a:buClr>
                <a:srgbClr val="FF0000"/>
              </a:buClr>
              <a:buFont typeface="Wingdings" panose="05000000000000000000" pitchFamily="2" charset="2"/>
              <a:buChar char="q"/>
            </a:pPr>
            <a:r>
              <a:rPr lang="en-US" altLang="en-US" sz="3200" b="1" dirty="0" smtClean="0">
                <a:solidFill>
                  <a:schemeClr val="accent1">
                    <a:lumMod val="50000"/>
                  </a:schemeClr>
                </a:solidFill>
                <a:latin typeface="Myriad Roman" charset="0"/>
              </a:rPr>
              <a:t>inhibits recharge of groundwater</a:t>
            </a:r>
          </a:p>
          <a:p>
            <a:pPr eaLnBrk="1" hangingPunct="1">
              <a:lnSpc>
                <a:spcPct val="150000"/>
              </a:lnSpc>
              <a:spcBef>
                <a:spcPts val="0"/>
              </a:spcBef>
              <a:buClr>
                <a:srgbClr val="FF0000"/>
              </a:buClr>
              <a:buFont typeface="Wingdings" panose="05000000000000000000" pitchFamily="2" charset="2"/>
              <a:buChar char="q"/>
            </a:pPr>
            <a:endParaRPr lang="en-US" altLang="en-US" b="1" dirty="0" smtClean="0">
              <a:solidFill>
                <a:schemeClr val="accent1">
                  <a:lumMod val="50000"/>
                </a:schemeClr>
              </a:solidFill>
            </a:endParaRPr>
          </a:p>
          <a:p>
            <a:pPr eaLnBrk="1" hangingPunct="1"/>
            <a:endParaRPr lang="en-US" altLang="en-US" b="1" dirty="0">
              <a:solidFill>
                <a:schemeClr val="accent1">
                  <a:lumMod val="50000"/>
                </a:schemeClr>
              </a:solidFill>
            </a:endParaRPr>
          </a:p>
        </p:txBody>
      </p:sp>
    </p:spTree>
    <p:extLst>
      <p:ext uri="{BB962C8B-B14F-4D97-AF65-F5344CB8AC3E}">
        <p14:creationId xmlns:p14="http://schemas.microsoft.com/office/powerpoint/2010/main" val="291160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 calcmode="lin" valueType="num">
                                      <p:cBhvr additive="base">
                                        <p:cTn id="13"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anim calcmode="lin" valueType="num">
                                      <p:cBhvr additive="base">
                                        <p:cTn id="19"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4" end="4"/>
                                            </p:txEl>
                                          </p:spTgt>
                                        </p:tgtEl>
                                        <p:attrNameLst>
                                          <p:attrName>style.visibility</p:attrName>
                                        </p:attrNameLst>
                                      </p:cBhvr>
                                      <p:to>
                                        <p:strVal val="visible"/>
                                      </p:to>
                                    </p:set>
                                    <p:anim calcmode="lin" valueType="num">
                                      <p:cBhvr additive="base">
                                        <p:cTn id="25"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308279" y="229673"/>
            <a:ext cx="8458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Garamond" panose="02020404030301010803" pitchFamily="18" charset="0"/>
              </a:defRPr>
            </a:lvl1pPr>
            <a:lvl2pPr>
              <a:defRPr sz="4400">
                <a:solidFill>
                  <a:schemeClr val="tx2"/>
                </a:solidFill>
                <a:latin typeface="Garamond" panose="02020404030301010803" pitchFamily="18" charset="0"/>
              </a:defRPr>
            </a:lvl2pPr>
            <a:lvl3pPr>
              <a:defRPr sz="4400">
                <a:solidFill>
                  <a:schemeClr val="tx2"/>
                </a:solidFill>
                <a:latin typeface="Garamond" panose="02020404030301010803" pitchFamily="18" charset="0"/>
              </a:defRPr>
            </a:lvl3pPr>
            <a:lvl4pPr>
              <a:defRPr sz="4400">
                <a:solidFill>
                  <a:schemeClr val="tx2"/>
                </a:solidFill>
                <a:latin typeface="Garamond" panose="02020404030301010803" pitchFamily="18" charset="0"/>
              </a:defRPr>
            </a:lvl4pPr>
            <a:lvl5pPr>
              <a:defRPr sz="4400">
                <a:solidFill>
                  <a:schemeClr val="tx2"/>
                </a:solidFill>
                <a:latin typeface="Garamond" panose="02020404030301010803" pitchFamily="18" charset="0"/>
              </a:defRPr>
            </a:lvl5pPr>
            <a:lvl6pPr marL="457200" fontAlgn="base">
              <a:spcBef>
                <a:spcPct val="0"/>
              </a:spcBef>
              <a:spcAft>
                <a:spcPct val="0"/>
              </a:spcAft>
              <a:defRPr sz="4400">
                <a:solidFill>
                  <a:schemeClr val="tx2"/>
                </a:solidFill>
                <a:latin typeface="Garamond" panose="02020404030301010803" pitchFamily="18" charset="0"/>
              </a:defRPr>
            </a:lvl6pPr>
            <a:lvl7pPr marL="914400" fontAlgn="base">
              <a:spcBef>
                <a:spcPct val="0"/>
              </a:spcBef>
              <a:spcAft>
                <a:spcPct val="0"/>
              </a:spcAft>
              <a:defRPr sz="4400">
                <a:solidFill>
                  <a:schemeClr val="tx2"/>
                </a:solidFill>
                <a:latin typeface="Garamond" panose="02020404030301010803" pitchFamily="18" charset="0"/>
              </a:defRPr>
            </a:lvl7pPr>
            <a:lvl8pPr marL="1371600" fontAlgn="base">
              <a:spcBef>
                <a:spcPct val="0"/>
              </a:spcBef>
              <a:spcAft>
                <a:spcPct val="0"/>
              </a:spcAft>
              <a:defRPr sz="4400">
                <a:solidFill>
                  <a:schemeClr val="tx2"/>
                </a:solidFill>
                <a:latin typeface="Garamond" panose="02020404030301010803" pitchFamily="18" charset="0"/>
              </a:defRPr>
            </a:lvl8pPr>
            <a:lvl9pPr marL="1828800" fontAlgn="base">
              <a:spcBef>
                <a:spcPct val="0"/>
              </a:spcBef>
              <a:spcAft>
                <a:spcPct val="0"/>
              </a:spcAft>
              <a:defRPr sz="4400">
                <a:solidFill>
                  <a:schemeClr val="tx2"/>
                </a:solidFill>
                <a:latin typeface="Garamond" panose="02020404030301010803" pitchFamily="18" charset="0"/>
              </a:defRPr>
            </a:lvl9pPr>
          </a:lstStyle>
          <a:p>
            <a:pPr eaLnBrk="1" hangingPunct="1"/>
            <a:r>
              <a:rPr lang="en-US" altLang="en-US" sz="4000" b="1" dirty="0">
                <a:solidFill>
                  <a:srgbClr val="FF0000"/>
                </a:solidFill>
                <a:latin typeface="Myriad Roman" charset="0"/>
              </a:rPr>
              <a:t>Potential Sources of Pollutants </a:t>
            </a:r>
            <a:br>
              <a:rPr lang="en-US" altLang="en-US" sz="4000" b="1" dirty="0">
                <a:solidFill>
                  <a:srgbClr val="FF0000"/>
                </a:solidFill>
                <a:latin typeface="Myriad Roman" charset="0"/>
              </a:rPr>
            </a:br>
            <a:r>
              <a:rPr lang="en-US" altLang="en-US" sz="4000" b="1" dirty="0">
                <a:solidFill>
                  <a:srgbClr val="FF0000"/>
                </a:solidFill>
                <a:latin typeface="Myriad Roman" charset="0"/>
              </a:rPr>
              <a:t>Found in Residential Areas</a:t>
            </a:r>
          </a:p>
        </p:txBody>
      </p:sp>
      <p:pic>
        <p:nvPicPr>
          <p:cNvPr id="37891" name="Picture 3" descr="MVC-0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733" y="1877632"/>
            <a:ext cx="387032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Rectangle 4"/>
          <p:cNvSpPr>
            <a:spLocks noChangeArrowheads="1"/>
          </p:cNvSpPr>
          <p:nvPr/>
        </p:nvSpPr>
        <p:spPr bwMode="auto">
          <a:xfrm>
            <a:off x="5550794" y="1534732"/>
            <a:ext cx="588564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bg2"/>
              </a:buClr>
              <a:buSzPct val="75000"/>
              <a:buFont typeface="Wingdings" panose="05000000000000000000" pitchFamily="2" charset="2"/>
              <a:buChar char="p"/>
              <a:defRPr sz="24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0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16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1600">
                <a:solidFill>
                  <a:schemeClr val="tx1"/>
                </a:solidFill>
                <a:latin typeface="Verdana" panose="020B060403050404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buChar char="§"/>
              <a:defRPr sz="1600">
                <a:solidFill>
                  <a:schemeClr val="tx1"/>
                </a:solidFill>
                <a:latin typeface="Verdana" panose="020B060403050404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buChar char="§"/>
              <a:defRPr sz="1600">
                <a:solidFill>
                  <a:schemeClr val="tx1"/>
                </a:solidFill>
                <a:latin typeface="Verdana" panose="020B060403050404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buChar char="§"/>
              <a:defRPr sz="1600">
                <a:solidFill>
                  <a:schemeClr val="tx1"/>
                </a:solidFill>
                <a:latin typeface="Verdana" panose="020B060403050404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buChar char="§"/>
              <a:defRPr sz="1600">
                <a:solidFill>
                  <a:schemeClr val="tx1"/>
                </a:solidFill>
                <a:latin typeface="Verdana" panose="020B0604030504040204" pitchFamily="34" charset="0"/>
              </a:defRPr>
            </a:lvl9pPr>
          </a:lstStyle>
          <a:p>
            <a:pPr eaLnBrk="1" hangingPunct="1">
              <a:buClr>
                <a:srgbClr val="FF0000"/>
              </a:buClr>
            </a:pPr>
            <a:r>
              <a:rPr lang="en-US" altLang="en-US" sz="2800" b="1" dirty="0">
                <a:solidFill>
                  <a:schemeClr val="accent1">
                    <a:lumMod val="50000"/>
                  </a:schemeClr>
                </a:solidFill>
                <a:latin typeface="+mn-lt"/>
              </a:rPr>
              <a:t>Nutrients: Fertilizers and septic </a:t>
            </a:r>
            <a:r>
              <a:rPr lang="en-US" altLang="en-US" sz="2800" b="1" dirty="0" smtClean="0">
                <a:solidFill>
                  <a:schemeClr val="accent1">
                    <a:lumMod val="50000"/>
                  </a:schemeClr>
                </a:solidFill>
                <a:latin typeface="+mn-lt"/>
              </a:rPr>
              <a:t>systems (sewage)</a:t>
            </a:r>
            <a:endParaRPr lang="en-US" altLang="en-US" sz="2800" b="1" dirty="0">
              <a:solidFill>
                <a:schemeClr val="accent1">
                  <a:lumMod val="50000"/>
                </a:schemeClr>
              </a:solidFill>
              <a:latin typeface="+mn-lt"/>
            </a:endParaRPr>
          </a:p>
          <a:p>
            <a:pPr eaLnBrk="1" hangingPunct="1">
              <a:buClr>
                <a:srgbClr val="FF0000"/>
              </a:buClr>
            </a:pPr>
            <a:r>
              <a:rPr lang="en-US" altLang="en-US" sz="2800" b="1" dirty="0">
                <a:solidFill>
                  <a:schemeClr val="accent1">
                    <a:lumMod val="50000"/>
                  </a:schemeClr>
                </a:solidFill>
                <a:latin typeface="+mn-lt"/>
              </a:rPr>
              <a:t>Pathogens: Pet waste and septic </a:t>
            </a:r>
            <a:r>
              <a:rPr lang="en-US" altLang="en-US" sz="2800" b="1" dirty="0" smtClean="0">
                <a:solidFill>
                  <a:schemeClr val="accent1">
                    <a:lumMod val="50000"/>
                  </a:schemeClr>
                </a:solidFill>
                <a:latin typeface="+mn-lt"/>
              </a:rPr>
              <a:t>systems (sewage)</a:t>
            </a:r>
            <a:endParaRPr lang="en-US" altLang="en-US" sz="2800" b="1" dirty="0">
              <a:solidFill>
                <a:schemeClr val="accent1">
                  <a:lumMod val="50000"/>
                </a:schemeClr>
              </a:solidFill>
              <a:latin typeface="+mn-lt"/>
            </a:endParaRPr>
          </a:p>
          <a:p>
            <a:pPr eaLnBrk="1" hangingPunct="1">
              <a:buClr>
                <a:srgbClr val="FF0000"/>
              </a:buClr>
            </a:pPr>
            <a:r>
              <a:rPr lang="en-US" altLang="en-US" sz="2800" b="1" dirty="0">
                <a:solidFill>
                  <a:schemeClr val="accent1">
                    <a:lumMod val="50000"/>
                  </a:schemeClr>
                </a:solidFill>
                <a:latin typeface="+mn-lt"/>
              </a:rPr>
              <a:t>Sediment: Construction, road sand, soil erosion</a:t>
            </a:r>
          </a:p>
          <a:p>
            <a:pPr eaLnBrk="1" hangingPunct="1">
              <a:buClr>
                <a:srgbClr val="FF0000"/>
              </a:buClr>
            </a:pPr>
            <a:r>
              <a:rPr lang="en-US" altLang="en-US" sz="2800" b="1" dirty="0">
                <a:solidFill>
                  <a:schemeClr val="accent1">
                    <a:lumMod val="50000"/>
                  </a:schemeClr>
                </a:solidFill>
                <a:latin typeface="+mn-lt"/>
              </a:rPr>
              <a:t>Toxic: Pesticides, household products</a:t>
            </a:r>
          </a:p>
          <a:p>
            <a:pPr eaLnBrk="1" hangingPunct="1">
              <a:buClr>
                <a:srgbClr val="FF0000"/>
              </a:buClr>
            </a:pPr>
            <a:r>
              <a:rPr lang="en-US" altLang="en-US" sz="2800" b="1" dirty="0">
                <a:solidFill>
                  <a:schemeClr val="accent1">
                    <a:lumMod val="50000"/>
                  </a:schemeClr>
                </a:solidFill>
                <a:latin typeface="+mn-lt"/>
              </a:rPr>
              <a:t>Debris: Litter and illegal dumping</a:t>
            </a:r>
          </a:p>
          <a:p>
            <a:pPr eaLnBrk="1" hangingPunct="1">
              <a:buClr>
                <a:srgbClr val="FF0000"/>
              </a:buClr>
            </a:pPr>
            <a:r>
              <a:rPr lang="en-US" altLang="en-US" sz="2800" b="1" dirty="0">
                <a:solidFill>
                  <a:schemeClr val="accent1">
                    <a:lumMod val="50000"/>
                  </a:schemeClr>
                </a:solidFill>
                <a:latin typeface="+mn-lt"/>
              </a:rPr>
              <a:t>Thermal: heated </a:t>
            </a:r>
            <a:r>
              <a:rPr lang="en-US" altLang="en-US" sz="2800" b="1" dirty="0" smtClean="0">
                <a:solidFill>
                  <a:schemeClr val="accent1">
                    <a:lumMod val="50000"/>
                  </a:schemeClr>
                </a:solidFill>
                <a:latin typeface="+mn-lt"/>
              </a:rPr>
              <a:t>runoff</a:t>
            </a:r>
            <a:endParaRPr lang="en-US" altLang="en-US" sz="2800" b="1" dirty="0">
              <a:solidFill>
                <a:schemeClr val="accent1">
                  <a:lumMod val="50000"/>
                </a:schemeClr>
              </a:solidFill>
              <a:latin typeface="+mn-lt"/>
            </a:endParaRPr>
          </a:p>
        </p:txBody>
      </p:sp>
    </p:spTree>
    <p:extLst>
      <p:ext uri="{BB962C8B-B14F-4D97-AF65-F5344CB8AC3E}">
        <p14:creationId xmlns:p14="http://schemas.microsoft.com/office/powerpoint/2010/main" val="1215884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647683" y="590155"/>
            <a:ext cx="7543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Garamond" panose="02020404030301010803" pitchFamily="18" charset="0"/>
              </a:defRPr>
            </a:lvl1pPr>
            <a:lvl2pPr>
              <a:defRPr sz="4400">
                <a:solidFill>
                  <a:schemeClr val="tx2"/>
                </a:solidFill>
                <a:latin typeface="Garamond" panose="02020404030301010803" pitchFamily="18" charset="0"/>
              </a:defRPr>
            </a:lvl2pPr>
            <a:lvl3pPr>
              <a:defRPr sz="4400">
                <a:solidFill>
                  <a:schemeClr val="tx2"/>
                </a:solidFill>
                <a:latin typeface="Garamond" panose="02020404030301010803" pitchFamily="18" charset="0"/>
              </a:defRPr>
            </a:lvl3pPr>
            <a:lvl4pPr>
              <a:defRPr sz="4400">
                <a:solidFill>
                  <a:schemeClr val="tx2"/>
                </a:solidFill>
                <a:latin typeface="Garamond" panose="02020404030301010803" pitchFamily="18" charset="0"/>
              </a:defRPr>
            </a:lvl4pPr>
            <a:lvl5pPr>
              <a:defRPr sz="4400">
                <a:solidFill>
                  <a:schemeClr val="tx2"/>
                </a:solidFill>
                <a:latin typeface="Garamond" panose="02020404030301010803" pitchFamily="18" charset="0"/>
              </a:defRPr>
            </a:lvl5pPr>
            <a:lvl6pPr marL="457200" fontAlgn="base">
              <a:spcBef>
                <a:spcPct val="0"/>
              </a:spcBef>
              <a:spcAft>
                <a:spcPct val="0"/>
              </a:spcAft>
              <a:defRPr sz="4400">
                <a:solidFill>
                  <a:schemeClr val="tx2"/>
                </a:solidFill>
                <a:latin typeface="Garamond" panose="02020404030301010803" pitchFamily="18" charset="0"/>
              </a:defRPr>
            </a:lvl6pPr>
            <a:lvl7pPr marL="914400" fontAlgn="base">
              <a:spcBef>
                <a:spcPct val="0"/>
              </a:spcBef>
              <a:spcAft>
                <a:spcPct val="0"/>
              </a:spcAft>
              <a:defRPr sz="4400">
                <a:solidFill>
                  <a:schemeClr val="tx2"/>
                </a:solidFill>
                <a:latin typeface="Garamond" panose="02020404030301010803" pitchFamily="18" charset="0"/>
              </a:defRPr>
            </a:lvl7pPr>
            <a:lvl8pPr marL="1371600" fontAlgn="base">
              <a:spcBef>
                <a:spcPct val="0"/>
              </a:spcBef>
              <a:spcAft>
                <a:spcPct val="0"/>
              </a:spcAft>
              <a:defRPr sz="4400">
                <a:solidFill>
                  <a:schemeClr val="tx2"/>
                </a:solidFill>
                <a:latin typeface="Garamond" panose="02020404030301010803" pitchFamily="18" charset="0"/>
              </a:defRPr>
            </a:lvl8pPr>
            <a:lvl9pPr marL="1828800" fontAlgn="base">
              <a:spcBef>
                <a:spcPct val="0"/>
              </a:spcBef>
              <a:spcAft>
                <a:spcPct val="0"/>
              </a:spcAft>
              <a:defRPr sz="4400">
                <a:solidFill>
                  <a:schemeClr val="tx2"/>
                </a:solidFill>
                <a:latin typeface="Garamond" panose="02020404030301010803" pitchFamily="18" charset="0"/>
              </a:defRPr>
            </a:lvl9pPr>
          </a:lstStyle>
          <a:p>
            <a:pPr eaLnBrk="1" hangingPunct="1"/>
            <a:r>
              <a:rPr lang="en-US" altLang="en-US" sz="4000" b="1" dirty="0">
                <a:solidFill>
                  <a:srgbClr val="FF0000"/>
                </a:solidFill>
                <a:latin typeface="Myriad Roman" charset="0"/>
              </a:rPr>
              <a:t>Pollutants Found in Runoff</a:t>
            </a:r>
            <a:r>
              <a:rPr lang="en-US" altLang="en-US" sz="3600" dirty="0">
                <a:solidFill>
                  <a:schemeClr val="tx1"/>
                </a:solidFill>
                <a:latin typeface="Myriad Roman" charset="0"/>
              </a:rPr>
              <a:t/>
            </a:r>
            <a:br>
              <a:rPr lang="en-US" altLang="en-US" sz="3600" dirty="0">
                <a:solidFill>
                  <a:schemeClr val="tx1"/>
                </a:solidFill>
                <a:latin typeface="Myriad Roman" charset="0"/>
              </a:rPr>
            </a:br>
            <a:endParaRPr lang="en-US" altLang="en-US" sz="3600" dirty="0">
              <a:solidFill>
                <a:schemeClr val="tx1"/>
              </a:solidFill>
              <a:latin typeface="MyriaMM_700 BD 700 SE" charset="0"/>
            </a:endParaRPr>
          </a:p>
        </p:txBody>
      </p:sp>
      <p:sp>
        <p:nvSpPr>
          <p:cNvPr id="36867" name="Text Box 3"/>
          <p:cNvSpPr txBox="1">
            <a:spLocks noChangeArrowheads="1"/>
          </p:cNvSpPr>
          <p:nvPr/>
        </p:nvSpPr>
        <p:spPr bwMode="auto">
          <a:xfrm>
            <a:off x="2647683" y="858045"/>
            <a:ext cx="2193925" cy="1206500"/>
          </a:xfrm>
          <a:prstGeom prst="rect">
            <a:avLst/>
          </a:prstGeom>
          <a:solidFill>
            <a:schemeClr val="accent1">
              <a:alpha val="85001"/>
            </a:scheme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2000" b="1" dirty="0">
                <a:latin typeface="MyriaMM_700 BD 700 SE" charset="0"/>
              </a:rPr>
              <a:t>Sediment</a:t>
            </a:r>
          </a:p>
          <a:p>
            <a:pPr lvl="1">
              <a:lnSpc>
                <a:spcPct val="90000"/>
              </a:lnSpc>
              <a:buSzPct val="85000"/>
              <a:buFont typeface="Wingdings" panose="05000000000000000000" pitchFamily="2" charset="2"/>
              <a:buNone/>
            </a:pPr>
            <a:r>
              <a:rPr lang="en-US" altLang="en-US" sz="2000" dirty="0">
                <a:latin typeface="MyriaMM_700 BD 700 SE" charset="0"/>
              </a:rPr>
              <a:t>Soil particles transported from their source</a:t>
            </a:r>
          </a:p>
        </p:txBody>
      </p:sp>
      <p:sp>
        <p:nvSpPr>
          <p:cNvPr id="36868" name="Text Box 4"/>
          <p:cNvSpPr txBox="1">
            <a:spLocks noChangeArrowheads="1"/>
          </p:cNvSpPr>
          <p:nvPr/>
        </p:nvSpPr>
        <p:spPr bwMode="auto">
          <a:xfrm>
            <a:off x="5012073" y="858045"/>
            <a:ext cx="5340350" cy="1206500"/>
          </a:xfrm>
          <a:prstGeom prst="rect">
            <a:avLst/>
          </a:prstGeom>
          <a:solidFill>
            <a:schemeClr val="accent1">
              <a:alpha val="85001"/>
            </a:scheme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11747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2000" b="1" dirty="0">
                <a:latin typeface="MyriaMM_700 BD 700 SE" charset="0"/>
              </a:rPr>
              <a:t>Biochemical Oxygen Demand (BOD)      </a:t>
            </a:r>
          </a:p>
          <a:p>
            <a:pPr>
              <a:lnSpc>
                <a:spcPct val="90000"/>
              </a:lnSpc>
              <a:buFont typeface="Wingdings" panose="05000000000000000000" pitchFamily="2" charset="2"/>
              <a:buNone/>
            </a:pPr>
            <a:r>
              <a:rPr lang="en-US" altLang="en-US" sz="2000" b="1" dirty="0">
                <a:latin typeface="MyriaMM_700 BD 700 SE" charset="0"/>
              </a:rPr>
              <a:t>● </a:t>
            </a:r>
            <a:r>
              <a:rPr lang="en-US" altLang="en-US" sz="2000" dirty="0">
                <a:latin typeface="MyriaMM_700 BD 700 SE" charset="0"/>
              </a:rPr>
              <a:t>Oxygen depleting material</a:t>
            </a:r>
          </a:p>
          <a:p>
            <a:pPr lvl="1">
              <a:lnSpc>
                <a:spcPct val="90000"/>
              </a:lnSpc>
              <a:buFont typeface="Wingdings" panose="05000000000000000000" pitchFamily="2" charset="2"/>
              <a:buChar char="Ø"/>
            </a:pPr>
            <a:r>
              <a:rPr lang="en-US" altLang="en-US" sz="2000" dirty="0">
                <a:latin typeface="MyriaMM_700 BD 700 SE" charset="0"/>
              </a:rPr>
              <a:t>Leaves</a:t>
            </a:r>
          </a:p>
          <a:p>
            <a:pPr lvl="1">
              <a:lnSpc>
                <a:spcPct val="90000"/>
              </a:lnSpc>
              <a:buFont typeface="Wingdings" panose="05000000000000000000" pitchFamily="2" charset="2"/>
              <a:buChar char="Ø"/>
            </a:pPr>
            <a:r>
              <a:rPr lang="en-US" altLang="en-US" sz="2000" dirty="0">
                <a:latin typeface="MyriaMM_700 BD 700 SE" charset="0"/>
              </a:rPr>
              <a:t>Organic material</a:t>
            </a:r>
          </a:p>
        </p:txBody>
      </p:sp>
      <p:sp>
        <p:nvSpPr>
          <p:cNvPr id="36869" name="Text Box 5"/>
          <p:cNvSpPr txBox="1">
            <a:spLocks noChangeArrowheads="1"/>
          </p:cNvSpPr>
          <p:nvPr/>
        </p:nvSpPr>
        <p:spPr bwMode="auto">
          <a:xfrm>
            <a:off x="1752600" y="2143126"/>
            <a:ext cx="3581400" cy="3952875"/>
          </a:xfrm>
          <a:prstGeom prst="rect">
            <a:avLst/>
          </a:prstGeom>
          <a:solidFill>
            <a:schemeClr val="accent1">
              <a:alpha val="85001"/>
            </a:scheme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34950" algn="l"/>
              </a:tabLst>
              <a:defRPr>
                <a:solidFill>
                  <a:schemeClr val="tx1"/>
                </a:solidFill>
                <a:latin typeface="Arial" panose="020B0604020202020204" pitchFamily="34" charset="0"/>
              </a:defRPr>
            </a:lvl1pPr>
            <a:lvl2pPr marL="117475">
              <a:tabLst>
                <a:tab pos="234950" algn="l"/>
              </a:tabLst>
              <a:defRPr>
                <a:solidFill>
                  <a:schemeClr val="tx1"/>
                </a:solidFill>
                <a:latin typeface="Arial" panose="020B0604020202020204" pitchFamily="34" charset="0"/>
              </a:defRPr>
            </a:lvl2pPr>
            <a:lvl3pPr marL="234950">
              <a:tabLst>
                <a:tab pos="234950" algn="l"/>
              </a:tabLst>
              <a:defRPr>
                <a:solidFill>
                  <a:schemeClr val="tx1"/>
                </a:solidFill>
                <a:latin typeface="Arial" panose="020B0604020202020204" pitchFamily="34" charset="0"/>
              </a:defRPr>
            </a:lvl3pPr>
            <a:lvl4pPr>
              <a:tabLst>
                <a:tab pos="234950" algn="l"/>
              </a:tabLst>
              <a:defRPr>
                <a:solidFill>
                  <a:schemeClr val="tx1"/>
                </a:solidFill>
                <a:latin typeface="Arial" panose="020B0604020202020204" pitchFamily="34" charset="0"/>
              </a:defRPr>
            </a:lvl4pPr>
            <a:lvl5pPr>
              <a:tabLst>
                <a:tab pos="234950" algn="l"/>
              </a:tabLst>
              <a:defRPr>
                <a:solidFill>
                  <a:schemeClr val="tx1"/>
                </a:solidFill>
                <a:latin typeface="Arial" panose="020B0604020202020204" pitchFamily="34" charset="0"/>
              </a:defRPr>
            </a:lvl5pPr>
            <a:lvl6pPr fontAlgn="base">
              <a:spcBef>
                <a:spcPct val="0"/>
              </a:spcBef>
              <a:spcAft>
                <a:spcPct val="0"/>
              </a:spcAft>
              <a:tabLst>
                <a:tab pos="234950" algn="l"/>
              </a:tabLst>
              <a:defRPr>
                <a:solidFill>
                  <a:schemeClr val="tx1"/>
                </a:solidFill>
                <a:latin typeface="Arial" panose="020B0604020202020204" pitchFamily="34" charset="0"/>
              </a:defRPr>
            </a:lvl6pPr>
            <a:lvl7pPr fontAlgn="base">
              <a:spcBef>
                <a:spcPct val="0"/>
              </a:spcBef>
              <a:spcAft>
                <a:spcPct val="0"/>
              </a:spcAft>
              <a:tabLst>
                <a:tab pos="234950" algn="l"/>
              </a:tabLst>
              <a:defRPr>
                <a:solidFill>
                  <a:schemeClr val="tx1"/>
                </a:solidFill>
                <a:latin typeface="Arial" panose="020B0604020202020204" pitchFamily="34" charset="0"/>
              </a:defRPr>
            </a:lvl7pPr>
            <a:lvl8pPr fontAlgn="base">
              <a:spcBef>
                <a:spcPct val="0"/>
              </a:spcBef>
              <a:spcAft>
                <a:spcPct val="0"/>
              </a:spcAft>
              <a:tabLst>
                <a:tab pos="234950" algn="l"/>
              </a:tabLst>
              <a:defRPr>
                <a:solidFill>
                  <a:schemeClr val="tx1"/>
                </a:solidFill>
                <a:latin typeface="Arial" panose="020B0604020202020204" pitchFamily="34" charset="0"/>
              </a:defRPr>
            </a:lvl8pPr>
            <a:lvl9pPr fontAlgn="base">
              <a:spcBef>
                <a:spcPct val="0"/>
              </a:spcBef>
              <a:spcAft>
                <a:spcPct val="0"/>
              </a:spcAft>
              <a:tabLst>
                <a:tab pos="234950" algn="l"/>
              </a:tabLst>
              <a:defRPr>
                <a:solidFill>
                  <a:schemeClr val="tx1"/>
                </a:solidFill>
                <a:latin typeface="Arial" panose="020B0604020202020204" pitchFamily="34" charset="0"/>
              </a:defRPr>
            </a:lvl9pPr>
          </a:lstStyle>
          <a:p>
            <a:pPr>
              <a:lnSpc>
                <a:spcPct val="90000"/>
              </a:lnSpc>
            </a:pPr>
            <a:r>
              <a:rPr lang="en-US" altLang="en-US" sz="2000" b="1" dirty="0">
                <a:latin typeface="MyriaMM_700 BD 700 SE" charset="0"/>
              </a:rPr>
              <a:t>Toxics</a:t>
            </a:r>
          </a:p>
          <a:p>
            <a:pPr lvl="1">
              <a:lnSpc>
                <a:spcPct val="90000"/>
              </a:lnSpc>
              <a:buFont typeface="Wingdings" panose="05000000000000000000" pitchFamily="2" charset="2"/>
              <a:buNone/>
            </a:pPr>
            <a:r>
              <a:rPr lang="en-US" altLang="en-US" sz="2000" b="1" dirty="0">
                <a:latin typeface="MyriaMM_700 BD 700 SE" charset="0"/>
              </a:rPr>
              <a:t>● </a:t>
            </a:r>
            <a:r>
              <a:rPr lang="en-US" altLang="en-US" sz="2000" dirty="0">
                <a:latin typeface="MyriaMM_700 BD 700 SE" charset="0"/>
              </a:rPr>
              <a:t>Pesticides</a:t>
            </a:r>
          </a:p>
          <a:p>
            <a:pPr lvl="2">
              <a:lnSpc>
                <a:spcPct val="90000"/>
              </a:lnSpc>
              <a:buFont typeface="Wingdings" panose="05000000000000000000" pitchFamily="2" charset="2"/>
              <a:buChar char="Ø"/>
            </a:pPr>
            <a:r>
              <a:rPr lang="en-US" altLang="en-US" sz="2000" dirty="0">
                <a:latin typeface="MyriaMM_700 BD 700 SE" charset="0"/>
              </a:rPr>
              <a:t> Herbicides</a:t>
            </a:r>
          </a:p>
          <a:p>
            <a:pPr lvl="2">
              <a:lnSpc>
                <a:spcPct val="90000"/>
              </a:lnSpc>
              <a:buFont typeface="Wingdings" panose="05000000000000000000" pitchFamily="2" charset="2"/>
              <a:buChar char="Ø"/>
            </a:pPr>
            <a:r>
              <a:rPr lang="en-US" altLang="en-US" sz="2000" dirty="0">
                <a:latin typeface="MyriaMM_700 BD 700 SE" charset="0"/>
              </a:rPr>
              <a:t> Fungicides</a:t>
            </a:r>
          </a:p>
          <a:p>
            <a:pPr lvl="2">
              <a:lnSpc>
                <a:spcPct val="90000"/>
              </a:lnSpc>
              <a:buFont typeface="Wingdings" panose="05000000000000000000" pitchFamily="2" charset="2"/>
              <a:buChar char="Ø"/>
            </a:pPr>
            <a:r>
              <a:rPr lang="en-US" altLang="en-US" sz="2000" dirty="0">
                <a:latin typeface="MyriaMM_700 BD 700 SE" charset="0"/>
              </a:rPr>
              <a:t> Insecticides</a:t>
            </a:r>
          </a:p>
          <a:p>
            <a:pPr lvl="1">
              <a:lnSpc>
                <a:spcPct val="90000"/>
              </a:lnSpc>
              <a:buFont typeface="Wingdings" panose="05000000000000000000" pitchFamily="2" charset="2"/>
              <a:buNone/>
            </a:pPr>
            <a:r>
              <a:rPr lang="en-US" altLang="en-US" sz="2000" dirty="0">
                <a:latin typeface="MyriaMM_700 BD 700 SE" charset="0"/>
              </a:rPr>
              <a:t>● Metals (naturally occurring in soil, automotive emissions/ tires)</a:t>
            </a:r>
          </a:p>
          <a:p>
            <a:pPr lvl="2">
              <a:lnSpc>
                <a:spcPct val="90000"/>
              </a:lnSpc>
              <a:buFont typeface="Wingdings" panose="05000000000000000000" pitchFamily="2" charset="2"/>
              <a:buChar char="Ø"/>
            </a:pPr>
            <a:r>
              <a:rPr lang="en-US" altLang="en-US" sz="2000" dirty="0">
                <a:latin typeface="MyriaMM_700 BD 700 SE" charset="0"/>
              </a:rPr>
              <a:t> Lead</a:t>
            </a:r>
          </a:p>
          <a:p>
            <a:pPr lvl="2">
              <a:lnSpc>
                <a:spcPct val="90000"/>
              </a:lnSpc>
              <a:buFont typeface="Wingdings" panose="05000000000000000000" pitchFamily="2" charset="2"/>
              <a:buChar char="Ø"/>
            </a:pPr>
            <a:r>
              <a:rPr lang="en-US" altLang="en-US" sz="2000" dirty="0">
                <a:latin typeface="MyriaMM_700 BD 700 SE" charset="0"/>
              </a:rPr>
              <a:t> Zinc</a:t>
            </a:r>
          </a:p>
          <a:p>
            <a:pPr lvl="2">
              <a:lnSpc>
                <a:spcPct val="90000"/>
              </a:lnSpc>
              <a:buFont typeface="Wingdings" panose="05000000000000000000" pitchFamily="2" charset="2"/>
              <a:buChar char="Ø"/>
            </a:pPr>
            <a:r>
              <a:rPr lang="en-US" altLang="en-US" sz="2000" dirty="0">
                <a:latin typeface="MyriaMM_700 BD 700 SE" charset="0"/>
              </a:rPr>
              <a:t> Mercury</a:t>
            </a:r>
          </a:p>
          <a:p>
            <a:pPr lvl="1">
              <a:lnSpc>
                <a:spcPct val="90000"/>
              </a:lnSpc>
              <a:buFont typeface="Wingdings" panose="05000000000000000000" pitchFamily="2" charset="2"/>
              <a:buNone/>
            </a:pPr>
            <a:r>
              <a:rPr lang="en-US" altLang="en-US" sz="2000" dirty="0">
                <a:latin typeface="MyriaMM_700 BD 700 SE" charset="0"/>
              </a:rPr>
              <a:t>●  Petroleum Hydrocarbons 	  (automotive exhaust and    	  fuel/oil)</a:t>
            </a:r>
          </a:p>
        </p:txBody>
      </p:sp>
      <p:sp>
        <p:nvSpPr>
          <p:cNvPr id="36870" name="Text Box 6"/>
          <p:cNvSpPr txBox="1">
            <a:spLocks noChangeArrowheads="1"/>
          </p:cNvSpPr>
          <p:nvPr/>
        </p:nvSpPr>
        <p:spPr bwMode="auto">
          <a:xfrm>
            <a:off x="1981200" y="6200776"/>
            <a:ext cx="3200400" cy="657225"/>
          </a:xfrm>
          <a:prstGeom prst="rect">
            <a:avLst/>
          </a:prstGeom>
          <a:solidFill>
            <a:schemeClr val="accent1">
              <a:alpha val="85001"/>
            </a:scheme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2000" b="1">
                <a:latin typeface="MyriaMM_700 BD 700 SE" charset="0"/>
              </a:rPr>
              <a:t>Debris</a:t>
            </a:r>
          </a:p>
          <a:p>
            <a:pPr lvl="1">
              <a:lnSpc>
                <a:spcPct val="90000"/>
              </a:lnSpc>
              <a:buSzPct val="85000"/>
              <a:buFont typeface="Wingdings" panose="05000000000000000000" pitchFamily="2" charset="2"/>
              <a:buNone/>
            </a:pPr>
            <a:r>
              <a:rPr lang="en-US" altLang="en-US" sz="2000">
                <a:latin typeface="MyriaMM_700 BD 700 SE" charset="0"/>
              </a:rPr>
              <a:t>Litter and illegal dumping</a:t>
            </a:r>
          </a:p>
        </p:txBody>
      </p:sp>
      <p:sp>
        <p:nvSpPr>
          <p:cNvPr id="36871" name="Text Box 7"/>
          <p:cNvSpPr txBox="1">
            <a:spLocks noChangeArrowheads="1"/>
          </p:cNvSpPr>
          <p:nvPr/>
        </p:nvSpPr>
        <p:spPr bwMode="auto">
          <a:xfrm>
            <a:off x="5807298" y="2345950"/>
            <a:ext cx="4419600" cy="2086725"/>
          </a:xfrm>
          <a:prstGeom prst="rect">
            <a:avLst/>
          </a:prstGeom>
          <a:solidFill>
            <a:schemeClr val="accent1">
              <a:alpha val="85001"/>
            </a:scheme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117475">
              <a:defRPr>
                <a:solidFill>
                  <a:schemeClr val="tx1"/>
                </a:solidFill>
                <a:latin typeface="Arial" panose="020B0604020202020204" pitchFamily="34" charset="0"/>
              </a:defRPr>
            </a:lvl2pPr>
            <a:lvl3pPr marL="234950">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2000" b="1" dirty="0">
                <a:latin typeface="MyriaMM_700 BD 700 SE" charset="0"/>
              </a:rPr>
              <a:t>Nutrients</a:t>
            </a:r>
          </a:p>
          <a:p>
            <a:pPr lvl="1">
              <a:lnSpc>
                <a:spcPct val="90000"/>
              </a:lnSpc>
              <a:buFont typeface="Wingdings" panose="05000000000000000000" pitchFamily="2" charset="2"/>
              <a:buNone/>
            </a:pPr>
            <a:r>
              <a:rPr lang="en-US" altLang="en-US" sz="2000" dirty="0">
                <a:latin typeface="MyriaMM_700 BD 700 SE" charset="0"/>
              </a:rPr>
              <a:t>● Various types of materials that become      dissolved and suspended in water (commonly found in fertilizer and plant material):</a:t>
            </a:r>
          </a:p>
          <a:p>
            <a:pPr lvl="2">
              <a:lnSpc>
                <a:spcPct val="90000"/>
              </a:lnSpc>
              <a:buFont typeface="Wingdings" panose="05000000000000000000" pitchFamily="2" charset="2"/>
              <a:buChar char="Ø"/>
            </a:pPr>
            <a:r>
              <a:rPr lang="en-US" altLang="en-US" sz="2000" dirty="0">
                <a:latin typeface="MyriaMM_700 BD 700 SE" charset="0"/>
              </a:rPr>
              <a:t> Nitrogen (N)</a:t>
            </a:r>
          </a:p>
          <a:p>
            <a:pPr lvl="2">
              <a:lnSpc>
                <a:spcPct val="90000"/>
              </a:lnSpc>
              <a:buFont typeface="Wingdings" panose="05000000000000000000" pitchFamily="2" charset="2"/>
              <a:buChar char="Ø"/>
            </a:pPr>
            <a:r>
              <a:rPr lang="en-US" altLang="en-US" sz="2000" dirty="0">
                <a:latin typeface="MyriaMM_700 BD 700 SE" charset="0"/>
              </a:rPr>
              <a:t> Phosphorus (P)</a:t>
            </a:r>
            <a:r>
              <a:rPr lang="en-US" altLang="en-US" sz="2400" b="1" dirty="0">
                <a:latin typeface="Garamond" panose="02020404030301010803" pitchFamily="18" charset="0"/>
              </a:rPr>
              <a:t> </a:t>
            </a:r>
            <a:endParaRPr lang="en-US" altLang="en-US" sz="2800" b="1" dirty="0">
              <a:latin typeface="Garamond" panose="02020404030301010803" pitchFamily="18" charset="0"/>
            </a:endParaRPr>
          </a:p>
        </p:txBody>
      </p:sp>
      <p:sp>
        <p:nvSpPr>
          <p:cNvPr id="36872" name="Text Box 8"/>
          <p:cNvSpPr txBox="1">
            <a:spLocks noChangeArrowheads="1"/>
          </p:cNvSpPr>
          <p:nvPr/>
        </p:nvSpPr>
        <p:spPr bwMode="auto">
          <a:xfrm>
            <a:off x="5486400" y="4648200"/>
            <a:ext cx="2819400" cy="1568450"/>
          </a:xfrm>
          <a:prstGeom prst="rect">
            <a:avLst/>
          </a:prstGeom>
          <a:solidFill>
            <a:schemeClr val="accent1">
              <a:alpha val="85001"/>
            </a:scheme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39725" algn="l"/>
              </a:tabLst>
              <a:defRPr>
                <a:solidFill>
                  <a:schemeClr val="tx1"/>
                </a:solidFill>
                <a:latin typeface="Arial" panose="020B0604020202020204" pitchFamily="34" charset="0"/>
              </a:defRPr>
            </a:lvl1pPr>
            <a:lvl2pPr marL="114300" indent="3175">
              <a:tabLst>
                <a:tab pos="339725" algn="l"/>
              </a:tabLst>
              <a:defRPr>
                <a:solidFill>
                  <a:schemeClr val="tx1"/>
                </a:solidFill>
                <a:latin typeface="Arial" panose="020B0604020202020204" pitchFamily="34" charset="0"/>
              </a:defRPr>
            </a:lvl2pPr>
            <a:lvl3pPr>
              <a:tabLst>
                <a:tab pos="339725" algn="l"/>
              </a:tabLst>
              <a:defRPr>
                <a:solidFill>
                  <a:schemeClr val="tx1"/>
                </a:solidFill>
                <a:latin typeface="Arial" panose="020B0604020202020204" pitchFamily="34" charset="0"/>
              </a:defRPr>
            </a:lvl3pPr>
            <a:lvl4pPr>
              <a:tabLst>
                <a:tab pos="339725" algn="l"/>
              </a:tabLst>
              <a:defRPr>
                <a:solidFill>
                  <a:schemeClr val="tx1"/>
                </a:solidFill>
                <a:latin typeface="Arial" panose="020B0604020202020204" pitchFamily="34" charset="0"/>
              </a:defRPr>
            </a:lvl4pPr>
            <a:lvl5pPr>
              <a:tabLst>
                <a:tab pos="339725" algn="l"/>
              </a:tabLst>
              <a:defRPr>
                <a:solidFill>
                  <a:schemeClr val="tx1"/>
                </a:solidFill>
                <a:latin typeface="Arial" panose="020B0604020202020204" pitchFamily="34" charset="0"/>
              </a:defRPr>
            </a:lvl5pPr>
            <a:lvl6pPr fontAlgn="base">
              <a:spcBef>
                <a:spcPct val="0"/>
              </a:spcBef>
              <a:spcAft>
                <a:spcPct val="0"/>
              </a:spcAft>
              <a:tabLst>
                <a:tab pos="339725" algn="l"/>
              </a:tabLst>
              <a:defRPr>
                <a:solidFill>
                  <a:schemeClr val="tx1"/>
                </a:solidFill>
                <a:latin typeface="Arial" panose="020B0604020202020204" pitchFamily="34" charset="0"/>
              </a:defRPr>
            </a:lvl6pPr>
            <a:lvl7pPr fontAlgn="base">
              <a:spcBef>
                <a:spcPct val="0"/>
              </a:spcBef>
              <a:spcAft>
                <a:spcPct val="0"/>
              </a:spcAft>
              <a:tabLst>
                <a:tab pos="339725" algn="l"/>
              </a:tabLst>
              <a:defRPr>
                <a:solidFill>
                  <a:schemeClr val="tx1"/>
                </a:solidFill>
                <a:latin typeface="Arial" panose="020B0604020202020204" pitchFamily="34" charset="0"/>
              </a:defRPr>
            </a:lvl7pPr>
            <a:lvl8pPr fontAlgn="base">
              <a:spcBef>
                <a:spcPct val="0"/>
              </a:spcBef>
              <a:spcAft>
                <a:spcPct val="0"/>
              </a:spcAft>
              <a:tabLst>
                <a:tab pos="339725" algn="l"/>
              </a:tabLst>
              <a:defRPr>
                <a:solidFill>
                  <a:schemeClr val="tx1"/>
                </a:solidFill>
                <a:latin typeface="Arial" panose="020B0604020202020204" pitchFamily="34" charset="0"/>
              </a:defRPr>
            </a:lvl8pPr>
            <a:lvl9pPr fontAlgn="base">
              <a:spcBef>
                <a:spcPct val="0"/>
              </a:spcBef>
              <a:spcAft>
                <a:spcPct val="0"/>
              </a:spcAft>
              <a:tabLst>
                <a:tab pos="339725" algn="l"/>
              </a:tabLst>
              <a:defRPr>
                <a:solidFill>
                  <a:schemeClr val="tx1"/>
                </a:solidFill>
                <a:latin typeface="Arial" panose="020B0604020202020204" pitchFamily="34" charset="0"/>
              </a:defRPr>
            </a:lvl9pPr>
          </a:lstStyle>
          <a:p>
            <a:pPr eaLnBrk="1" hangingPunct="1">
              <a:lnSpc>
                <a:spcPct val="90000"/>
              </a:lnSpc>
              <a:spcBef>
                <a:spcPct val="20000"/>
              </a:spcBef>
              <a:buClr>
                <a:schemeClr val="tx1"/>
              </a:buClr>
              <a:buFont typeface="Wingdings" panose="05000000000000000000" pitchFamily="2" charset="2"/>
              <a:buNone/>
            </a:pPr>
            <a:r>
              <a:rPr lang="en-US" altLang="en-US" b="1">
                <a:latin typeface="MyriaMM_700 BD 700 SE" charset="0"/>
              </a:rPr>
              <a:t>Bacteria/ Pathogens</a:t>
            </a:r>
          </a:p>
          <a:p>
            <a:pPr eaLnBrk="1" hangingPunct="1">
              <a:lnSpc>
                <a:spcPct val="90000"/>
              </a:lnSpc>
              <a:spcBef>
                <a:spcPct val="20000"/>
              </a:spcBef>
              <a:buClr>
                <a:schemeClr val="tx1"/>
              </a:buClr>
              <a:buFont typeface="Wingdings" panose="05000000000000000000" pitchFamily="2" charset="2"/>
              <a:buNone/>
            </a:pPr>
            <a:r>
              <a:rPr lang="en-US" altLang="en-US">
                <a:latin typeface="MyriaMM_700 BD 700 SE" charset="0"/>
              </a:rPr>
              <a:t>Originating from:</a:t>
            </a:r>
          </a:p>
          <a:p>
            <a:pPr lvl="1" eaLnBrk="1" hangingPunct="1">
              <a:lnSpc>
                <a:spcPct val="90000"/>
              </a:lnSpc>
              <a:spcBef>
                <a:spcPct val="20000"/>
              </a:spcBef>
              <a:buClr>
                <a:schemeClr val="tx1"/>
              </a:buClr>
              <a:buFont typeface="Wingdings" panose="05000000000000000000" pitchFamily="2" charset="2"/>
              <a:buNone/>
            </a:pPr>
            <a:r>
              <a:rPr lang="en-US" altLang="en-US">
                <a:latin typeface="MyriaMM_700 BD 700 SE" charset="0"/>
              </a:rPr>
              <a:t>● Pets</a:t>
            </a:r>
          </a:p>
          <a:p>
            <a:pPr lvl="1" eaLnBrk="1" hangingPunct="1">
              <a:lnSpc>
                <a:spcPct val="90000"/>
              </a:lnSpc>
              <a:spcBef>
                <a:spcPct val="20000"/>
              </a:spcBef>
              <a:buClr>
                <a:schemeClr val="tx1"/>
              </a:buClr>
              <a:buFont typeface="Wingdings" panose="05000000000000000000" pitchFamily="2" charset="2"/>
              <a:buNone/>
            </a:pPr>
            <a:r>
              <a:rPr lang="en-US" altLang="en-US">
                <a:latin typeface="MyriaMM_700 BD 700 SE" charset="0"/>
              </a:rPr>
              <a:t>● Waterfowl</a:t>
            </a:r>
          </a:p>
          <a:p>
            <a:pPr lvl="1" eaLnBrk="1" hangingPunct="1">
              <a:lnSpc>
                <a:spcPct val="90000"/>
              </a:lnSpc>
              <a:spcBef>
                <a:spcPct val="20000"/>
              </a:spcBef>
              <a:buClr>
                <a:schemeClr val="tx1"/>
              </a:buClr>
              <a:buFont typeface="Wingdings" panose="05000000000000000000" pitchFamily="2" charset="2"/>
              <a:buNone/>
            </a:pPr>
            <a:r>
              <a:rPr lang="en-US" altLang="en-US">
                <a:latin typeface="MyriaMM_700 BD 700 SE" charset="0"/>
              </a:rPr>
              <a:t>● Failing septic systems</a:t>
            </a:r>
          </a:p>
        </p:txBody>
      </p:sp>
      <p:sp>
        <p:nvSpPr>
          <p:cNvPr id="36873" name="Text Box 9"/>
          <p:cNvSpPr txBox="1">
            <a:spLocks noChangeArrowheads="1"/>
          </p:cNvSpPr>
          <p:nvPr/>
        </p:nvSpPr>
        <p:spPr bwMode="auto">
          <a:xfrm>
            <a:off x="8382000" y="4648200"/>
            <a:ext cx="2133600" cy="1481138"/>
          </a:xfrm>
          <a:prstGeom prst="rect">
            <a:avLst/>
          </a:prstGeom>
          <a:solidFill>
            <a:schemeClr val="accent1">
              <a:alpha val="85001"/>
            </a:scheme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2000" b="1">
                <a:latin typeface="MyriaMM_700 BD 700 SE" charset="0"/>
              </a:rPr>
              <a:t>Thermal Stress</a:t>
            </a:r>
          </a:p>
          <a:p>
            <a:pPr lvl="1">
              <a:lnSpc>
                <a:spcPct val="90000"/>
              </a:lnSpc>
              <a:buSzPct val="85000"/>
              <a:buFont typeface="Wingdings" panose="05000000000000000000" pitchFamily="2" charset="2"/>
              <a:buNone/>
            </a:pPr>
            <a:r>
              <a:rPr lang="en-US" altLang="en-US" sz="2000">
                <a:latin typeface="MyriaMM_700 BD 700 SE" charset="0"/>
              </a:rPr>
              <a:t>Heated runoff, removal of streamside vegetation</a:t>
            </a:r>
          </a:p>
        </p:txBody>
      </p:sp>
    </p:spTree>
    <p:extLst>
      <p:ext uri="{BB962C8B-B14F-4D97-AF65-F5344CB8AC3E}">
        <p14:creationId xmlns:p14="http://schemas.microsoft.com/office/powerpoint/2010/main" val="3093074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box(in)">
                                      <p:cBhvr>
                                        <p:cTn id="7" dur="500"/>
                                        <p:tgtEl>
                                          <p:spTgt spid="368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6868"/>
                                        </p:tgtEl>
                                        <p:attrNameLst>
                                          <p:attrName>style.visibility</p:attrName>
                                        </p:attrNameLst>
                                      </p:cBhvr>
                                      <p:to>
                                        <p:strVal val="visible"/>
                                      </p:to>
                                    </p:set>
                                    <p:animEffect transition="in" filter="box(in)">
                                      <p:cBhvr>
                                        <p:cTn id="12" dur="500"/>
                                        <p:tgtEl>
                                          <p:spTgt spid="368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6869"/>
                                        </p:tgtEl>
                                        <p:attrNameLst>
                                          <p:attrName>style.visibility</p:attrName>
                                        </p:attrNameLst>
                                      </p:cBhvr>
                                      <p:to>
                                        <p:strVal val="visible"/>
                                      </p:to>
                                    </p:set>
                                    <p:animEffect transition="in" filter="box(in)">
                                      <p:cBhvr>
                                        <p:cTn id="17" dur="500"/>
                                        <p:tgtEl>
                                          <p:spTgt spid="368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6870"/>
                                        </p:tgtEl>
                                        <p:attrNameLst>
                                          <p:attrName>style.visibility</p:attrName>
                                        </p:attrNameLst>
                                      </p:cBhvr>
                                      <p:to>
                                        <p:strVal val="visible"/>
                                      </p:to>
                                    </p:set>
                                    <p:animEffect transition="in" filter="box(in)">
                                      <p:cBhvr>
                                        <p:cTn id="22" dur="500"/>
                                        <p:tgtEl>
                                          <p:spTgt spid="368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6871"/>
                                        </p:tgtEl>
                                        <p:attrNameLst>
                                          <p:attrName>style.visibility</p:attrName>
                                        </p:attrNameLst>
                                      </p:cBhvr>
                                      <p:to>
                                        <p:strVal val="visible"/>
                                      </p:to>
                                    </p:set>
                                    <p:animEffect transition="in" filter="box(in)">
                                      <p:cBhvr>
                                        <p:cTn id="27" dur="500"/>
                                        <p:tgtEl>
                                          <p:spTgt spid="3687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6872"/>
                                        </p:tgtEl>
                                        <p:attrNameLst>
                                          <p:attrName>style.visibility</p:attrName>
                                        </p:attrNameLst>
                                      </p:cBhvr>
                                      <p:to>
                                        <p:strVal val="visible"/>
                                      </p:to>
                                    </p:set>
                                    <p:animEffect transition="in" filter="box(in)">
                                      <p:cBhvr>
                                        <p:cTn id="32" dur="500"/>
                                        <p:tgtEl>
                                          <p:spTgt spid="368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6873"/>
                                        </p:tgtEl>
                                        <p:attrNameLst>
                                          <p:attrName>style.visibility</p:attrName>
                                        </p:attrNameLst>
                                      </p:cBhvr>
                                      <p:to>
                                        <p:strVal val="visible"/>
                                      </p:to>
                                    </p:set>
                                    <p:animEffect transition="in" filter="box(in)">
                                      <p:cBhvr>
                                        <p:cTn id="37" dur="5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P spid="36868" grpId="0" animBg="1"/>
      <p:bldP spid="36869" grpId="0" animBg="1"/>
      <p:bldP spid="36870" grpId="0" animBg="1"/>
      <p:bldP spid="36871" grpId="0" animBg="1"/>
      <p:bldP spid="36872" grpId="0" animBg="1"/>
      <p:bldP spid="3687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890"/>
            <a:ext cx="10515600" cy="930166"/>
          </a:xfrm>
        </p:spPr>
        <p:txBody>
          <a:bodyPr>
            <a:normAutofit/>
          </a:bodyPr>
          <a:lstStyle/>
          <a:p>
            <a:r>
              <a:rPr lang="en-US" sz="6000" b="1" dirty="0" smtClean="0">
                <a:solidFill>
                  <a:srgbClr val="FF0000"/>
                </a:solidFill>
                <a:latin typeface="+mn-lt"/>
              </a:rPr>
              <a:t>Water Situation </a:t>
            </a:r>
            <a:endParaRPr lang="en-US" sz="6000" b="1" dirty="0">
              <a:solidFill>
                <a:srgbClr val="FF0000"/>
              </a:solidFill>
              <a:latin typeface="+mn-lt"/>
            </a:endParaRPr>
          </a:p>
        </p:txBody>
      </p:sp>
      <p:sp>
        <p:nvSpPr>
          <p:cNvPr id="3" name="Content Placeholder 2"/>
          <p:cNvSpPr>
            <a:spLocks noGrp="1"/>
          </p:cNvSpPr>
          <p:nvPr>
            <p:ph idx="1"/>
          </p:nvPr>
        </p:nvSpPr>
        <p:spPr>
          <a:xfrm>
            <a:off x="195098" y="1869266"/>
            <a:ext cx="11801804" cy="4760134"/>
          </a:xfrm>
        </p:spPr>
        <p:txBody>
          <a:bodyPr>
            <a:noAutofit/>
          </a:bodyPr>
          <a:lstStyle/>
          <a:p>
            <a:pPr marL="273050" lvl="0" indent="-273050" fontAlgn="base">
              <a:lnSpc>
                <a:spcPct val="100000"/>
              </a:lnSpc>
              <a:spcBef>
                <a:spcPts val="0"/>
              </a:spcBef>
              <a:spcAft>
                <a:spcPct val="0"/>
              </a:spcAft>
              <a:buClr>
                <a:srgbClr val="00B050"/>
              </a:buClr>
              <a:buSzPct val="100000"/>
              <a:buFont typeface="Symbol" panose="05050102010706020507" pitchFamily="18" charset="2"/>
              <a:buChar char=""/>
            </a:pPr>
            <a:r>
              <a:rPr lang="en-US" sz="3600" b="1" dirty="0" smtClean="0">
                <a:solidFill>
                  <a:srgbClr val="0070C0"/>
                </a:solidFill>
              </a:rPr>
              <a:t> 85% of the world population lives in the driest half of the planet (United Nations, 2013)</a:t>
            </a:r>
          </a:p>
          <a:p>
            <a:pPr marL="273050" lvl="0" indent="-273050" fontAlgn="base">
              <a:lnSpc>
                <a:spcPct val="100000"/>
              </a:lnSpc>
              <a:spcBef>
                <a:spcPts val="0"/>
              </a:spcBef>
              <a:spcAft>
                <a:spcPct val="0"/>
              </a:spcAft>
              <a:buClr>
                <a:srgbClr val="00B050"/>
              </a:buClr>
              <a:buSzPct val="100000"/>
              <a:buFont typeface="Symbol" panose="05050102010706020507" pitchFamily="18" charset="2"/>
              <a:buChar char=""/>
            </a:pPr>
            <a:r>
              <a:rPr lang="en-US" sz="3600" b="1" dirty="0">
                <a:solidFill>
                  <a:srgbClr val="0070C0"/>
                </a:solidFill>
              </a:rPr>
              <a:t> </a:t>
            </a:r>
            <a:r>
              <a:rPr lang="en-US" sz="3600" b="1" dirty="0" smtClean="0">
                <a:solidFill>
                  <a:srgbClr val="0070C0"/>
                </a:solidFill>
              </a:rPr>
              <a:t>1 billion people do not have access to clean water and almost 2.5 billion do not have access to adequate sanitation.   </a:t>
            </a:r>
          </a:p>
          <a:p>
            <a:pPr marL="273050" lvl="0" indent="-273050" fontAlgn="base">
              <a:lnSpc>
                <a:spcPct val="100000"/>
              </a:lnSpc>
              <a:spcBef>
                <a:spcPts val="0"/>
              </a:spcBef>
              <a:spcAft>
                <a:spcPct val="0"/>
              </a:spcAft>
              <a:buClr>
                <a:srgbClr val="00B050"/>
              </a:buClr>
              <a:buSzPct val="100000"/>
              <a:buFont typeface="Symbol" panose="05050102010706020507" pitchFamily="18" charset="2"/>
              <a:buChar char=""/>
            </a:pPr>
            <a:r>
              <a:rPr lang="en-US" sz="3600" dirty="0" smtClean="0"/>
              <a:t> </a:t>
            </a:r>
            <a:r>
              <a:rPr lang="en-US" sz="3600" b="1" dirty="0" smtClean="0">
                <a:solidFill>
                  <a:srgbClr val="0070C0"/>
                </a:solidFill>
              </a:rPr>
              <a:t>2 million people die each year due to unsafe water, sanitation and hygiene (WHO, 2015). </a:t>
            </a:r>
          </a:p>
          <a:p>
            <a:pPr marL="0" lvl="0" indent="0" fontAlgn="base">
              <a:lnSpc>
                <a:spcPct val="100000"/>
              </a:lnSpc>
              <a:spcBef>
                <a:spcPts val="0"/>
              </a:spcBef>
              <a:spcAft>
                <a:spcPct val="0"/>
              </a:spcAft>
              <a:buClr>
                <a:srgbClr val="00B050"/>
              </a:buClr>
              <a:buSzPct val="100000"/>
              <a:buNone/>
            </a:pPr>
            <a:endParaRPr lang="en-US" sz="3600" b="1" dirty="0" smtClean="0">
              <a:solidFill>
                <a:srgbClr val="0070C0"/>
              </a:solidFill>
            </a:endParaRPr>
          </a:p>
          <a:p>
            <a:pPr marL="0" indent="0">
              <a:buClr>
                <a:srgbClr val="00B050"/>
              </a:buClr>
              <a:buNone/>
            </a:pPr>
            <a:endParaRPr lang="en-US" sz="3600" b="1" dirty="0">
              <a:solidFill>
                <a:srgbClr val="0070C0"/>
              </a:solidFill>
            </a:endParaRPr>
          </a:p>
        </p:txBody>
      </p:sp>
    </p:spTree>
    <p:extLst>
      <p:ext uri="{BB962C8B-B14F-4D97-AF65-F5344CB8AC3E}">
        <p14:creationId xmlns:p14="http://schemas.microsoft.com/office/powerpoint/2010/main" val="3537045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745" y="220718"/>
            <a:ext cx="11259207" cy="851338"/>
          </a:xfrm>
        </p:spPr>
        <p:txBody>
          <a:bodyPr>
            <a:noAutofit/>
          </a:bodyPr>
          <a:lstStyle/>
          <a:p>
            <a:r>
              <a:rPr lang="en-US" sz="4800" b="1" dirty="0" smtClean="0">
                <a:solidFill>
                  <a:srgbClr val="FF0000"/>
                </a:solidFill>
                <a:latin typeface="+mn-lt"/>
              </a:rPr>
              <a:t>Storm Sewer and Sanitary Sewage System</a:t>
            </a:r>
            <a:endParaRPr lang="en-US" sz="4800" b="1" dirty="0">
              <a:solidFill>
                <a:srgbClr val="FF0000"/>
              </a:solidFill>
              <a:latin typeface="+mn-lt"/>
            </a:endParaRPr>
          </a:p>
        </p:txBody>
      </p:sp>
      <p:pic>
        <p:nvPicPr>
          <p:cNvPr id="6" name="Content Placeholder 5"/>
          <p:cNvPicPr>
            <a:picLocks noGrp="1" noChangeAspect="1"/>
          </p:cNvPicPr>
          <p:nvPr>
            <p:ph idx="1"/>
          </p:nvPr>
        </p:nvPicPr>
        <p:blipFill>
          <a:blip r:embed="rId2"/>
          <a:stretch>
            <a:fillRect/>
          </a:stretch>
        </p:blipFill>
        <p:spPr>
          <a:xfrm>
            <a:off x="1504655" y="1072056"/>
            <a:ext cx="9258325" cy="5785944"/>
          </a:xfrm>
          <a:prstGeom prst="rect">
            <a:avLst/>
          </a:prstGeom>
        </p:spPr>
      </p:pic>
    </p:spTree>
    <p:extLst>
      <p:ext uri="{BB962C8B-B14F-4D97-AF65-F5344CB8AC3E}">
        <p14:creationId xmlns:p14="http://schemas.microsoft.com/office/powerpoint/2010/main" val="795733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Autofit/>
          </a:bodyPr>
          <a:lstStyle/>
          <a:p>
            <a:pPr eaLnBrk="1" hangingPunct="1"/>
            <a:r>
              <a:rPr lang="en-US" altLang="en-US" sz="4800" b="1" dirty="0" smtClean="0">
                <a:solidFill>
                  <a:srgbClr val="FF0000"/>
                </a:solidFill>
                <a:latin typeface="+mn-lt"/>
              </a:rPr>
              <a:t>Natural Capital Degradation: Highly Polluted River in China</a:t>
            </a:r>
          </a:p>
        </p:txBody>
      </p:sp>
      <p:pic>
        <p:nvPicPr>
          <p:cNvPr id="23555" name="Picture1" descr="2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0482" y="1676400"/>
            <a:ext cx="449103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060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41231" y="339367"/>
            <a:ext cx="10515600" cy="1325563"/>
          </a:xfrm>
        </p:spPr>
        <p:txBody>
          <a:bodyPr/>
          <a:lstStyle/>
          <a:p>
            <a:pPr eaLnBrk="1" hangingPunct="1"/>
            <a:r>
              <a:rPr lang="en-US" altLang="en-US" b="1" dirty="0" smtClean="0">
                <a:solidFill>
                  <a:srgbClr val="FF0000"/>
                </a:solidFill>
                <a:latin typeface="+mn-lt"/>
              </a:rPr>
              <a:t>Trash Truck Disposing of Garbage </a:t>
            </a:r>
            <a:br>
              <a:rPr lang="en-US" altLang="en-US" b="1" dirty="0" smtClean="0">
                <a:solidFill>
                  <a:srgbClr val="FF0000"/>
                </a:solidFill>
                <a:latin typeface="+mn-lt"/>
              </a:rPr>
            </a:br>
            <a:r>
              <a:rPr lang="en-US" altLang="en-US" b="1" dirty="0" smtClean="0">
                <a:solidFill>
                  <a:srgbClr val="FF0000"/>
                </a:solidFill>
                <a:latin typeface="+mn-lt"/>
              </a:rPr>
              <a:t>into a River in Peru</a:t>
            </a:r>
          </a:p>
        </p:txBody>
      </p:sp>
      <p:pic>
        <p:nvPicPr>
          <p:cNvPr id="24579" name="Picture1" descr="2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6064" y="1123643"/>
            <a:ext cx="4719006" cy="560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529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244699"/>
            <a:ext cx="10515600" cy="1050703"/>
          </a:xfrm>
        </p:spPr>
        <p:txBody>
          <a:bodyPr>
            <a:normAutofit/>
          </a:bodyPr>
          <a:lstStyle/>
          <a:p>
            <a:pPr eaLnBrk="1" hangingPunct="1"/>
            <a:r>
              <a:rPr lang="en-US" altLang="en-US" sz="4800" b="1" dirty="0" smtClean="0">
                <a:solidFill>
                  <a:srgbClr val="FF0000"/>
                </a:solidFill>
                <a:latin typeface="+mn-lt"/>
              </a:rPr>
              <a:t>India’s Ganges River</a:t>
            </a:r>
          </a:p>
        </p:txBody>
      </p:sp>
      <p:pic>
        <p:nvPicPr>
          <p:cNvPr id="27651" name="Picture1" descr="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176" y="1295401"/>
            <a:ext cx="6596063"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9859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b="1" dirty="0" smtClean="0">
                <a:solidFill>
                  <a:srgbClr val="FF0000"/>
                </a:solidFill>
                <a:latin typeface="+mn-lt"/>
              </a:rPr>
              <a:t>What Are the Major Water Pollution Problems in Streams and Lakes? </a:t>
            </a:r>
          </a:p>
        </p:txBody>
      </p:sp>
      <p:sp>
        <p:nvSpPr>
          <p:cNvPr id="17411" name="Rectangle 3"/>
          <p:cNvSpPr>
            <a:spLocks noGrp="1" noChangeArrowheads="1"/>
          </p:cNvSpPr>
          <p:nvPr>
            <p:ph type="body" idx="1"/>
          </p:nvPr>
        </p:nvSpPr>
        <p:spPr>
          <a:xfrm>
            <a:off x="838199" y="1825624"/>
            <a:ext cx="10649755" cy="4806995"/>
          </a:xfrm>
        </p:spPr>
        <p:txBody>
          <a:bodyPr>
            <a:normAutofit/>
          </a:bodyPr>
          <a:lstStyle/>
          <a:p>
            <a:pPr eaLnBrk="1" hangingPunct="1"/>
            <a:r>
              <a:rPr lang="en-US" altLang="en-US" sz="3200" b="1" dirty="0" smtClean="0">
                <a:solidFill>
                  <a:srgbClr val="0070C0"/>
                </a:solidFill>
              </a:rPr>
              <a:t>While streams are extensively polluted worldwide by human activities, </a:t>
            </a:r>
            <a:r>
              <a:rPr lang="en-US" altLang="en-US" sz="3200" b="1" u="sng" dirty="0" smtClean="0">
                <a:solidFill>
                  <a:srgbClr val="0070C0"/>
                </a:solidFill>
              </a:rPr>
              <a:t>they can cleanse themselves of many pollutants if we do not overload them </a:t>
            </a:r>
            <a:r>
              <a:rPr lang="en-US" altLang="en-US" sz="3200" b="1" dirty="0" smtClean="0">
                <a:solidFill>
                  <a:srgbClr val="0070C0"/>
                </a:solidFill>
              </a:rPr>
              <a:t>or reduce their flows. </a:t>
            </a:r>
          </a:p>
          <a:p>
            <a:pPr eaLnBrk="1" hangingPunct="1"/>
            <a:endParaRPr lang="en-US" altLang="en-US" sz="3200" b="1" dirty="0" smtClean="0">
              <a:solidFill>
                <a:srgbClr val="0070C0"/>
              </a:solidFill>
            </a:endParaRPr>
          </a:p>
          <a:p>
            <a:pPr eaLnBrk="1" hangingPunct="1"/>
            <a:r>
              <a:rPr lang="en-US" altLang="en-US" sz="3200" b="1" dirty="0" smtClean="0">
                <a:solidFill>
                  <a:srgbClr val="0070C0"/>
                </a:solidFill>
              </a:rPr>
              <a:t>Addition of excessive nutrients to lakes from human activities can disrupt lake ecosystems, and prevention of such pollution is more effective and less costly than cleaning it up. </a:t>
            </a:r>
            <a:endParaRPr lang="en-US" altLang="en-US" sz="3200" b="1" dirty="0">
              <a:solidFill>
                <a:srgbClr val="0070C0"/>
              </a:solidFill>
            </a:endParaRPr>
          </a:p>
          <a:p>
            <a:r>
              <a:rPr lang="en-US" altLang="en-US" sz="3200" b="1" dirty="0" smtClean="0">
                <a:solidFill>
                  <a:srgbClr val="0070C0"/>
                </a:solidFill>
              </a:rPr>
              <a:t>Biodegradation of wastes by bacteria takes time. </a:t>
            </a:r>
          </a:p>
          <a:p>
            <a:pPr eaLnBrk="1" hangingPunct="1"/>
            <a:endParaRPr lang="en-US" altLang="en-US" sz="3600" b="1" dirty="0" smtClean="0">
              <a:solidFill>
                <a:srgbClr val="0070C0"/>
              </a:solidFill>
            </a:endParaRPr>
          </a:p>
        </p:txBody>
      </p:sp>
    </p:spTree>
    <p:extLst>
      <p:ext uri="{BB962C8B-B14F-4D97-AF65-F5344CB8AC3E}">
        <p14:creationId xmlns:p14="http://schemas.microsoft.com/office/powerpoint/2010/main" val="2757745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9992"/>
          </a:xfrm>
        </p:spPr>
        <p:txBody>
          <a:bodyPr>
            <a:normAutofit/>
          </a:bodyPr>
          <a:lstStyle/>
          <a:p>
            <a:r>
              <a:rPr lang="en-US" sz="4800" b="1" dirty="0" smtClean="0">
                <a:solidFill>
                  <a:srgbClr val="FF0000"/>
                </a:solidFill>
                <a:latin typeface="+mn-lt"/>
              </a:rPr>
              <a:t>Natural Purification Processes</a:t>
            </a:r>
            <a:endParaRPr lang="en-US" sz="4800" b="1" dirty="0">
              <a:solidFill>
                <a:srgbClr val="FF0000"/>
              </a:solidFill>
              <a:latin typeface="+mn-lt"/>
            </a:endParaRPr>
          </a:p>
        </p:txBody>
      </p:sp>
      <p:pic>
        <p:nvPicPr>
          <p:cNvPr id="4" name="Content Placeholder 3"/>
          <p:cNvPicPr>
            <a:picLocks noGrp="1" noChangeAspect="1"/>
          </p:cNvPicPr>
          <p:nvPr>
            <p:ph idx="1"/>
          </p:nvPr>
        </p:nvPicPr>
        <p:blipFill>
          <a:blip r:embed="rId2"/>
          <a:stretch>
            <a:fillRect/>
          </a:stretch>
        </p:blipFill>
        <p:spPr>
          <a:xfrm>
            <a:off x="2758966" y="1507007"/>
            <a:ext cx="7145545" cy="5350993"/>
          </a:xfrm>
          <a:prstGeom prst="rect">
            <a:avLst/>
          </a:prstGeom>
        </p:spPr>
      </p:pic>
    </p:spTree>
    <p:extLst>
      <p:ext uri="{BB962C8B-B14F-4D97-AF65-F5344CB8AC3E}">
        <p14:creationId xmlns:p14="http://schemas.microsoft.com/office/powerpoint/2010/main" val="26062052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38200" y="0"/>
            <a:ext cx="10515600" cy="1325563"/>
          </a:xfrm>
        </p:spPr>
        <p:txBody>
          <a:bodyPr>
            <a:normAutofit/>
          </a:bodyPr>
          <a:lstStyle/>
          <a:p>
            <a:pPr eaLnBrk="1" hangingPunct="1"/>
            <a:r>
              <a:rPr lang="en-US" altLang="en-US" sz="4800" b="1" dirty="0" smtClean="0">
                <a:solidFill>
                  <a:srgbClr val="CC0000"/>
                </a:solidFill>
                <a:latin typeface="+mn-lt"/>
              </a:rPr>
              <a:t>Eutrophication </a:t>
            </a:r>
          </a:p>
        </p:txBody>
      </p:sp>
      <p:sp>
        <p:nvSpPr>
          <p:cNvPr id="30723" name="Rectangle 3"/>
          <p:cNvSpPr>
            <a:spLocks noGrp="1" noChangeArrowheads="1"/>
          </p:cNvSpPr>
          <p:nvPr>
            <p:ph type="body" idx="1"/>
          </p:nvPr>
        </p:nvSpPr>
        <p:spPr>
          <a:xfrm>
            <a:off x="682580" y="1463040"/>
            <a:ext cx="11178862" cy="5530188"/>
          </a:xfrm>
        </p:spPr>
        <p:txBody>
          <a:bodyPr>
            <a:normAutofit/>
          </a:bodyPr>
          <a:lstStyle/>
          <a:p>
            <a:pPr marL="0" indent="0">
              <a:lnSpc>
                <a:spcPct val="100000"/>
              </a:lnSpc>
              <a:spcBef>
                <a:spcPts val="1200"/>
              </a:spcBef>
              <a:buNone/>
            </a:pPr>
            <a:r>
              <a:rPr lang="en-US" dirty="0">
                <a:solidFill>
                  <a:schemeClr val="accent1">
                    <a:lumMod val="50000"/>
                  </a:schemeClr>
                </a:solidFill>
              </a:rPr>
              <a:t>“</a:t>
            </a:r>
            <a:r>
              <a:rPr lang="en-US" sz="3600" b="1" dirty="0">
                <a:solidFill>
                  <a:schemeClr val="accent1">
                    <a:lumMod val="50000"/>
                  </a:schemeClr>
                </a:solidFill>
              </a:rPr>
              <a:t>The enrichment of bodies of fresh water by </a:t>
            </a:r>
            <a:r>
              <a:rPr lang="en-US" sz="3600" b="1" dirty="0" smtClean="0">
                <a:solidFill>
                  <a:schemeClr val="accent1">
                    <a:lumMod val="50000"/>
                  </a:schemeClr>
                </a:solidFill>
              </a:rPr>
              <a:t>nutrients </a:t>
            </a:r>
            <a:r>
              <a:rPr lang="en-US" sz="3600" b="1" dirty="0">
                <a:solidFill>
                  <a:schemeClr val="accent1">
                    <a:lumMod val="50000"/>
                  </a:schemeClr>
                </a:solidFill>
              </a:rPr>
              <a:t>(e.g. nitrate, phosphate). These typically promote excessive growth of algae. </a:t>
            </a:r>
            <a:endParaRPr lang="en-US" sz="3600" b="1" dirty="0" smtClean="0">
              <a:solidFill>
                <a:schemeClr val="accent1">
                  <a:lumMod val="50000"/>
                </a:schemeClr>
              </a:solidFill>
            </a:endParaRPr>
          </a:p>
          <a:p>
            <a:pPr marL="0" indent="0">
              <a:lnSpc>
                <a:spcPct val="100000"/>
              </a:lnSpc>
              <a:spcBef>
                <a:spcPts val="1200"/>
              </a:spcBef>
              <a:buNone/>
            </a:pPr>
            <a:endParaRPr lang="en-US" sz="3600" b="1" dirty="0" smtClean="0">
              <a:solidFill>
                <a:schemeClr val="accent1">
                  <a:lumMod val="50000"/>
                </a:schemeClr>
              </a:solidFill>
            </a:endParaRPr>
          </a:p>
          <a:p>
            <a:pPr>
              <a:lnSpc>
                <a:spcPct val="100000"/>
              </a:lnSpc>
              <a:spcBef>
                <a:spcPts val="1200"/>
              </a:spcBef>
              <a:buFont typeface="Wingdings" panose="05000000000000000000" pitchFamily="2" charset="2"/>
              <a:buChar char="q"/>
            </a:pPr>
            <a:r>
              <a:rPr lang="en-US" sz="3600" b="1" dirty="0" smtClean="0">
                <a:solidFill>
                  <a:schemeClr val="accent1">
                    <a:lumMod val="50000"/>
                  </a:schemeClr>
                </a:solidFill>
              </a:rPr>
              <a:t> </a:t>
            </a:r>
            <a:r>
              <a:rPr lang="en-US" sz="3500" b="1" dirty="0" smtClean="0">
                <a:solidFill>
                  <a:schemeClr val="accent1">
                    <a:lumMod val="50000"/>
                  </a:schemeClr>
                </a:solidFill>
              </a:rPr>
              <a:t>Eutrophication </a:t>
            </a:r>
            <a:r>
              <a:rPr lang="en-US" sz="3500" b="1" dirty="0">
                <a:solidFill>
                  <a:schemeClr val="accent1">
                    <a:lumMod val="50000"/>
                  </a:schemeClr>
                </a:solidFill>
              </a:rPr>
              <a:t>is a natural, slow-aging process for a water body, but human activity greatly speeds up the </a:t>
            </a:r>
            <a:r>
              <a:rPr lang="en-US" sz="3500" b="1" dirty="0" smtClean="0">
                <a:solidFill>
                  <a:schemeClr val="accent1">
                    <a:lumMod val="50000"/>
                  </a:schemeClr>
                </a:solidFill>
              </a:rPr>
              <a:t>process</a:t>
            </a:r>
            <a:r>
              <a:rPr lang="en-US" sz="3500" b="1" dirty="0">
                <a:solidFill>
                  <a:schemeClr val="accent1">
                    <a:lumMod val="50000"/>
                  </a:schemeClr>
                </a:solidFill>
              </a:rPr>
              <a:t> </a:t>
            </a:r>
            <a:r>
              <a:rPr lang="en-US" sz="3500" b="1" dirty="0" smtClean="0">
                <a:solidFill>
                  <a:schemeClr val="accent1">
                    <a:lumMod val="50000"/>
                  </a:schemeClr>
                </a:solidFill>
              </a:rPr>
              <a:t>(e.g.</a:t>
            </a:r>
            <a:r>
              <a:rPr lang="en-US" sz="3500" dirty="0"/>
              <a:t> </a:t>
            </a:r>
            <a:r>
              <a:rPr lang="en-US" sz="3500" b="1" dirty="0" smtClean="0">
                <a:solidFill>
                  <a:schemeClr val="accent1">
                    <a:lumMod val="50000"/>
                  </a:schemeClr>
                </a:solidFill>
              </a:rPr>
              <a:t>fertilizer </a:t>
            </a:r>
            <a:r>
              <a:rPr lang="en-US" sz="3500" b="1" dirty="0">
                <a:solidFill>
                  <a:schemeClr val="accent1">
                    <a:lumMod val="50000"/>
                  </a:schemeClr>
                </a:solidFill>
              </a:rPr>
              <a:t>runoff and sewage discharge) and is particularly evident in slow-moving rivers and shallow </a:t>
            </a:r>
            <a:r>
              <a:rPr lang="en-US" sz="3500" b="1" dirty="0" smtClean="0">
                <a:solidFill>
                  <a:schemeClr val="accent1">
                    <a:lumMod val="50000"/>
                  </a:schemeClr>
                </a:solidFill>
              </a:rPr>
              <a:t>lakes.</a:t>
            </a:r>
            <a:r>
              <a:rPr lang="en-US" sz="3500" b="1" dirty="0">
                <a:solidFill>
                  <a:schemeClr val="accent1">
                    <a:lumMod val="50000"/>
                  </a:schemeClr>
                </a:solidFill>
              </a:rPr>
              <a:t> </a:t>
            </a:r>
            <a:endParaRPr lang="en-US" altLang="en-US" sz="3500" b="1" dirty="0" smtClean="0">
              <a:solidFill>
                <a:schemeClr val="accent1">
                  <a:lumMod val="50000"/>
                </a:schemeClr>
              </a:solidFill>
            </a:endParaRPr>
          </a:p>
          <a:p>
            <a:pPr lvl="1" eaLnBrk="1" hangingPunct="1">
              <a:buFont typeface="Times" panose="02020603050405020304" pitchFamily="18" charset="0"/>
              <a:buNone/>
            </a:pPr>
            <a:endParaRPr lang="en-US" altLang="en-US" sz="3900" dirty="0"/>
          </a:p>
          <a:p>
            <a:pPr marL="0" indent="0" eaLnBrk="1" hangingPunct="1">
              <a:buNone/>
            </a:pPr>
            <a:endParaRPr lang="en-US" altLang="en-US" sz="3600" dirty="0" smtClean="0"/>
          </a:p>
        </p:txBody>
      </p:sp>
    </p:spTree>
    <p:extLst>
      <p:ext uri="{BB962C8B-B14F-4D97-AF65-F5344CB8AC3E}">
        <p14:creationId xmlns:p14="http://schemas.microsoft.com/office/powerpoint/2010/main" val="2397598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half" idx="10"/>
          </p:nvPr>
        </p:nvSpPr>
        <p:spPr/>
        <p:txBody>
          <a:bodyPr/>
          <a:lstStyle/>
          <a:p>
            <a:endParaRPr lang="en-US" altLang="en-US"/>
          </a:p>
        </p:txBody>
      </p:sp>
      <p:sp>
        <p:nvSpPr>
          <p:cNvPr id="8" name="Footer Placeholder 3"/>
          <p:cNvSpPr>
            <a:spLocks noGrp="1"/>
          </p:cNvSpPr>
          <p:nvPr>
            <p:ph type="ftr" sz="quarter" idx="11"/>
          </p:nvPr>
        </p:nvSpPr>
        <p:spPr/>
        <p:txBody>
          <a:bodyPr/>
          <a:lstStyle/>
          <a:p>
            <a:endParaRPr lang="en-US" altLang="en-US"/>
          </a:p>
        </p:txBody>
      </p:sp>
      <p:sp>
        <p:nvSpPr>
          <p:cNvPr id="39938" name="Rectangle 2"/>
          <p:cNvSpPr>
            <a:spLocks noGrp="1" noChangeArrowheads="1"/>
          </p:cNvSpPr>
          <p:nvPr>
            <p:ph type="title"/>
          </p:nvPr>
        </p:nvSpPr>
        <p:spPr>
          <a:xfrm>
            <a:off x="838200" y="365126"/>
            <a:ext cx="10515600" cy="828673"/>
          </a:xfrm>
        </p:spPr>
        <p:txBody>
          <a:bodyPr/>
          <a:lstStyle/>
          <a:p>
            <a:r>
              <a:rPr lang="en-US" altLang="en-US" b="1" dirty="0">
                <a:solidFill>
                  <a:srgbClr val="FF0000"/>
                </a:solidFill>
                <a:latin typeface="+mn-lt"/>
              </a:rPr>
              <a:t>Pollution of </a:t>
            </a:r>
            <a:r>
              <a:rPr lang="en-US" altLang="en-US" b="1" dirty="0" smtClean="0">
                <a:solidFill>
                  <a:srgbClr val="FF0000"/>
                </a:solidFill>
                <a:latin typeface="+mn-lt"/>
              </a:rPr>
              <a:t>Lakes (eutrophication)</a:t>
            </a:r>
            <a:endParaRPr lang="en-US" altLang="en-US" b="1" dirty="0">
              <a:solidFill>
                <a:srgbClr val="FF0000"/>
              </a:solidFill>
              <a:latin typeface="+mn-lt"/>
            </a:endParaRPr>
          </a:p>
        </p:txBody>
      </p:sp>
      <p:sp>
        <p:nvSpPr>
          <p:cNvPr id="39939" name="Line 3"/>
          <p:cNvSpPr>
            <a:spLocks noChangeShapeType="1"/>
          </p:cNvSpPr>
          <p:nvPr/>
        </p:nvSpPr>
        <p:spPr bwMode="auto">
          <a:xfrm>
            <a:off x="1524000" y="1143000"/>
            <a:ext cx="9144000" cy="0"/>
          </a:xfrm>
          <a:prstGeom prst="line">
            <a:avLst/>
          </a:prstGeom>
          <a:noFill/>
          <a:ln w="38100">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39940" name="Text Box 4"/>
          <p:cNvSpPr txBox="1">
            <a:spLocks noChangeArrowheads="1"/>
          </p:cNvSpPr>
          <p:nvPr/>
        </p:nvSpPr>
        <p:spPr bwMode="auto">
          <a:xfrm>
            <a:off x="2773363" y="1330325"/>
            <a:ext cx="3361818" cy="70788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marL="449263" indent="-449263">
              <a:defRPr sz="2400">
                <a:solidFill>
                  <a:schemeClr val="tx1"/>
                </a:solidFill>
                <a:latin typeface="Times New Roman" panose="02020603050405020304" pitchFamily="18" charset="0"/>
              </a:defRPr>
            </a:lvl1pPr>
            <a:lvl2pPr marL="617538">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buClr>
                <a:srgbClr val="EAEAEA"/>
              </a:buClr>
              <a:buFont typeface="Wingdings" panose="05000000000000000000" pitchFamily="2" charset="2"/>
              <a:buNone/>
            </a:pPr>
            <a:r>
              <a:rPr lang="en-US" altLang="en-US" sz="4000" dirty="0">
                <a:solidFill>
                  <a:srgbClr val="000000"/>
                </a:solidFill>
              </a:rPr>
              <a:t>Eutrophication </a:t>
            </a:r>
          </a:p>
        </p:txBody>
      </p:sp>
      <p:pic>
        <p:nvPicPr>
          <p:cNvPr id="399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676" y="1317100"/>
            <a:ext cx="8270249" cy="5540902"/>
          </a:xfrm>
          <a:prstGeom prst="rect">
            <a:avLst/>
          </a:prstGeom>
          <a:noFill/>
          <a:extLst>
            <a:ext uri="{909E8E84-426E-40DD-AFC4-6F175D3DCCD1}">
              <a14:hiddenFill xmlns:a14="http://schemas.microsoft.com/office/drawing/2010/main">
                <a:solidFill>
                  <a:srgbClr val="FFFFFF"/>
                </a:solidFill>
              </a14:hiddenFill>
            </a:ext>
          </a:extLst>
        </p:spPr>
      </p:pic>
      <p:sp>
        <p:nvSpPr>
          <p:cNvPr id="39942" name="Text Box 6"/>
          <p:cNvSpPr txBox="1">
            <a:spLocks noChangeArrowheads="1"/>
          </p:cNvSpPr>
          <p:nvPr/>
        </p:nvSpPr>
        <p:spPr bwMode="auto">
          <a:xfrm>
            <a:off x="8210551" y="6543675"/>
            <a:ext cx="14525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Arial" panose="020B0604020202020204" pitchFamily="34" charset="0"/>
              </a:rPr>
              <a:t>Fig. 22-7 p. 499</a:t>
            </a:r>
          </a:p>
        </p:txBody>
      </p:sp>
    </p:spTree>
    <p:extLst>
      <p:ext uri="{BB962C8B-B14F-4D97-AF65-F5344CB8AC3E}">
        <p14:creationId xmlns:p14="http://schemas.microsoft.com/office/powerpoint/2010/main" val="2359011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slide(fromBottom)">
                                      <p:cBhvr>
                                        <p:cTn id="7"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b="1" dirty="0" smtClean="0">
                <a:solidFill>
                  <a:srgbClr val="CC0000"/>
                </a:solidFill>
                <a:latin typeface="+mn-lt"/>
              </a:rPr>
              <a:t>Pollution Problems Affecting </a:t>
            </a:r>
            <a:r>
              <a:rPr lang="en-US" altLang="en-US" b="1" dirty="0" smtClean="0">
                <a:solidFill>
                  <a:srgbClr val="CC0000"/>
                </a:solidFill>
                <a:latin typeface="Arial Black" panose="020B0A04020102020204" pitchFamily="34" charset="0"/>
              </a:rPr>
              <a:t>Groundwater</a:t>
            </a:r>
          </a:p>
        </p:txBody>
      </p:sp>
      <p:sp>
        <p:nvSpPr>
          <p:cNvPr id="35843" name="Rectangle 3"/>
          <p:cNvSpPr>
            <a:spLocks noGrp="1" noChangeArrowheads="1"/>
          </p:cNvSpPr>
          <p:nvPr>
            <p:ph type="body" idx="1"/>
          </p:nvPr>
        </p:nvSpPr>
        <p:spPr>
          <a:xfrm>
            <a:off x="838200" y="2073499"/>
            <a:ext cx="10515600" cy="4172755"/>
          </a:xfrm>
        </p:spPr>
        <p:txBody>
          <a:bodyPr>
            <a:normAutofit/>
          </a:bodyPr>
          <a:lstStyle/>
          <a:p>
            <a:pPr>
              <a:lnSpc>
                <a:spcPct val="100000"/>
              </a:lnSpc>
              <a:buClr>
                <a:srgbClr val="CC0000"/>
              </a:buClr>
              <a:buFont typeface="Wingdings" panose="05000000000000000000" pitchFamily="2" charset="2"/>
              <a:buChar char="ü"/>
            </a:pPr>
            <a:r>
              <a:rPr lang="en-US" altLang="en-US" sz="3200" b="1" dirty="0" smtClean="0">
                <a:solidFill>
                  <a:schemeClr val="accent1">
                    <a:lumMod val="50000"/>
                  </a:schemeClr>
                </a:solidFill>
              </a:rPr>
              <a:t>Ground water is a source of drinking water</a:t>
            </a:r>
          </a:p>
          <a:p>
            <a:pPr>
              <a:lnSpc>
                <a:spcPct val="100000"/>
              </a:lnSpc>
              <a:buClr>
                <a:srgbClr val="CC0000"/>
              </a:buClr>
              <a:buFont typeface="Wingdings" panose="05000000000000000000" pitchFamily="2" charset="2"/>
              <a:buChar char="ü"/>
            </a:pPr>
            <a:r>
              <a:rPr lang="en-US" altLang="en-US" sz="3200" b="1" dirty="0" smtClean="0">
                <a:solidFill>
                  <a:schemeClr val="accent1">
                    <a:lumMod val="50000"/>
                  </a:schemeClr>
                </a:solidFill>
              </a:rPr>
              <a:t>Chemicals used in agriculture, industry, transportation, and homes can spill and leak into groundwater and make it undrinkable. </a:t>
            </a:r>
          </a:p>
          <a:p>
            <a:pPr>
              <a:lnSpc>
                <a:spcPct val="100000"/>
              </a:lnSpc>
              <a:buClr>
                <a:srgbClr val="CC0000"/>
              </a:buClr>
              <a:buFont typeface="Wingdings" panose="05000000000000000000" pitchFamily="2" charset="2"/>
              <a:buChar char="ü"/>
            </a:pPr>
            <a:r>
              <a:rPr lang="en-US" altLang="en-US" sz="3200" b="1" dirty="0" smtClean="0">
                <a:solidFill>
                  <a:schemeClr val="accent1">
                    <a:lumMod val="50000"/>
                  </a:schemeClr>
                </a:solidFill>
              </a:rPr>
              <a:t>There are simple ways and complex ways to purify drinking water, but protecting it through pollution </a:t>
            </a:r>
            <a:r>
              <a:rPr lang="en-US" altLang="en-US" sz="3200" b="1" dirty="0" smtClean="0">
                <a:solidFill>
                  <a:schemeClr val="accent1">
                    <a:lumMod val="50000"/>
                  </a:schemeClr>
                </a:solidFill>
                <a:latin typeface="Arial Black" panose="020B0A04020102020204" pitchFamily="34" charset="0"/>
              </a:rPr>
              <a:t>prevention</a:t>
            </a:r>
            <a:r>
              <a:rPr lang="en-US" altLang="en-US" sz="3200" b="1" dirty="0" smtClean="0">
                <a:solidFill>
                  <a:schemeClr val="accent1">
                    <a:lumMod val="50000"/>
                  </a:schemeClr>
                </a:solidFill>
              </a:rPr>
              <a:t> is the least expensive and most effective strategy. </a:t>
            </a:r>
          </a:p>
        </p:txBody>
      </p:sp>
    </p:spTree>
    <p:extLst>
      <p:ext uri="{BB962C8B-B14F-4D97-AF65-F5344CB8AC3E}">
        <p14:creationId xmlns:p14="http://schemas.microsoft.com/office/powerpoint/2010/main" val="12417507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38200" y="244700"/>
            <a:ext cx="10515600" cy="1197736"/>
          </a:xfrm>
        </p:spPr>
        <p:txBody>
          <a:bodyPr>
            <a:noAutofit/>
          </a:bodyPr>
          <a:lstStyle/>
          <a:p>
            <a:pPr eaLnBrk="1" hangingPunct="1"/>
            <a:r>
              <a:rPr lang="en-US" altLang="en-US" b="1" dirty="0" smtClean="0">
                <a:solidFill>
                  <a:srgbClr val="CC0000"/>
                </a:solidFill>
                <a:latin typeface="+mn-lt"/>
              </a:rPr>
              <a:t>Ground Water Cannot Cleanse Itself </a:t>
            </a:r>
            <a:br>
              <a:rPr lang="en-US" altLang="en-US" b="1" dirty="0" smtClean="0">
                <a:solidFill>
                  <a:srgbClr val="CC0000"/>
                </a:solidFill>
                <a:latin typeface="+mn-lt"/>
              </a:rPr>
            </a:br>
            <a:r>
              <a:rPr lang="en-US" altLang="en-US" b="1" dirty="0" smtClean="0">
                <a:solidFill>
                  <a:srgbClr val="CC0000"/>
                </a:solidFill>
                <a:latin typeface="+mn-lt"/>
              </a:rPr>
              <a:t>Very Well</a:t>
            </a:r>
          </a:p>
        </p:txBody>
      </p:sp>
      <p:sp>
        <p:nvSpPr>
          <p:cNvPr id="36867" name="Rectangle 3"/>
          <p:cNvSpPr>
            <a:spLocks noGrp="1" noChangeArrowheads="1"/>
          </p:cNvSpPr>
          <p:nvPr>
            <p:ph type="body" idx="1"/>
          </p:nvPr>
        </p:nvSpPr>
        <p:spPr>
          <a:xfrm>
            <a:off x="838200" y="1996439"/>
            <a:ext cx="11353800" cy="4971031"/>
          </a:xfrm>
        </p:spPr>
        <p:txBody>
          <a:bodyPr>
            <a:normAutofit/>
          </a:bodyPr>
          <a:lstStyle/>
          <a:p>
            <a:pPr eaLnBrk="1" hangingPunct="1">
              <a:lnSpc>
                <a:spcPct val="110000"/>
              </a:lnSpc>
              <a:buClr>
                <a:srgbClr val="CC0000"/>
              </a:buClr>
              <a:buFont typeface="Wingdings" panose="05000000000000000000" pitchFamily="2" charset="2"/>
              <a:buChar char="ü"/>
            </a:pPr>
            <a:r>
              <a:rPr lang="en-US" altLang="en-US" b="1" dirty="0" smtClean="0">
                <a:solidFill>
                  <a:schemeClr val="accent1">
                    <a:lumMod val="50000"/>
                  </a:schemeClr>
                </a:solidFill>
              </a:rPr>
              <a:t>  </a:t>
            </a:r>
            <a:r>
              <a:rPr lang="en-US" altLang="en-US" sz="3600" b="1" dirty="0" smtClean="0">
                <a:solidFill>
                  <a:schemeClr val="accent1">
                    <a:lumMod val="50000"/>
                  </a:schemeClr>
                </a:solidFill>
              </a:rPr>
              <a:t>Common pollutants of ground water are: </a:t>
            </a:r>
          </a:p>
          <a:p>
            <a:pPr lvl="1" eaLnBrk="1" hangingPunct="1">
              <a:lnSpc>
                <a:spcPct val="110000"/>
              </a:lnSpc>
              <a:buClr>
                <a:srgbClr val="CC0000"/>
              </a:buClr>
            </a:pPr>
            <a:r>
              <a:rPr lang="en-US" altLang="en-US" sz="3200" b="1" dirty="0" smtClean="0">
                <a:solidFill>
                  <a:schemeClr val="accent1">
                    <a:lumMod val="50000"/>
                  </a:schemeClr>
                </a:solidFill>
              </a:rPr>
              <a:t>Fertilizers and pesticides, Gasoline, and Organic solvents</a:t>
            </a:r>
          </a:p>
          <a:p>
            <a:pPr eaLnBrk="1" hangingPunct="1">
              <a:lnSpc>
                <a:spcPct val="110000"/>
              </a:lnSpc>
              <a:buClr>
                <a:srgbClr val="CC0000"/>
              </a:buClr>
              <a:buFont typeface="Wingdings" panose="05000000000000000000" pitchFamily="2" charset="2"/>
              <a:buChar char="ü"/>
            </a:pPr>
            <a:r>
              <a:rPr lang="en-US" altLang="en-US" sz="3600" b="1" dirty="0" smtClean="0">
                <a:solidFill>
                  <a:schemeClr val="accent1">
                    <a:lumMod val="50000"/>
                  </a:schemeClr>
                </a:solidFill>
              </a:rPr>
              <a:t>  Pollutants are dispersed in a wide area.</a:t>
            </a:r>
          </a:p>
          <a:p>
            <a:pPr>
              <a:lnSpc>
                <a:spcPct val="110000"/>
              </a:lnSpc>
              <a:buClr>
                <a:srgbClr val="CC0000"/>
              </a:buClr>
              <a:buFont typeface="Wingdings" panose="05000000000000000000" pitchFamily="2" charset="2"/>
              <a:buChar char="ü"/>
            </a:pPr>
            <a:r>
              <a:rPr lang="en-US" altLang="en-US" sz="3600" b="1" dirty="0" smtClean="0">
                <a:solidFill>
                  <a:schemeClr val="accent1">
                    <a:lumMod val="50000"/>
                  </a:schemeClr>
                </a:solidFill>
              </a:rPr>
              <a:t>  Slower chemical reactions in groundwater due to</a:t>
            </a:r>
          </a:p>
          <a:p>
            <a:pPr lvl="1">
              <a:lnSpc>
                <a:spcPct val="100000"/>
              </a:lnSpc>
              <a:spcBef>
                <a:spcPts val="0"/>
              </a:spcBef>
              <a:buClr>
                <a:srgbClr val="CC0000"/>
              </a:buClr>
            </a:pPr>
            <a:r>
              <a:rPr lang="en-US" altLang="en-US" sz="3600" b="1" dirty="0" smtClean="0">
                <a:solidFill>
                  <a:schemeClr val="accent1">
                    <a:lumMod val="50000"/>
                  </a:schemeClr>
                </a:solidFill>
              </a:rPr>
              <a:t>Slow flow: contaminants not diluted </a:t>
            </a:r>
          </a:p>
          <a:p>
            <a:pPr lvl="1">
              <a:lnSpc>
                <a:spcPct val="100000"/>
              </a:lnSpc>
              <a:spcBef>
                <a:spcPts val="0"/>
              </a:spcBef>
              <a:buClr>
                <a:srgbClr val="CC0000"/>
              </a:buClr>
            </a:pPr>
            <a:r>
              <a:rPr lang="en-US" altLang="en-US" sz="3600" b="1" dirty="0" smtClean="0">
                <a:solidFill>
                  <a:schemeClr val="accent1">
                    <a:lumMod val="50000"/>
                  </a:schemeClr>
                </a:solidFill>
              </a:rPr>
              <a:t>Less dissolved oxygen</a:t>
            </a:r>
          </a:p>
          <a:p>
            <a:pPr lvl="1">
              <a:lnSpc>
                <a:spcPct val="100000"/>
              </a:lnSpc>
              <a:spcBef>
                <a:spcPts val="0"/>
              </a:spcBef>
              <a:buClr>
                <a:srgbClr val="CC0000"/>
              </a:buClr>
            </a:pPr>
            <a:r>
              <a:rPr lang="en-US" altLang="en-US" sz="3600" b="1" dirty="0" smtClean="0">
                <a:solidFill>
                  <a:schemeClr val="accent1">
                    <a:lumMod val="50000"/>
                  </a:schemeClr>
                </a:solidFill>
              </a:rPr>
              <a:t>Fewer decomposing bacteria</a:t>
            </a:r>
          </a:p>
          <a:p>
            <a:pPr marL="0" indent="0">
              <a:lnSpc>
                <a:spcPct val="110000"/>
              </a:lnSpc>
              <a:buClr>
                <a:srgbClr val="CC0000"/>
              </a:buClr>
              <a:buNone/>
            </a:pPr>
            <a:endParaRPr lang="en-US" altLang="en-US" b="1" dirty="0" smtClean="0">
              <a:solidFill>
                <a:schemeClr val="accent1">
                  <a:lumMod val="50000"/>
                </a:schemeClr>
              </a:solidFill>
            </a:endParaRPr>
          </a:p>
        </p:txBody>
      </p:sp>
    </p:spTree>
    <p:extLst>
      <p:ext uri="{BB962C8B-B14F-4D97-AF65-F5344CB8AC3E}">
        <p14:creationId xmlns:p14="http://schemas.microsoft.com/office/powerpoint/2010/main" val="4001801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510433" y="1308538"/>
            <a:ext cx="7135617" cy="5161761"/>
          </a:xfrm>
          <a:prstGeom prst="rect">
            <a:avLst/>
          </a:prstGeom>
        </p:spPr>
      </p:pic>
      <p:pic>
        <p:nvPicPr>
          <p:cNvPr id="4" name="Picture 3"/>
          <p:cNvPicPr>
            <a:picLocks noChangeAspect="1"/>
          </p:cNvPicPr>
          <p:nvPr/>
        </p:nvPicPr>
        <p:blipFill>
          <a:blip r:embed="rId3"/>
          <a:stretch>
            <a:fillRect/>
          </a:stretch>
        </p:blipFill>
        <p:spPr>
          <a:xfrm>
            <a:off x="4095419" y="915918"/>
            <a:ext cx="7977352" cy="5719705"/>
          </a:xfrm>
          <a:prstGeom prst="rect">
            <a:avLst/>
          </a:prstGeom>
        </p:spPr>
      </p:pic>
      <p:sp>
        <p:nvSpPr>
          <p:cNvPr id="5" name="TextBox 4"/>
          <p:cNvSpPr txBox="1"/>
          <p:nvPr/>
        </p:nvSpPr>
        <p:spPr>
          <a:xfrm>
            <a:off x="348358" y="1147295"/>
            <a:ext cx="3126131" cy="3862596"/>
          </a:xfrm>
          <a:prstGeom prst="rect">
            <a:avLst/>
          </a:prstGeom>
          <a:noFill/>
        </p:spPr>
        <p:txBody>
          <a:bodyPr wrap="square" rtlCol="0">
            <a:spAutoFit/>
          </a:bodyPr>
          <a:lstStyle/>
          <a:p>
            <a:pPr>
              <a:spcBef>
                <a:spcPts val="600"/>
              </a:spcBef>
            </a:pPr>
            <a:r>
              <a:rPr lang="en-US" sz="4800" b="1" dirty="0" smtClean="0">
                <a:solidFill>
                  <a:srgbClr val="00D25F"/>
                </a:solidFill>
              </a:rPr>
              <a:t>The Hydrologic cycle </a:t>
            </a:r>
          </a:p>
          <a:p>
            <a:pPr>
              <a:spcBef>
                <a:spcPts val="600"/>
              </a:spcBef>
            </a:pPr>
            <a:r>
              <a:rPr lang="en-US" sz="4800" b="1" dirty="0" smtClean="0">
                <a:solidFill>
                  <a:srgbClr val="00D25F"/>
                </a:solidFill>
              </a:rPr>
              <a:t>( the water cycle)</a:t>
            </a:r>
            <a:endParaRPr lang="en-US" sz="4800" b="1" dirty="0">
              <a:solidFill>
                <a:srgbClr val="00D25F"/>
              </a:solidFill>
            </a:endParaRPr>
          </a:p>
        </p:txBody>
      </p:sp>
      <p:pic>
        <p:nvPicPr>
          <p:cNvPr id="7" name="Picture 6"/>
          <p:cNvPicPr>
            <a:picLocks noChangeAspect="1"/>
          </p:cNvPicPr>
          <p:nvPr/>
        </p:nvPicPr>
        <p:blipFill>
          <a:blip r:embed="rId4"/>
          <a:stretch>
            <a:fillRect/>
          </a:stretch>
        </p:blipFill>
        <p:spPr>
          <a:xfrm>
            <a:off x="3474489" y="110359"/>
            <a:ext cx="8717511" cy="6747641"/>
          </a:xfrm>
          <a:prstGeom prst="rect">
            <a:avLst/>
          </a:prstGeom>
        </p:spPr>
      </p:pic>
    </p:spTree>
    <p:extLst>
      <p:ext uri="{BB962C8B-B14F-4D97-AF65-F5344CB8AC3E}">
        <p14:creationId xmlns:p14="http://schemas.microsoft.com/office/powerpoint/2010/main" val="1523033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1" descr="2011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76201"/>
            <a:ext cx="8423275" cy="670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hidden="1"/>
          <p:cNvSpPr>
            <a:spLocks noGrp="1" noChangeArrowheads="1"/>
          </p:cNvSpPr>
          <p:nvPr>
            <p:ph type="title"/>
          </p:nvPr>
        </p:nvSpPr>
        <p:spPr/>
        <p:txBody>
          <a:bodyPr/>
          <a:lstStyle/>
          <a:p>
            <a:pPr eaLnBrk="1" hangingPunct="1"/>
            <a:endParaRPr lang="en-US" altLang="en-US" smtClean="0"/>
          </a:p>
        </p:txBody>
      </p:sp>
      <p:sp>
        <p:nvSpPr>
          <p:cNvPr id="38916" name="Rectangle 4"/>
          <p:cNvSpPr>
            <a:spLocks noChangeArrowheads="1"/>
          </p:cNvSpPr>
          <p:nvPr/>
        </p:nvSpPr>
        <p:spPr bwMode="auto">
          <a:xfrm>
            <a:off x="9283700" y="6584951"/>
            <a:ext cx="13843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b="1"/>
              <a:t>Fig. 20-11, p. 542</a:t>
            </a:r>
          </a:p>
        </p:txBody>
      </p:sp>
      <p:sp>
        <p:nvSpPr>
          <p:cNvPr id="38917" name="Text Box 5"/>
          <p:cNvSpPr txBox="1">
            <a:spLocks noChangeArrowheads="1"/>
          </p:cNvSpPr>
          <p:nvPr/>
        </p:nvSpPr>
        <p:spPr bwMode="auto">
          <a:xfrm>
            <a:off x="5748338" y="252413"/>
            <a:ext cx="1490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rPr>
              <a:t>Polluted air</a:t>
            </a:r>
          </a:p>
        </p:txBody>
      </p:sp>
      <p:sp>
        <p:nvSpPr>
          <p:cNvPr id="38918" name="Text Box 6"/>
          <p:cNvSpPr txBox="1">
            <a:spLocks noChangeArrowheads="1"/>
          </p:cNvSpPr>
          <p:nvPr/>
        </p:nvSpPr>
        <p:spPr bwMode="auto">
          <a:xfrm>
            <a:off x="8839200" y="1169988"/>
            <a:ext cx="17033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rPr>
              <a:t>Hazardous waste injection well</a:t>
            </a:r>
          </a:p>
        </p:txBody>
      </p:sp>
      <p:sp>
        <p:nvSpPr>
          <p:cNvPr id="38919" name="Text Box 7"/>
          <p:cNvSpPr txBox="1">
            <a:spLocks noChangeArrowheads="1"/>
          </p:cNvSpPr>
          <p:nvPr/>
        </p:nvSpPr>
        <p:spPr bwMode="auto">
          <a:xfrm>
            <a:off x="5562600" y="1371600"/>
            <a:ext cx="134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rPr>
              <a:t>Pesticides and fertilizers</a:t>
            </a:r>
          </a:p>
        </p:txBody>
      </p:sp>
      <p:sp>
        <p:nvSpPr>
          <p:cNvPr id="38920" name="Text Box 8"/>
          <p:cNvSpPr txBox="1">
            <a:spLocks noChangeArrowheads="1"/>
          </p:cNvSpPr>
          <p:nvPr/>
        </p:nvSpPr>
        <p:spPr bwMode="auto">
          <a:xfrm>
            <a:off x="3763963" y="1858963"/>
            <a:ext cx="1116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rPr>
              <a:t>Deicing road salt</a:t>
            </a:r>
          </a:p>
        </p:txBody>
      </p:sp>
      <p:sp>
        <p:nvSpPr>
          <p:cNvPr id="38921" name="Text Box 9"/>
          <p:cNvSpPr txBox="1">
            <a:spLocks noChangeArrowheads="1"/>
          </p:cNvSpPr>
          <p:nvPr/>
        </p:nvSpPr>
        <p:spPr bwMode="auto">
          <a:xfrm>
            <a:off x="1600200" y="1965325"/>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rPr>
              <a:t>Coal strip mine runoff</a:t>
            </a:r>
          </a:p>
        </p:txBody>
      </p:sp>
      <p:sp>
        <p:nvSpPr>
          <p:cNvPr id="38922" name="Text Box 10"/>
          <p:cNvSpPr txBox="1">
            <a:spLocks noChangeArrowheads="1"/>
          </p:cNvSpPr>
          <p:nvPr/>
        </p:nvSpPr>
        <p:spPr bwMode="auto">
          <a:xfrm>
            <a:off x="7302501" y="2049463"/>
            <a:ext cx="1743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rPr>
              <a:t>Buried gasoline and solvent tanks</a:t>
            </a:r>
          </a:p>
        </p:txBody>
      </p:sp>
      <p:sp>
        <p:nvSpPr>
          <p:cNvPr id="38923" name="Text Box 11"/>
          <p:cNvSpPr txBox="1">
            <a:spLocks noChangeArrowheads="1"/>
          </p:cNvSpPr>
          <p:nvPr/>
        </p:nvSpPr>
        <p:spPr bwMode="auto">
          <a:xfrm>
            <a:off x="3108326" y="2722563"/>
            <a:ext cx="1204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rPr>
              <a:t>Pumping well</a:t>
            </a:r>
          </a:p>
        </p:txBody>
      </p:sp>
      <p:sp>
        <p:nvSpPr>
          <p:cNvPr id="38924" name="Text Box 12"/>
          <p:cNvSpPr txBox="1">
            <a:spLocks noChangeArrowheads="1"/>
          </p:cNvSpPr>
          <p:nvPr/>
        </p:nvSpPr>
        <p:spPr bwMode="auto">
          <a:xfrm>
            <a:off x="6357939" y="2562226"/>
            <a:ext cx="1387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rPr>
              <a:t>Gasoline station</a:t>
            </a:r>
          </a:p>
        </p:txBody>
      </p:sp>
      <p:sp>
        <p:nvSpPr>
          <p:cNvPr id="38925" name="Text Box 13"/>
          <p:cNvSpPr txBox="1">
            <a:spLocks noChangeArrowheads="1"/>
          </p:cNvSpPr>
          <p:nvPr/>
        </p:nvSpPr>
        <p:spPr bwMode="auto">
          <a:xfrm>
            <a:off x="8539164" y="2514601"/>
            <a:ext cx="1539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rPr>
              <a:t>Cesspool, septic tank</a:t>
            </a:r>
          </a:p>
        </p:txBody>
      </p:sp>
      <p:sp>
        <p:nvSpPr>
          <p:cNvPr id="38926" name="Text Box 14"/>
          <p:cNvSpPr txBox="1">
            <a:spLocks noChangeArrowheads="1"/>
          </p:cNvSpPr>
          <p:nvPr/>
        </p:nvSpPr>
        <p:spPr bwMode="auto">
          <a:xfrm>
            <a:off x="3463926" y="3244851"/>
            <a:ext cx="1731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rPr>
              <a:t>Waste lagoon</a:t>
            </a:r>
          </a:p>
        </p:txBody>
      </p:sp>
      <p:sp>
        <p:nvSpPr>
          <p:cNvPr id="38927" name="Text Box 15"/>
          <p:cNvSpPr txBox="1">
            <a:spLocks noChangeArrowheads="1"/>
          </p:cNvSpPr>
          <p:nvPr/>
        </p:nvSpPr>
        <p:spPr bwMode="auto">
          <a:xfrm>
            <a:off x="7583488" y="3308351"/>
            <a:ext cx="919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rPr>
              <a:t>Sewer</a:t>
            </a:r>
          </a:p>
        </p:txBody>
      </p:sp>
      <p:sp>
        <p:nvSpPr>
          <p:cNvPr id="38928" name="Text Box 16"/>
          <p:cNvSpPr txBox="1">
            <a:spLocks noChangeArrowheads="1"/>
          </p:cNvSpPr>
          <p:nvPr/>
        </p:nvSpPr>
        <p:spPr bwMode="auto">
          <a:xfrm>
            <a:off x="6137275" y="2963863"/>
            <a:ext cx="13287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rPr>
              <a:t>Water pumping well</a:t>
            </a:r>
          </a:p>
        </p:txBody>
      </p:sp>
      <p:sp>
        <p:nvSpPr>
          <p:cNvPr id="38929" name="Text Box 17"/>
          <p:cNvSpPr txBox="1">
            <a:spLocks noChangeArrowheads="1"/>
          </p:cNvSpPr>
          <p:nvPr/>
        </p:nvSpPr>
        <p:spPr bwMode="auto">
          <a:xfrm>
            <a:off x="5867401" y="3429001"/>
            <a:ext cx="1058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rPr>
              <a:t>Landfill</a:t>
            </a:r>
          </a:p>
        </p:txBody>
      </p:sp>
      <p:sp>
        <p:nvSpPr>
          <p:cNvPr id="38930" name="Text Box 18"/>
          <p:cNvSpPr txBox="1">
            <a:spLocks noChangeArrowheads="1"/>
          </p:cNvSpPr>
          <p:nvPr/>
        </p:nvSpPr>
        <p:spPr bwMode="auto">
          <a:xfrm>
            <a:off x="9525000" y="38862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rPr>
              <a:t>Leakage from faulty casing</a:t>
            </a:r>
          </a:p>
        </p:txBody>
      </p:sp>
      <p:sp>
        <p:nvSpPr>
          <p:cNvPr id="38931" name="Text Box 19"/>
          <p:cNvSpPr txBox="1">
            <a:spLocks noChangeArrowheads="1"/>
          </p:cNvSpPr>
          <p:nvPr/>
        </p:nvSpPr>
        <p:spPr bwMode="auto">
          <a:xfrm>
            <a:off x="4621213" y="3900488"/>
            <a:ext cx="1498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rPr>
              <a:t>Accidental spills</a:t>
            </a:r>
          </a:p>
        </p:txBody>
      </p:sp>
      <p:sp>
        <p:nvSpPr>
          <p:cNvPr id="38932" name="Text Box 20"/>
          <p:cNvSpPr txBox="1">
            <a:spLocks noChangeArrowheads="1"/>
          </p:cNvSpPr>
          <p:nvPr/>
        </p:nvSpPr>
        <p:spPr bwMode="auto">
          <a:xfrm>
            <a:off x="8945563" y="4572001"/>
            <a:ext cx="13509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rPr>
              <a:t>Discharge</a:t>
            </a:r>
          </a:p>
        </p:txBody>
      </p:sp>
      <p:sp>
        <p:nvSpPr>
          <p:cNvPr id="38933" name="Text Box 21"/>
          <p:cNvSpPr txBox="1">
            <a:spLocks noChangeArrowheads="1"/>
          </p:cNvSpPr>
          <p:nvPr/>
        </p:nvSpPr>
        <p:spPr bwMode="auto">
          <a:xfrm>
            <a:off x="7604126" y="5341938"/>
            <a:ext cx="1920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rPr>
              <a:t>Groundwater flow</a:t>
            </a:r>
          </a:p>
        </p:txBody>
      </p:sp>
      <p:sp>
        <p:nvSpPr>
          <p:cNvPr id="38934" name="Text Box 22"/>
          <p:cNvSpPr txBox="1">
            <a:spLocks noChangeArrowheads="1"/>
          </p:cNvSpPr>
          <p:nvPr/>
        </p:nvSpPr>
        <p:spPr bwMode="auto">
          <a:xfrm rot="-1469194">
            <a:off x="4724400" y="4937125"/>
            <a:ext cx="2820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rPr>
              <a:t>Unconfined freshwater aquifer</a:t>
            </a:r>
          </a:p>
        </p:txBody>
      </p:sp>
      <p:sp>
        <p:nvSpPr>
          <p:cNvPr id="38935" name="Text Box 23"/>
          <p:cNvSpPr txBox="1">
            <a:spLocks noChangeArrowheads="1"/>
          </p:cNvSpPr>
          <p:nvPr/>
        </p:nvSpPr>
        <p:spPr bwMode="auto">
          <a:xfrm rot="-1462289">
            <a:off x="4792663" y="5265738"/>
            <a:ext cx="32940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rPr>
              <a:t>Confined freshwater aquifer</a:t>
            </a:r>
          </a:p>
        </p:txBody>
      </p:sp>
      <p:sp>
        <p:nvSpPr>
          <p:cNvPr id="38936" name="Rectangle 24"/>
          <p:cNvSpPr>
            <a:spLocks noChangeArrowheads="1"/>
          </p:cNvSpPr>
          <p:nvPr/>
        </p:nvSpPr>
        <p:spPr bwMode="auto">
          <a:xfrm>
            <a:off x="8486776" y="4953000"/>
            <a:ext cx="1800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rPr>
              <a:t>Confined aquifer</a:t>
            </a:r>
          </a:p>
        </p:txBody>
      </p:sp>
      <p:sp>
        <p:nvSpPr>
          <p:cNvPr id="38937" name="Line 25"/>
          <p:cNvSpPr>
            <a:spLocks noChangeShapeType="1"/>
          </p:cNvSpPr>
          <p:nvPr/>
        </p:nvSpPr>
        <p:spPr bwMode="auto">
          <a:xfrm>
            <a:off x="6843713" y="415925"/>
            <a:ext cx="392112" cy="166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8" name="Line 26"/>
          <p:cNvSpPr>
            <a:spLocks noChangeShapeType="1"/>
          </p:cNvSpPr>
          <p:nvPr/>
        </p:nvSpPr>
        <p:spPr bwMode="auto">
          <a:xfrm flipV="1">
            <a:off x="9525001" y="1636714"/>
            <a:ext cx="346075" cy="3444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9" name="Line 27"/>
          <p:cNvSpPr>
            <a:spLocks noChangeShapeType="1"/>
          </p:cNvSpPr>
          <p:nvPr/>
        </p:nvSpPr>
        <p:spPr bwMode="auto">
          <a:xfrm>
            <a:off x="2209801" y="2438400"/>
            <a:ext cx="136525" cy="317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0" name="Line 28"/>
          <p:cNvSpPr>
            <a:spLocks noChangeShapeType="1"/>
          </p:cNvSpPr>
          <p:nvPr/>
        </p:nvSpPr>
        <p:spPr bwMode="auto">
          <a:xfrm flipV="1">
            <a:off x="2827339" y="2930526"/>
            <a:ext cx="350837" cy="2333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1" name="Line 29"/>
          <p:cNvSpPr>
            <a:spLocks noChangeShapeType="1"/>
          </p:cNvSpPr>
          <p:nvPr/>
        </p:nvSpPr>
        <p:spPr bwMode="auto">
          <a:xfrm>
            <a:off x="3937001" y="3482975"/>
            <a:ext cx="142875" cy="3508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2" name="Line 30"/>
          <p:cNvSpPr>
            <a:spLocks noChangeShapeType="1"/>
          </p:cNvSpPr>
          <p:nvPr/>
        </p:nvSpPr>
        <p:spPr bwMode="auto">
          <a:xfrm flipH="1">
            <a:off x="5230814" y="3633788"/>
            <a:ext cx="155575" cy="3286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3" name="Line 31"/>
          <p:cNvSpPr>
            <a:spLocks noChangeShapeType="1"/>
          </p:cNvSpPr>
          <p:nvPr/>
        </p:nvSpPr>
        <p:spPr bwMode="auto">
          <a:xfrm flipV="1">
            <a:off x="4551363" y="1981201"/>
            <a:ext cx="431800" cy="47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4" name="Line 32"/>
          <p:cNvSpPr>
            <a:spLocks noChangeShapeType="1"/>
          </p:cNvSpPr>
          <p:nvPr/>
        </p:nvSpPr>
        <p:spPr bwMode="auto">
          <a:xfrm flipH="1">
            <a:off x="6172200" y="3657600"/>
            <a:ext cx="76200" cy="3127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5" name="Line 33"/>
          <p:cNvSpPr>
            <a:spLocks noChangeShapeType="1"/>
          </p:cNvSpPr>
          <p:nvPr/>
        </p:nvSpPr>
        <p:spPr bwMode="auto">
          <a:xfrm flipH="1" flipV="1">
            <a:off x="7019926" y="3425826"/>
            <a:ext cx="219075" cy="2317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6" name="Line 34"/>
          <p:cNvSpPr>
            <a:spLocks noChangeShapeType="1"/>
          </p:cNvSpPr>
          <p:nvPr/>
        </p:nvSpPr>
        <p:spPr bwMode="auto">
          <a:xfrm flipV="1">
            <a:off x="8721726" y="2979738"/>
            <a:ext cx="182563" cy="3111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7" name="Line 35"/>
          <p:cNvSpPr>
            <a:spLocks noChangeShapeType="1"/>
          </p:cNvSpPr>
          <p:nvPr/>
        </p:nvSpPr>
        <p:spPr bwMode="auto">
          <a:xfrm>
            <a:off x="9220200" y="3962400"/>
            <a:ext cx="355600" cy="714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8" name="Line 36"/>
          <p:cNvSpPr>
            <a:spLocks noChangeShapeType="1"/>
          </p:cNvSpPr>
          <p:nvPr/>
        </p:nvSpPr>
        <p:spPr bwMode="auto">
          <a:xfrm>
            <a:off x="8077201" y="5029200"/>
            <a:ext cx="460375" cy="587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9" name="Line 37"/>
          <p:cNvSpPr>
            <a:spLocks noChangeShapeType="1"/>
          </p:cNvSpPr>
          <p:nvPr/>
        </p:nvSpPr>
        <p:spPr bwMode="auto">
          <a:xfrm>
            <a:off x="7086601" y="4876800"/>
            <a:ext cx="563563" cy="5857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0" name="Line 38"/>
          <p:cNvSpPr>
            <a:spLocks noChangeShapeType="1"/>
          </p:cNvSpPr>
          <p:nvPr/>
        </p:nvSpPr>
        <p:spPr bwMode="auto">
          <a:xfrm>
            <a:off x="6994526" y="5289550"/>
            <a:ext cx="671513" cy="165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1" name="Line 39"/>
          <p:cNvSpPr>
            <a:spLocks noChangeShapeType="1"/>
          </p:cNvSpPr>
          <p:nvPr/>
        </p:nvSpPr>
        <p:spPr bwMode="auto">
          <a:xfrm flipH="1">
            <a:off x="8297863" y="2498725"/>
            <a:ext cx="68262" cy="1047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2" name="Line 40"/>
          <p:cNvSpPr>
            <a:spLocks noChangeShapeType="1"/>
          </p:cNvSpPr>
          <p:nvPr/>
        </p:nvSpPr>
        <p:spPr bwMode="auto">
          <a:xfrm>
            <a:off x="6261100" y="2674938"/>
            <a:ext cx="134938" cy="1206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3" name="Line 41"/>
          <p:cNvSpPr>
            <a:spLocks noChangeShapeType="1"/>
          </p:cNvSpPr>
          <p:nvPr/>
        </p:nvSpPr>
        <p:spPr bwMode="auto">
          <a:xfrm flipH="1">
            <a:off x="7731125" y="3549651"/>
            <a:ext cx="77788" cy="1571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456374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1" descr="2012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76200"/>
            <a:ext cx="86868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hidden="1"/>
          <p:cNvSpPr>
            <a:spLocks noGrp="1" noChangeArrowheads="1"/>
          </p:cNvSpPr>
          <p:nvPr>
            <p:ph type="title"/>
          </p:nvPr>
        </p:nvSpPr>
        <p:spPr/>
        <p:txBody>
          <a:bodyPr/>
          <a:lstStyle/>
          <a:p>
            <a:pPr eaLnBrk="1" hangingPunct="1"/>
            <a:endParaRPr lang="en-US" altLang="en-US" smtClean="0"/>
          </a:p>
        </p:txBody>
      </p:sp>
      <p:sp>
        <p:nvSpPr>
          <p:cNvPr id="39940" name="Rectangle 4"/>
          <p:cNvSpPr>
            <a:spLocks noChangeArrowheads="1"/>
          </p:cNvSpPr>
          <p:nvPr/>
        </p:nvSpPr>
        <p:spPr bwMode="auto">
          <a:xfrm>
            <a:off x="9283700" y="6584951"/>
            <a:ext cx="13843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b="1"/>
              <a:t>Fig. 20-12, p. 543</a:t>
            </a:r>
          </a:p>
        </p:txBody>
      </p:sp>
      <p:sp>
        <p:nvSpPr>
          <p:cNvPr id="39941" name="Text Box 5"/>
          <p:cNvSpPr txBox="1">
            <a:spLocks noChangeArrowheads="1"/>
          </p:cNvSpPr>
          <p:nvPr/>
        </p:nvSpPr>
        <p:spPr bwMode="auto">
          <a:xfrm>
            <a:off x="1600200" y="452438"/>
            <a:ext cx="1149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Leaking tank</a:t>
            </a:r>
          </a:p>
        </p:txBody>
      </p:sp>
      <p:sp>
        <p:nvSpPr>
          <p:cNvPr id="39942" name="Text Box 6"/>
          <p:cNvSpPr txBox="1">
            <a:spLocks noChangeArrowheads="1"/>
          </p:cNvSpPr>
          <p:nvPr/>
        </p:nvSpPr>
        <p:spPr bwMode="auto">
          <a:xfrm rot="881873">
            <a:off x="2438401" y="3505201"/>
            <a:ext cx="1046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FFFFFF"/>
                </a:solidFill>
              </a:rPr>
              <a:t>Aquifer</a:t>
            </a:r>
          </a:p>
        </p:txBody>
      </p:sp>
      <p:sp>
        <p:nvSpPr>
          <p:cNvPr id="39943" name="Text Box 7"/>
          <p:cNvSpPr txBox="1">
            <a:spLocks noChangeArrowheads="1"/>
          </p:cNvSpPr>
          <p:nvPr/>
        </p:nvSpPr>
        <p:spPr bwMode="auto">
          <a:xfrm rot="1040808">
            <a:off x="2362201" y="3917951"/>
            <a:ext cx="1160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FFFFFF"/>
                </a:solidFill>
              </a:rPr>
              <a:t>Bedrock</a:t>
            </a:r>
          </a:p>
        </p:txBody>
      </p:sp>
      <p:sp>
        <p:nvSpPr>
          <p:cNvPr id="39944" name="Text Box 8"/>
          <p:cNvSpPr txBox="1">
            <a:spLocks noChangeArrowheads="1"/>
          </p:cNvSpPr>
          <p:nvPr/>
        </p:nvSpPr>
        <p:spPr bwMode="auto">
          <a:xfrm>
            <a:off x="1524000" y="4119563"/>
            <a:ext cx="1073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Water table</a:t>
            </a:r>
          </a:p>
        </p:txBody>
      </p:sp>
      <p:sp>
        <p:nvSpPr>
          <p:cNvPr id="39945" name="Text Box 9"/>
          <p:cNvSpPr txBox="1">
            <a:spLocks noChangeArrowheads="1"/>
          </p:cNvSpPr>
          <p:nvPr/>
        </p:nvSpPr>
        <p:spPr bwMode="auto">
          <a:xfrm>
            <a:off x="2362201" y="4648201"/>
            <a:ext cx="1806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Groundwater flow</a:t>
            </a:r>
          </a:p>
        </p:txBody>
      </p:sp>
      <p:sp>
        <p:nvSpPr>
          <p:cNvPr id="39946" name="Text Box 10"/>
          <p:cNvSpPr txBox="1">
            <a:spLocks noChangeArrowheads="1"/>
          </p:cNvSpPr>
          <p:nvPr/>
        </p:nvSpPr>
        <p:spPr bwMode="auto">
          <a:xfrm>
            <a:off x="1524000" y="5181600"/>
            <a:ext cx="168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Gasoline leakage plume (liquid phase)</a:t>
            </a:r>
          </a:p>
        </p:txBody>
      </p:sp>
      <p:sp>
        <p:nvSpPr>
          <p:cNvPr id="39947" name="Text Box 11"/>
          <p:cNvSpPr txBox="1">
            <a:spLocks noChangeArrowheads="1"/>
          </p:cNvSpPr>
          <p:nvPr/>
        </p:nvSpPr>
        <p:spPr bwMode="auto">
          <a:xfrm>
            <a:off x="2971801" y="5105401"/>
            <a:ext cx="21764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Free gasoline dissolves in groundwater (dissolved phase)</a:t>
            </a:r>
          </a:p>
        </p:txBody>
      </p:sp>
      <p:sp>
        <p:nvSpPr>
          <p:cNvPr id="39948" name="Text Box 12"/>
          <p:cNvSpPr txBox="1">
            <a:spLocks noChangeArrowheads="1"/>
          </p:cNvSpPr>
          <p:nvPr/>
        </p:nvSpPr>
        <p:spPr bwMode="auto">
          <a:xfrm>
            <a:off x="4953001" y="5454650"/>
            <a:ext cx="15160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Migrating vapor phase</a:t>
            </a:r>
          </a:p>
        </p:txBody>
      </p:sp>
      <p:sp>
        <p:nvSpPr>
          <p:cNvPr id="39949" name="Text Box 13"/>
          <p:cNvSpPr txBox="1">
            <a:spLocks noChangeArrowheads="1"/>
          </p:cNvSpPr>
          <p:nvPr/>
        </p:nvSpPr>
        <p:spPr bwMode="auto">
          <a:xfrm>
            <a:off x="3733801" y="6249988"/>
            <a:ext cx="28225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Contaminant plume moves with the groundwater</a:t>
            </a:r>
          </a:p>
        </p:txBody>
      </p:sp>
      <p:sp>
        <p:nvSpPr>
          <p:cNvPr id="39950" name="Text Box 14"/>
          <p:cNvSpPr txBox="1">
            <a:spLocks noChangeArrowheads="1"/>
          </p:cNvSpPr>
          <p:nvPr/>
        </p:nvSpPr>
        <p:spPr bwMode="auto">
          <a:xfrm>
            <a:off x="6248401" y="5991226"/>
            <a:ext cx="1376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Water well</a:t>
            </a:r>
          </a:p>
        </p:txBody>
      </p:sp>
      <p:sp>
        <p:nvSpPr>
          <p:cNvPr id="39951" name="Line 15"/>
          <p:cNvSpPr>
            <a:spLocks noChangeShapeType="1"/>
          </p:cNvSpPr>
          <p:nvPr/>
        </p:nvSpPr>
        <p:spPr bwMode="auto">
          <a:xfrm>
            <a:off x="1905000" y="990600"/>
            <a:ext cx="330200" cy="12144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2" name="Line 16"/>
          <p:cNvSpPr>
            <a:spLocks noChangeShapeType="1"/>
          </p:cNvSpPr>
          <p:nvPr/>
        </p:nvSpPr>
        <p:spPr bwMode="auto">
          <a:xfrm flipH="1">
            <a:off x="1866900" y="2971800"/>
            <a:ext cx="266700" cy="12207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3" name="Line 17"/>
          <p:cNvSpPr>
            <a:spLocks noChangeShapeType="1"/>
          </p:cNvSpPr>
          <p:nvPr/>
        </p:nvSpPr>
        <p:spPr bwMode="auto">
          <a:xfrm flipH="1">
            <a:off x="2106614" y="2971800"/>
            <a:ext cx="484187" cy="2292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4" name="Line 18"/>
          <p:cNvSpPr>
            <a:spLocks noChangeShapeType="1"/>
          </p:cNvSpPr>
          <p:nvPr/>
        </p:nvSpPr>
        <p:spPr bwMode="auto">
          <a:xfrm flipH="1">
            <a:off x="3257550" y="3962400"/>
            <a:ext cx="171450" cy="774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5" name="Line 19"/>
          <p:cNvSpPr>
            <a:spLocks noChangeShapeType="1"/>
          </p:cNvSpPr>
          <p:nvPr/>
        </p:nvSpPr>
        <p:spPr bwMode="auto">
          <a:xfrm flipH="1">
            <a:off x="3713164" y="3657601"/>
            <a:ext cx="249237" cy="1533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6" name="Line 20"/>
          <p:cNvSpPr>
            <a:spLocks noChangeShapeType="1"/>
          </p:cNvSpPr>
          <p:nvPr/>
        </p:nvSpPr>
        <p:spPr bwMode="auto">
          <a:xfrm flipH="1">
            <a:off x="4806950" y="4249738"/>
            <a:ext cx="103188" cy="20685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7" name="Line 21"/>
          <p:cNvSpPr>
            <a:spLocks noChangeShapeType="1"/>
          </p:cNvSpPr>
          <p:nvPr/>
        </p:nvSpPr>
        <p:spPr bwMode="auto">
          <a:xfrm flipH="1">
            <a:off x="5286376" y="3733800"/>
            <a:ext cx="276225" cy="1778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8" name="Line 22"/>
          <p:cNvSpPr>
            <a:spLocks noChangeShapeType="1"/>
          </p:cNvSpPr>
          <p:nvPr/>
        </p:nvSpPr>
        <p:spPr bwMode="auto">
          <a:xfrm flipH="1">
            <a:off x="6764338" y="3409950"/>
            <a:ext cx="495300" cy="26606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665023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38200" y="180305"/>
            <a:ext cx="10515600" cy="1413499"/>
          </a:xfrm>
        </p:spPr>
        <p:txBody>
          <a:bodyPr>
            <a:normAutofit/>
          </a:bodyPr>
          <a:lstStyle/>
          <a:p>
            <a:pPr eaLnBrk="1" hangingPunct="1"/>
            <a:r>
              <a:rPr lang="en-US" altLang="en-US" sz="4000" dirty="0" smtClean="0">
                <a:solidFill>
                  <a:srgbClr val="CC0000"/>
                </a:solidFill>
                <a:latin typeface="+mn-lt"/>
              </a:rPr>
              <a:t>Pollution Problems Affecting</a:t>
            </a:r>
            <a:r>
              <a:rPr lang="en-US" altLang="en-US" sz="4000" dirty="0" smtClean="0">
                <a:solidFill>
                  <a:srgbClr val="CC0000"/>
                </a:solidFill>
                <a:latin typeface="Arial Black" panose="020B0A04020102020204" pitchFamily="34" charset="0"/>
              </a:rPr>
              <a:t/>
            </a:r>
            <a:br>
              <a:rPr lang="en-US" altLang="en-US" sz="4000" dirty="0" smtClean="0">
                <a:solidFill>
                  <a:srgbClr val="CC0000"/>
                </a:solidFill>
                <a:latin typeface="Arial Black" panose="020B0A04020102020204" pitchFamily="34" charset="0"/>
              </a:rPr>
            </a:br>
            <a:r>
              <a:rPr lang="en-US" altLang="en-US" b="1" dirty="0" smtClean="0">
                <a:solidFill>
                  <a:srgbClr val="CC0000"/>
                </a:solidFill>
                <a:latin typeface="Arial Black" panose="020B0A04020102020204" pitchFamily="34" charset="0"/>
              </a:rPr>
              <a:t>Sea </a:t>
            </a:r>
            <a:r>
              <a:rPr lang="en-US" altLang="en-US" b="1" dirty="0" smtClean="0">
                <a:solidFill>
                  <a:srgbClr val="CC0000"/>
                </a:solidFill>
                <a:latin typeface="Arial Black" panose="020B0A04020102020204" pitchFamily="34" charset="0"/>
              </a:rPr>
              <a:t>water and </a:t>
            </a:r>
            <a:r>
              <a:rPr lang="en-US" altLang="en-US" b="1" dirty="0" smtClean="0">
                <a:solidFill>
                  <a:srgbClr val="CC0000"/>
                </a:solidFill>
                <a:latin typeface="Arial Black" panose="020B0A04020102020204" pitchFamily="34" charset="0"/>
              </a:rPr>
              <a:t>Oceans</a:t>
            </a:r>
            <a:endParaRPr lang="en-US" altLang="en-US" sz="2800" b="1" dirty="0">
              <a:solidFill>
                <a:srgbClr val="CC0000"/>
              </a:solidFill>
              <a:latin typeface="+mn-lt"/>
            </a:endParaRPr>
          </a:p>
        </p:txBody>
      </p:sp>
      <p:sp>
        <p:nvSpPr>
          <p:cNvPr id="51203" name="Rectangle 3"/>
          <p:cNvSpPr>
            <a:spLocks noGrp="1" noChangeArrowheads="1"/>
          </p:cNvSpPr>
          <p:nvPr>
            <p:ph type="body" idx="1"/>
          </p:nvPr>
        </p:nvSpPr>
        <p:spPr>
          <a:xfrm>
            <a:off x="838199" y="1935480"/>
            <a:ext cx="10649755" cy="4735775"/>
          </a:xfrm>
        </p:spPr>
        <p:txBody>
          <a:bodyPr/>
          <a:lstStyle/>
          <a:p>
            <a:pPr marL="0" indent="0">
              <a:buNone/>
            </a:pPr>
            <a:r>
              <a:rPr lang="en-US" altLang="en-US" sz="3600" b="1" dirty="0" smtClean="0">
                <a:solidFill>
                  <a:schemeClr val="accent1">
                    <a:lumMod val="50000"/>
                  </a:schemeClr>
                </a:solidFill>
              </a:rPr>
              <a:t>The great majority of ocean pollution originates on land and includes oil, sewage, agricultural runoff, and other toxic chemicals and solid wastes, which threaten aquatic species and other wildlife and disrupt marine ecosystems. </a:t>
            </a:r>
          </a:p>
          <a:p>
            <a:pPr marL="0" indent="0" eaLnBrk="1" hangingPunct="1">
              <a:buNone/>
            </a:pPr>
            <a:r>
              <a:rPr lang="en-US" altLang="en-US" sz="3600" b="1" dirty="0" smtClean="0">
                <a:solidFill>
                  <a:schemeClr val="accent1">
                    <a:lumMod val="50000"/>
                  </a:schemeClr>
                </a:solidFill>
              </a:rPr>
              <a:t>The key to protecting the oceans is to reduce the flow of pollutants from land and air and from streams emptying into these waters</a:t>
            </a:r>
            <a:r>
              <a:rPr lang="en-US" altLang="en-US" i="1" dirty="0" smtClean="0"/>
              <a:t>. </a:t>
            </a:r>
            <a:endParaRPr lang="en-US" altLang="en-US" dirty="0" smtClean="0"/>
          </a:p>
        </p:txBody>
      </p:sp>
    </p:spTree>
    <p:extLst>
      <p:ext uri="{BB962C8B-B14F-4D97-AF65-F5344CB8AC3E}">
        <p14:creationId xmlns:p14="http://schemas.microsoft.com/office/powerpoint/2010/main" val="2961050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1" descr="2015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1447801"/>
            <a:ext cx="7300913"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hidden="1"/>
          <p:cNvSpPr>
            <a:spLocks noGrp="1" noChangeArrowheads="1"/>
          </p:cNvSpPr>
          <p:nvPr>
            <p:ph type="title"/>
          </p:nvPr>
        </p:nvSpPr>
        <p:spPr/>
        <p:txBody>
          <a:bodyPr/>
          <a:lstStyle/>
          <a:p>
            <a:pPr eaLnBrk="1" hangingPunct="1"/>
            <a:endParaRPr lang="en-US" altLang="en-US" smtClean="0"/>
          </a:p>
        </p:txBody>
      </p:sp>
      <p:sp>
        <p:nvSpPr>
          <p:cNvPr id="54276" name="Rectangle 4"/>
          <p:cNvSpPr>
            <a:spLocks noChangeArrowheads="1"/>
          </p:cNvSpPr>
          <p:nvPr/>
        </p:nvSpPr>
        <p:spPr bwMode="auto">
          <a:xfrm>
            <a:off x="9283700" y="6584951"/>
            <a:ext cx="13843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200" b="1"/>
              <a:t>Fig. 20-15, p. 548</a:t>
            </a:r>
          </a:p>
        </p:txBody>
      </p:sp>
      <p:sp>
        <p:nvSpPr>
          <p:cNvPr id="54277" name="Text Box 5"/>
          <p:cNvSpPr txBox="1">
            <a:spLocks noChangeArrowheads="1"/>
          </p:cNvSpPr>
          <p:nvPr/>
        </p:nvSpPr>
        <p:spPr bwMode="auto">
          <a:xfrm>
            <a:off x="1524001" y="31750"/>
            <a:ext cx="1941513" cy="1492250"/>
          </a:xfrm>
          <a:prstGeom prst="rect">
            <a:avLst/>
          </a:prstGeom>
          <a:solidFill>
            <a:srgbClr val="FFFFC8"/>
          </a:solidFill>
          <a:ln w="9525">
            <a:solidFill>
              <a:schemeClr val="tx1"/>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b="1">
                <a:solidFill>
                  <a:srgbClr val="000000"/>
                </a:solidFill>
              </a:rPr>
              <a:t>Industry Nitrogen oxides from autos and smokestacks, toxic chemicals, and heavy metals in effluents flow into bays and estuaries.</a:t>
            </a:r>
          </a:p>
        </p:txBody>
      </p:sp>
      <p:sp>
        <p:nvSpPr>
          <p:cNvPr id="54278" name="Text Box 6"/>
          <p:cNvSpPr txBox="1">
            <a:spLocks noChangeArrowheads="1"/>
          </p:cNvSpPr>
          <p:nvPr/>
        </p:nvSpPr>
        <p:spPr bwMode="auto">
          <a:xfrm>
            <a:off x="3581400" y="31750"/>
            <a:ext cx="1600200" cy="1644650"/>
          </a:xfrm>
          <a:prstGeom prst="rect">
            <a:avLst/>
          </a:prstGeom>
          <a:solidFill>
            <a:srgbClr val="FFFFC8"/>
          </a:solidFill>
          <a:ln w="9525">
            <a:solidFill>
              <a:schemeClr val="tx1"/>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b="1">
                <a:solidFill>
                  <a:srgbClr val="000000"/>
                </a:solidFill>
              </a:rPr>
              <a:t>Cities Toxic metals and oil from streets and parking lots pollute waters; sewage adds nitrogen and phosphorus.</a:t>
            </a:r>
          </a:p>
        </p:txBody>
      </p:sp>
      <p:sp>
        <p:nvSpPr>
          <p:cNvPr id="54279" name="Text Box 7"/>
          <p:cNvSpPr txBox="1">
            <a:spLocks noChangeArrowheads="1"/>
          </p:cNvSpPr>
          <p:nvPr/>
        </p:nvSpPr>
        <p:spPr bwMode="auto">
          <a:xfrm>
            <a:off x="5238751" y="31750"/>
            <a:ext cx="2239963" cy="1644650"/>
          </a:xfrm>
          <a:prstGeom prst="rect">
            <a:avLst/>
          </a:prstGeom>
          <a:solidFill>
            <a:srgbClr val="FFFFC8"/>
          </a:solidFill>
          <a:ln w="9525">
            <a:solidFill>
              <a:schemeClr val="tx1"/>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b="1">
                <a:solidFill>
                  <a:srgbClr val="000000"/>
                </a:solidFill>
              </a:rPr>
              <a:t>Urban sprawl </a:t>
            </a:r>
          </a:p>
          <a:p>
            <a:pPr eaLnBrk="1" hangingPunct="1"/>
            <a:r>
              <a:rPr lang="en-US" altLang="en-US" sz="1300" b="1">
                <a:solidFill>
                  <a:srgbClr val="000000"/>
                </a:solidFill>
              </a:rPr>
              <a:t>Bacteria and viruses from sewers and septic tanks contaminate shellfish beds and close beaches; runoff of fertilizer from lawns adds nitrogen and phosphorus.</a:t>
            </a:r>
          </a:p>
        </p:txBody>
      </p:sp>
      <p:sp>
        <p:nvSpPr>
          <p:cNvPr id="54280" name="Text Box 8"/>
          <p:cNvSpPr txBox="1">
            <a:spLocks noChangeArrowheads="1"/>
          </p:cNvSpPr>
          <p:nvPr/>
        </p:nvSpPr>
        <p:spPr bwMode="auto">
          <a:xfrm>
            <a:off x="7543800" y="152400"/>
            <a:ext cx="2971800" cy="1143000"/>
          </a:xfrm>
          <a:prstGeom prst="rect">
            <a:avLst/>
          </a:prstGeom>
          <a:solidFill>
            <a:srgbClr val="FFFFC8"/>
          </a:solidFill>
          <a:ln w="9525">
            <a:solidFill>
              <a:schemeClr val="tx1"/>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rPr>
              <a:t>Construction sites </a:t>
            </a:r>
          </a:p>
          <a:p>
            <a:pPr eaLnBrk="1" hangingPunct="1"/>
            <a:r>
              <a:rPr lang="en-US" altLang="en-US" sz="1400" b="1">
                <a:solidFill>
                  <a:srgbClr val="000000"/>
                </a:solidFill>
              </a:rPr>
              <a:t>Sediments are washed into waterways, choking fish and plants, clouding waters, and blocking sunlight.</a:t>
            </a:r>
          </a:p>
        </p:txBody>
      </p:sp>
      <p:sp>
        <p:nvSpPr>
          <p:cNvPr id="54281" name="Text Box 9"/>
          <p:cNvSpPr txBox="1">
            <a:spLocks noChangeArrowheads="1"/>
          </p:cNvSpPr>
          <p:nvPr/>
        </p:nvSpPr>
        <p:spPr bwMode="auto">
          <a:xfrm>
            <a:off x="8077200" y="1404938"/>
            <a:ext cx="2463800" cy="1185862"/>
          </a:xfrm>
          <a:prstGeom prst="rect">
            <a:avLst/>
          </a:prstGeom>
          <a:solidFill>
            <a:srgbClr val="FFFFC8"/>
          </a:solidFill>
          <a:ln w="9525">
            <a:solidFill>
              <a:schemeClr val="tx1"/>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rPr>
              <a:t>Farms </a:t>
            </a:r>
          </a:p>
          <a:p>
            <a:pPr eaLnBrk="1" hangingPunct="1"/>
            <a:r>
              <a:rPr lang="en-US" altLang="en-US" sz="1400" b="1">
                <a:solidFill>
                  <a:srgbClr val="000000"/>
                </a:solidFill>
              </a:rPr>
              <a:t>Runoff of pesticides, manure, and fertilizers adds toxins and excess nitrogen and phosphorus.</a:t>
            </a:r>
          </a:p>
        </p:txBody>
      </p:sp>
      <p:sp>
        <p:nvSpPr>
          <p:cNvPr id="54282" name="Text Box 10"/>
          <p:cNvSpPr txBox="1">
            <a:spLocks noChangeArrowheads="1"/>
          </p:cNvSpPr>
          <p:nvPr/>
        </p:nvSpPr>
        <p:spPr bwMode="auto">
          <a:xfrm>
            <a:off x="8077200" y="2667000"/>
            <a:ext cx="2438400" cy="1295400"/>
          </a:xfrm>
          <a:prstGeom prst="rect">
            <a:avLst/>
          </a:prstGeom>
          <a:solidFill>
            <a:srgbClr val="FFFFC8"/>
          </a:solidFill>
          <a:ln w="9525">
            <a:solidFill>
              <a:schemeClr val="tx1"/>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rPr>
              <a:t>Red tides </a:t>
            </a:r>
          </a:p>
          <a:p>
            <a:pPr eaLnBrk="1" hangingPunct="1"/>
            <a:r>
              <a:rPr lang="en-US" altLang="en-US" sz="1400" b="1">
                <a:solidFill>
                  <a:srgbClr val="000000"/>
                </a:solidFill>
              </a:rPr>
              <a:t>Excess nitrogen causes explosive growth of toxic microscopic algae, poisoning fish and marine mammals.</a:t>
            </a:r>
          </a:p>
        </p:txBody>
      </p:sp>
      <p:sp>
        <p:nvSpPr>
          <p:cNvPr id="54283" name="Text Box 11"/>
          <p:cNvSpPr txBox="1">
            <a:spLocks noChangeArrowheads="1"/>
          </p:cNvSpPr>
          <p:nvPr/>
        </p:nvSpPr>
        <p:spPr bwMode="auto">
          <a:xfrm>
            <a:off x="1676400" y="4495800"/>
            <a:ext cx="2438400" cy="1600200"/>
          </a:xfrm>
          <a:prstGeom prst="rect">
            <a:avLst/>
          </a:prstGeom>
          <a:solidFill>
            <a:srgbClr val="FFFFC8"/>
          </a:solidFill>
          <a:ln w="9525">
            <a:solidFill>
              <a:schemeClr val="tx1"/>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rPr>
              <a:t>Toxic sediments </a:t>
            </a:r>
          </a:p>
          <a:p>
            <a:pPr eaLnBrk="1" hangingPunct="1"/>
            <a:r>
              <a:rPr lang="en-US" altLang="en-US" sz="1400" b="1">
                <a:solidFill>
                  <a:srgbClr val="000000"/>
                </a:solidFill>
              </a:rPr>
              <a:t>Chemicals and toxic metals contaminate shellfish beds, kill spawning fish, and accumulate in the tissues of bottom feeders.</a:t>
            </a:r>
          </a:p>
        </p:txBody>
      </p:sp>
      <p:sp>
        <p:nvSpPr>
          <p:cNvPr id="54284" name="Text Box 12"/>
          <p:cNvSpPr txBox="1">
            <a:spLocks noChangeArrowheads="1"/>
          </p:cNvSpPr>
          <p:nvPr/>
        </p:nvSpPr>
        <p:spPr bwMode="auto">
          <a:xfrm>
            <a:off x="5486401" y="5334000"/>
            <a:ext cx="2532063" cy="1447800"/>
          </a:xfrm>
          <a:prstGeom prst="rect">
            <a:avLst/>
          </a:prstGeom>
          <a:solidFill>
            <a:srgbClr val="FFFFC8"/>
          </a:solidFill>
          <a:ln w="9525">
            <a:solidFill>
              <a:schemeClr val="tx1"/>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rPr>
              <a:t>Oxygen-depleted zone Sedimentation and algae overgrowth reduce sunlight, kill beneficial sea grasses, use up oxygen, and degrade habitat.</a:t>
            </a:r>
          </a:p>
        </p:txBody>
      </p:sp>
      <p:sp>
        <p:nvSpPr>
          <p:cNvPr id="54285" name="Text Box 13"/>
          <p:cNvSpPr txBox="1">
            <a:spLocks noChangeArrowheads="1"/>
          </p:cNvSpPr>
          <p:nvPr/>
        </p:nvSpPr>
        <p:spPr bwMode="auto">
          <a:xfrm>
            <a:off x="8077200" y="5465763"/>
            <a:ext cx="2514600" cy="1143000"/>
          </a:xfrm>
          <a:prstGeom prst="rect">
            <a:avLst/>
          </a:prstGeom>
          <a:solidFill>
            <a:srgbClr val="FFFFC8"/>
          </a:solidFill>
          <a:ln w="9525">
            <a:solidFill>
              <a:schemeClr val="tx1"/>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000000"/>
                </a:solidFill>
              </a:rPr>
              <a:t>Healthy zone </a:t>
            </a:r>
          </a:p>
          <a:p>
            <a:pPr eaLnBrk="1" hangingPunct="1"/>
            <a:r>
              <a:rPr lang="en-US" altLang="en-US" sz="1400" b="1">
                <a:solidFill>
                  <a:srgbClr val="000000"/>
                </a:solidFill>
              </a:rPr>
              <a:t>Clear, oxygen-rich waters promote growth of plankton and sea grasses, and support fish.</a:t>
            </a:r>
          </a:p>
        </p:txBody>
      </p:sp>
      <p:sp>
        <p:nvSpPr>
          <p:cNvPr id="54286" name="Text Box 14"/>
          <p:cNvSpPr txBox="1">
            <a:spLocks noChangeArrowheads="1"/>
          </p:cNvSpPr>
          <p:nvPr/>
        </p:nvSpPr>
        <p:spPr bwMode="auto">
          <a:xfrm>
            <a:off x="5943600" y="2819401"/>
            <a:ext cx="1570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FFFFFF"/>
                </a:solidFill>
              </a:rPr>
              <a:t>Closed shellfish beds</a:t>
            </a:r>
          </a:p>
        </p:txBody>
      </p:sp>
      <p:sp>
        <p:nvSpPr>
          <p:cNvPr id="54287" name="Text Box 15"/>
          <p:cNvSpPr txBox="1">
            <a:spLocks noChangeArrowheads="1"/>
          </p:cNvSpPr>
          <p:nvPr/>
        </p:nvSpPr>
        <p:spPr bwMode="auto">
          <a:xfrm>
            <a:off x="4595813" y="3086101"/>
            <a:ext cx="112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FFFFFF"/>
                </a:solidFill>
              </a:rPr>
              <a:t>Closed beach</a:t>
            </a:r>
          </a:p>
        </p:txBody>
      </p:sp>
      <p:sp>
        <p:nvSpPr>
          <p:cNvPr id="54288" name="Text Box 16"/>
          <p:cNvSpPr txBox="1">
            <a:spLocks noChangeArrowheads="1"/>
          </p:cNvSpPr>
          <p:nvPr/>
        </p:nvSpPr>
        <p:spPr bwMode="auto">
          <a:xfrm>
            <a:off x="5289551" y="3373438"/>
            <a:ext cx="1660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FFFFFF"/>
                </a:solidFill>
              </a:rPr>
              <a:t>Oxygen-depleted zone</a:t>
            </a:r>
          </a:p>
        </p:txBody>
      </p:sp>
      <p:sp>
        <p:nvSpPr>
          <p:cNvPr id="54289" name="Line 17"/>
          <p:cNvSpPr>
            <a:spLocks noChangeShapeType="1"/>
          </p:cNvSpPr>
          <p:nvPr/>
        </p:nvSpPr>
        <p:spPr bwMode="auto">
          <a:xfrm>
            <a:off x="5943600" y="3276600"/>
            <a:ext cx="2133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90" name="Line 18"/>
          <p:cNvSpPr>
            <a:spLocks noChangeShapeType="1"/>
          </p:cNvSpPr>
          <p:nvPr/>
        </p:nvSpPr>
        <p:spPr bwMode="auto">
          <a:xfrm flipV="1">
            <a:off x="5410201" y="2228850"/>
            <a:ext cx="2671763" cy="4381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91" name="Line 19"/>
          <p:cNvSpPr>
            <a:spLocks noChangeShapeType="1"/>
          </p:cNvSpPr>
          <p:nvPr/>
        </p:nvSpPr>
        <p:spPr bwMode="auto">
          <a:xfrm flipV="1">
            <a:off x="6324601" y="1301750"/>
            <a:ext cx="1844675" cy="1060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92" name="Line 20"/>
          <p:cNvSpPr>
            <a:spLocks noChangeShapeType="1"/>
          </p:cNvSpPr>
          <p:nvPr/>
        </p:nvSpPr>
        <p:spPr bwMode="auto">
          <a:xfrm flipH="1">
            <a:off x="5805488" y="1676401"/>
            <a:ext cx="442912" cy="4794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93" name="Line 21"/>
          <p:cNvSpPr>
            <a:spLocks noChangeShapeType="1"/>
          </p:cNvSpPr>
          <p:nvPr/>
        </p:nvSpPr>
        <p:spPr bwMode="auto">
          <a:xfrm>
            <a:off x="4343400" y="16764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94" name="Line 22"/>
          <p:cNvSpPr>
            <a:spLocks noChangeShapeType="1"/>
          </p:cNvSpPr>
          <p:nvPr/>
        </p:nvSpPr>
        <p:spPr bwMode="auto">
          <a:xfrm flipH="1" flipV="1">
            <a:off x="2649538" y="1525588"/>
            <a:ext cx="398462" cy="9128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0200707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96532" y="0"/>
            <a:ext cx="10515600" cy="1325563"/>
          </a:xfrm>
        </p:spPr>
        <p:txBody>
          <a:bodyPr/>
          <a:lstStyle/>
          <a:p>
            <a:pPr eaLnBrk="1" hangingPunct="1"/>
            <a:r>
              <a:rPr lang="en-US" altLang="en-US" b="1" dirty="0" smtClean="0">
                <a:solidFill>
                  <a:srgbClr val="CC0000"/>
                </a:solidFill>
                <a:latin typeface="+mn-lt"/>
              </a:rPr>
              <a:t>Ocean Oil Pollution Is a Serious Problem</a:t>
            </a:r>
          </a:p>
        </p:txBody>
      </p:sp>
      <p:sp>
        <p:nvSpPr>
          <p:cNvPr id="56323" name="Rectangle 3"/>
          <p:cNvSpPr>
            <a:spLocks noGrp="1" noChangeArrowheads="1"/>
          </p:cNvSpPr>
          <p:nvPr>
            <p:ph type="body" idx="1"/>
          </p:nvPr>
        </p:nvSpPr>
        <p:spPr>
          <a:xfrm>
            <a:off x="812443" y="1775742"/>
            <a:ext cx="10817180" cy="5082258"/>
          </a:xfrm>
        </p:spPr>
        <p:txBody>
          <a:bodyPr>
            <a:normAutofit/>
          </a:bodyPr>
          <a:lstStyle/>
          <a:p>
            <a:pPr eaLnBrk="1" hangingPunct="1"/>
            <a:r>
              <a:rPr lang="en-US" altLang="en-US" sz="3200" b="1" dirty="0" smtClean="0">
                <a:solidFill>
                  <a:schemeClr val="accent1">
                    <a:lumMod val="50000"/>
                  </a:schemeClr>
                </a:solidFill>
              </a:rPr>
              <a:t>Crude </a:t>
            </a:r>
            <a:r>
              <a:rPr lang="en-US" altLang="en-US" sz="3200" dirty="0" smtClean="0">
                <a:solidFill>
                  <a:schemeClr val="accent1">
                    <a:lumMod val="50000"/>
                  </a:schemeClr>
                </a:solidFill>
              </a:rPr>
              <a:t>and</a:t>
            </a:r>
            <a:r>
              <a:rPr lang="en-US" altLang="en-US" sz="3200" b="1" dirty="0" smtClean="0">
                <a:solidFill>
                  <a:schemeClr val="accent1">
                    <a:lumMod val="50000"/>
                  </a:schemeClr>
                </a:solidFill>
              </a:rPr>
              <a:t> refined petroleum are highly disruptive pollutants</a:t>
            </a:r>
            <a:endParaRPr lang="en-US" altLang="en-US" sz="3200" b="1" dirty="0" smtClean="0"/>
          </a:p>
          <a:p>
            <a:pPr eaLnBrk="1" hangingPunct="1"/>
            <a:r>
              <a:rPr lang="en-US" altLang="en-US" sz="3200" b="1" dirty="0" smtClean="0">
                <a:solidFill>
                  <a:schemeClr val="accent1">
                    <a:lumMod val="50000"/>
                  </a:schemeClr>
                </a:solidFill>
              </a:rPr>
              <a:t>Largest source of ocean oil pollution is urban and industrial runoff from land</a:t>
            </a:r>
          </a:p>
          <a:p>
            <a:r>
              <a:rPr lang="en-US" altLang="en-US" sz="3200" b="1" dirty="0" smtClean="0">
                <a:solidFill>
                  <a:schemeClr val="accent1">
                    <a:lumMod val="50000"/>
                  </a:schemeClr>
                </a:solidFill>
              </a:rPr>
              <a:t>Volatile organic hydrocarbons (Kill many aquatic organisms)</a:t>
            </a:r>
          </a:p>
          <a:p>
            <a:r>
              <a:rPr lang="en-US" altLang="en-US" sz="3200" b="1" dirty="0" smtClean="0">
                <a:solidFill>
                  <a:schemeClr val="accent1">
                    <a:lumMod val="50000"/>
                  </a:schemeClr>
                </a:solidFill>
              </a:rPr>
              <a:t>Tar-like globs on the ocean’s surface	 (Coat animals)</a:t>
            </a:r>
          </a:p>
          <a:p>
            <a:r>
              <a:rPr lang="en-US" altLang="en-US" sz="3200" b="1" dirty="0" smtClean="0">
                <a:solidFill>
                  <a:schemeClr val="accent1">
                    <a:lumMod val="50000"/>
                  </a:schemeClr>
                </a:solidFill>
              </a:rPr>
              <a:t>Heavy oil components sink (Affect the bottom dwellers)</a:t>
            </a:r>
          </a:p>
          <a:p>
            <a:r>
              <a:rPr lang="en-US" altLang="en-US" sz="3200" b="1" dirty="0" smtClean="0">
                <a:solidFill>
                  <a:schemeClr val="accent1">
                    <a:lumMod val="50000"/>
                  </a:schemeClr>
                </a:solidFill>
              </a:rPr>
              <a:t>Faster recovery from crude oil than refined oil</a:t>
            </a:r>
          </a:p>
          <a:p>
            <a:r>
              <a:rPr lang="en-US" altLang="en-US" sz="3200" b="1" dirty="0" smtClean="0">
                <a:solidFill>
                  <a:schemeClr val="accent1">
                    <a:lumMod val="50000"/>
                  </a:schemeClr>
                </a:solidFill>
              </a:rPr>
              <a:t>Methods of preventing oil spills should be strictly used.</a:t>
            </a:r>
          </a:p>
          <a:p>
            <a:pPr marL="457200" lvl="1" indent="0" eaLnBrk="1" hangingPunct="1">
              <a:buNone/>
            </a:pPr>
            <a:endParaRPr lang="en-US" altLang="en-US" sz="3200" b="1" dirty="0">
              <a:solidFill>
                <a:schemeClr val="accent1">
                  <a:lumMod val="50000"/>
                </a:schemeClr>
              </a:solidFill>
            </a:endParaRPr>
          </a:p>
        </p:txBody>
      </p:sp>
    </p:spTree>
    <p:extLst>
      <p:ext uri="{BB962C8B-B14F-4D97-AF65-F5344CB8AC3E}">
        <p14:creationId xmlns:p14="http://schemas.microsoft.com/office/powerpoint/2010/main" val="679460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8"/>
            <a:ext cx="10515600" cy="953036"/>
          </a:xfrm>
        </p:spPr>
        <p:txBody>
          <a:bodyPr>
            <a:noAutofit/>
          </a:bodyPr>
          <a:lstStyle/>
          <a:p>
            <a:r>
              <a:rPr lang="en-US" sz="4800" b="1" dirty="0" smtClean="0">
                <a:solidFill>
                  <a:srgbClr val="CC0000"/>
                </a:solidFill>
                <a:latin typeface="+mn-lt"/>
              </a:rPr>
              <a:t>Controlling Water Pollution:</a:t>
            </a:r>
            <a:endParaRPr lang="en-US" sz="4800" b="1" dirty="0">
              <a:solidFill>
                <a:srgbClr val="CC0000"/>
              </a:solidFill>
              <a:latin typeface="+mn-lt"/>
            </a:endParaRPr>
          </a:p>
        </p:txBody>
      </p:sp>
      <p:sp>
        <p:nvSpPr>
          <p:cNvPr id="3" name="Content Placeholder 2"/>
          <p:cNvSpPr>
            <a:spLocks noGrp="1"/>
          </p:cNvSpPr>
          <p:nvPr>
            <p:ph idx="1"/>
          </p:nvPr>
        </p:nvSpPr>
        <p:spPr>
          <a:xfrm>
            <a:off x="838200" y="1184856"/>
            <a:ext cx="10515600" cy="5499279"/>
          </a:xfrm>
        </p:spPr>
        <p:txBody>
          <a:bodyPr>
            <a:normAutofit fontScale="92500" lnSpcReduction="10000"/>
          </a:bodyPr>
          <a:lstStyle/>
          <a:p>
            <a:pPr marL="0" indent="0" fontAlgn="base">
              <a:lnSpc>
                <a:spcPct val="110000"/>
              </a:lnSpc>
              <a:buNone/>
            </a:pPr>
            <a:r>
              <a:rPr lang="en-US" sz="3600" b="1" dirty="0" smtClean="0">
                <a:solidFill>
                  <a:schemeClr val="accent1">
                    <a:lumMod val="50000"/>
                  </a:schemeClr>
                </a:solidFill>
              </a:rPr>
              <a:t>There </a:t>
            </a:r>
            <a:r>
              <a:rPr lang="en-US" sz="3600" b="1" dirty="0">
                <a:solidFill>
                  <a:schemeClr val="accent1">
                    <a:lumMod val="50000"/>
                  </a:schemeClr>
                </a:solidFill>
              </a:rPr>
              <a:t>should be vigorous efforts to control water pollution with the involvement of individuals, communities, governments and social activist </a:t>
            </a:r>
            <a:r>
              <a:rPr lang="en-US" sz="3600" b="1" dirty="0" smtClean="0">
                <a:solidFill>
                  <a:schemeClr val="accent1">
                    <a:lumMod val="50000"/>
                  </a:schemeClr>
                </a:solidFill>
              </a:rPr>
              <a:t>groups.</a:t>
            </a:r>
          </a:p>
          <a:p>
            <a:pPr marL="0" indent="0" fontAlgn="base">
              <a:lnSpc>
                <a:spcPct val="110000"/>
              </a:lnSpc>
              <a:buNone/>
            </a:pPr>
            <a:endParaRPr lang="en-US" sz="2000" b="1" dirty="0" smtClean="0">
              <a:solidFill>
                <a:schemeClr val="accent1">
                  <a:lumMod val="50000"/>
                </a:schemeClr>
              </a:solidFill>
            </a:endParaRPr>
          </a:p>
          <a:p>
            <a:pPr fontAlgn="base">
              <a:lnSpc>
                <a:spcPct val="110000"/>
              </a:lnSpc>
              <a:buFont typeface="Wingdings" panose="05000000000000000000" pitchFamily="2" charset="2"/>
              <a:buChar char="ü"/>
            </a:pPr>
            <a:r>
              <a:rPr lang="en-US" sz="3600" b="1" dirty="0">
                <a:solidFill>
                  <a:schemeClr val="accent1">
                    <a:lumMod val="50000"/>
                  </a:schemeClr>
                </a:solidFill>
              </a:rPr>
              <a:t> </a:t>
            </a:r>
            <a:r>
              <a:rPr lang="en-US" sz="3600" b="1" dirty="0" smtClean="0">
                <a:solidFill>
                  <a:schemeClr val="accent1">
                    <a:lumMod val="50000"/>
                  </a:schemeClr>
                </a:solidFill>
              </a:rPr>
              <a:t> Mass </a:t>
            </a:r>
            <a:r>
              <a:rPr lang="en-US" sz="3600" b="1" dirty="0">
                <a:solidFill>
                  <a:schemeClr val="accent1">
                    <a:lumMod val="50000"/>
                  </a:schemeClr>
                </a:solidFill>
              </a:rPr>
              <a:t>social awareness should be inculcated regarding the nature and effects of water pollution, and remedial measures</a:t>
            </a:r>
            <a:r>
              <a:rPr lang="en-US" sz="3600" b="1" dirty="0" smtClean="0">
                <a:solidFill>
                  <a:schemeClr val="accent1">
                    <a:lumMod val="50000"/>
                  </a:schemeClr>
                </a:solidFill>
              </a:rPr>
              <a:t>.</a:t>
            </a:r>
          </a:p>
          <a:p>
            <a:pPr marL="0" indent="0" fontAlgn="base">
              <a:lnSpc>
                <a:spcPct val="110000"/>
              </a:lnSpc>
              <a:buNone/>
            </a:pPr>
            <a:endParaRPr lang="en-US" sz="1800" b="1" dirty="0">
              <a:solidFill>
                <a:schemeClr val="accent1">
                  <a:lumMod val="50000"/>
                </a:schemeClr>
              </a:solidFill>
            </a:endParaRPr>
          </a:p>
          <a:p>
            <a:pPr fontAlgn="base">
              <a:lnSpc>
                <a:spcPct val="110000"/>
              </a:lnSpc>
              <a:buFont typeface="Wingdings" panose="05000000000000000000" pitchFamily="2" charset="2"/>
              <a:buChar char="ü"/>
            </a:pPr>
            <a:r>
              <a:rPr lang="en-US" sz="3600" b="1" dirty="0" smtClean="0">
                <a:solidFill>
                  <a:schemeClr val="accent1">
                    <a:lumMod val="50000"/>
                  </a:schemeClr>
                </a:solidFill>
              </a:rPr>
              <a:t>  Strict </a:t>
            </a:r>
            <a:r>
              <a:rPr lang="en-US" sz="3600" b="1" dirty="0">
                <a:solidFill>
                  <a:schemeClr val="accent1">
                    <a:lumMod val="50000"/>
                  </a:schemeClr>
                </a:solidFill>
              </a:rPr>
              <a:t>laws should be enforced, and persons violating the </a:t>
            </a:r>
            <a:r>
              <a:rPr lang="en-US" sz="3600" b="1" dirty="0" smtClean="0">
                <a:solidFill>
                  <a:schemeClr val="accent1">
                    <a:lumMod val="50000"/>
                  </a:schemeClr>
                </a:solidFill>
              </a:rPr>
              <a:t>provision </a:t>
            </a:r>
            <a:r>
              <a:rPr lang="en-US" sz="3600" b="1" dirty="0">
                <a:solidFill>
                  <a:schemeClr val="accent1">
                    <a:lumMod val="50000"/>
                  </a:schemeClr>
                </a:solidFill>
              </a:rPr>
              <a:t>of pollution control should be </a:t>
            </a:r>
            <a:r>
              <a:rPr lang="en-US" sz="3600" b="1" dirty="0" smtClean="0">
                <a:solidFill>
                  <a:schemeClr val="accent1">
                    <a:lumMod val="50000"/>
                  </a:schemeClr>
                </a:solidFill>
              </a:rPr>
              <a:t>penalized.</a:t>
            </a:r>
            <a:endParaRPr lang="en-US" sz="3600" b="1" dirty="0">
              <a:solidFill>
                <a:schemeClr val="accent1">
                  <a:lumMod val="50000"/>
                </a:schemeClr>
              </a:solidFill>
            </a:endParaRPr>
          </a:p>
          <a:p>
            <a:endParaRPr lang="en-US" sz="3600" b="1" dirty="0">
              <a:solidFill>
                <a:schemeClr val="accent1">
                  <a:lumMod val="50000"/>
                </a:schemeClr>
              </a:solidFill>
            </a:endParaRPr>
          </a:p>
        </p:txBody>
      </p:sp>
    </p:spTree>
    <p:extLst>
      <p:ext uri="{BB962C8B-B14F-4D97-AF65-F5344CB8AC3E}">
        <p14:creationId xmlns:p14="http://schemas.microsoft.com/office/powerpoint/2010/main" val="18435439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47489" y="719511"/>
            <a:ext cx="3144064" cy="1754326"/>
          </a:xfrm>
          <a:prstGeom prst="rect">
            <a:avLst/>
          </a:prstGeom>
          <a:noFill/>
        </p:spPr>
        <p:txBody>
          <a:bodyPr wrap="square" rtlCol="0">
            <a:spAutoFit/>
          </a:bodyPr>
          <a:lstStyle/>
          <a:p>
            <a:pPr>
              <a:spcBef>
                <a:spcPts val="1200"/>
              </a:spcBef>
            </a:pPr>
            <a:r>
              <a:rPr lang="en-US" sz="5400" b="1" dirty="0" smtClean="0">
                <a:solidFill>
                  <a:srgbClr val="FF0000"/>
                </a:solidFill>
              </a:rPr>
              <a:t>Water use in Jordan</a:t>
            </a:r>
            <a:endParaRPr lang="en-US" sz="5400" b="1" dirty="0">
              <a:solidFill>
                <a:srgbClr val="FF0000"/>
              </a:solidFill>
            </a:endParaRPr>
          </a:p>
        </p:txBody>
      </p:sp>
      <p:pic>
        <p:nvPicPr>
          <p:cNvPr id="8" name="Picture 7"/>
          <p:cNvPicPr>
            <a:picLocks noChangeAspect="1"/>
          </p:cNvPicPr>
          <p:nvPr/>
        </p:nvPicPr>
        <p:blipFill>
          <a:blip r:embed="rId2"/>
          <a:stretch>
            <a:fillRect/>
          </a:stretch>
        </p:blipFill>
        <p:spPr>
          <a:xfrm>
            <a:off x="0" y="3812583"/>
            <a:ext cx="8317528" cy="2636739"/>
          </a:xfrm>
          <a:prstGeom prst="rect">
            <a:avLst/>
          </a:prstGeom>
        </p:spPr>
      </p:pic>
      <p:pic>
        <p:nvPicPr>
          <p:cNvPr id="7" name="Picture 6"/>
          <p:cNvPicPr>
            <a:picLocks noChangeAspect="1"/>
          </p:cNvPicPr>
          <p:nvPr/>
        </p:nvPicPr>
        <p:blipFill>
          <a:blip r:embed="rId3"/>
          <a:stretch>
            <a:fillRect/>
          </a:stretch>
        </p:blipFill>
        <p:spPr>
          <a:xfrm>
            <a:off x="6716664" y="1176722"/>
            <a:ext cx="5320353" cy="5272600"/>
          </a:xfrm>
          <a:prstGeom prst="rect">
            <a:avLst/>
          </a:prstGeom>
        </p:spPr>
      </p:pic>
    </p:spTree>
    <p:extLst>
      <p:ext uri="{BB962C8B-B14F-4D97-AF65-F5344CB8AC3E}">
        <p14:creationId xmlns:p14="http://schemas.microsoft.com/office/powerpoint/2010/main" val="33972084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31244" y="300871"/>
            <a:ext cx="6612755" cy="5907394"/>
          </a:xfrm>
          <a:prstGeom prst="rect">
            <a:avLst/>
          </a:prstGeom>
        </p:spPr>
      </p:pic>
    </p:spTree>
    <p:extLst>
      <p:ext uri="{BB962C8B-B14F-4D97-AF65-F5344CB8AC3E}">
        <p14:creationId xmlns:p14="http://schemas.microsoft.com/office/powerpoint/2010/main" val="2960543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3030" y="675090"/>
            <a:ext cx="8876131" cy="5455254"/>
          </a:xfrm>
          <a:prstGeom prst="rect">
            <a:avLst/>
          </a:prstGeom>
        </p:spPr>
      </p:pic>
    </p:spTree>
    <p:extLst>
      <p:ext uri="{BB962C8B-B14F-4D97-AF65-F5344CB8AC3E}">
        <p14:creationId xmlns:p14="http://schemas.microsoft.com/office/powerpoint/2010/main" val="2083664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6079" y="365125"/>
            <a:ext cx="6568226" cy="1325563"/>
          </a:xfrm>
        </p:spPr>
        <p:txBody>
          <a:bodyPr>
            <a:normAutofit/>
          </a:bodyPr>
          <a:lstStyle/>
          <a:p>
            <a:r>
              <a:rPr lang="en-US" sz="4800" b="1" dirty="0" smtClean="0">
                <a:solidFill>
                  <a:srgbClr val="0070C0"/>
                </a:solidFill>
                <a:latin typeface="+mn-lt"/>
              </a:rPr>
              <a:t>World Freshwater Supply</a:t>
            </a:r>
            <a:endParaRPr lang="en-US" sz="4800" b="1" dirty="0">
              <a:solidFill>
                <a:srgbClr val="0070C0"/>
              </a:solidFill>
              <a:latin typeface="+mn-lt"/>
            </a:endParaRPr>
          </a:p>
        </p:txBody>
      </p:sp>
      <p:pic>
        <p:nvPicPr>
          <p:cNvPr id="4" name="Content Placeholder 3"/>
          <p:cNvPicPr>
            <a:picLocks noGrp="1" noChangeAspect="1"/>
          </p:cNvPicPr>
          <p:nvPr>
            <p:ph idx="1"/>
          </p:nvPr>
        </p:nvPicPr>
        <p:blipFill>
          <a:blip r:embed="rId2"/>
          <a:stretch>
            <a:fillRect/>
          </a:stretch>
        </p:blipFill>
        <p:spPr>
          <a:xfrm>
            <a:off x="2210535" y="1543540"/>
            <a:ext cx="7461499" cy="5005367"/>
          </a:xfrm>
          <a:prstGeom prst="rect">
            <a:avLst/>
          </a:prstGeom>
        </p:spPr>
      </p:pic>
    </p:spTree>
    <p:extLst>
      <p:ext uri="{BB962C8B-B14F-4D97-AF65-F5344CB8AC3E}">
        <p14:creationId xmlns:p14="http://schemas.microsoft.com/office/powerpoint/2010/main" val="2457454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CC0000"/>
                </a:solidFill>
                <a:latin typeface="+mn-lt"/>
              </a:rPr>
              <a:t>Water Pollution</a:t>
            </a:r>
            <a:endParaRPr lang="en-US" sz="5400" b="1" dirty="0">
              <a:solidFill>
                <a:srgbClr val="CC0000"/>
              </a:solidFill>
              <a:latin typeface="+mn-lt"/>
            </a:endParaRPr>
          </a:p>
        </p:txBody>
      </p:sp>
      <p:sp>
        <p:nvSpPr>
          <p:cNvPr id="3" name="Content Placeholder 2"/>
          <p:cNvSpPr>
            <a:spLocks noGrp="1"/>
          </p:cNvSpPr>
          <p:nvPr>
            <p:ph idx="1"/>
          </p:nvPr>
        </p:nvSpPr>
        <p:spPr>
          <a:xfrm>
            <a:off x="838200" y="1825625"/>
            <a:ext cx="10515600" cy="4768358"/>
          </a:xfrm>
        </p:spPr>
        <p:txBody>
          <a:bodyPr>
            <a:normAutofit/>
          </a:bodyPr>
          <a:lstStyle/>
          <a:p>
            <a:pPr marL="0" indent="0">
              <a:buNone/>
            </a:pPr>
            <a:r>
              <a:rPr lang="en-US" sz="3600" b="1" dirty="0" smtClean="0">
                <a:solidFill>
                  <a:schemeClr val="accent1">
                    <a:lumMod val="75000"/>
                  </a:schemeClr>
                </a:solidFill>
              </a:rPr>
              <a:t>According </a:t>
            </a:r>
            <a:r>
              <a:rPr lang="en-US" sz="3600" b="1" dirty="0">
                <a:solidFill>
                  <a:schemeClr val="accent1">
                    <a:lumMod val="75000"/>
                  </a:schemeClr>
                </a:solidFill>
              </a:rPr>
              <a:t>to the definition of the World Health </a:t>
            </a:r>
            <a:r>
              <a:rPr lang="en-US" sz="3600" b="1" dirty="0" err="1">
                <a:solidFill>
                  <a:schemeClr val="accent1">
                    <a:lumMod val="75000"/>
                  </a:schemeClr>
                </a:solidFill>
              </a:rPr>
              <a:t>Organisation</a:t>
            </a:r>
            <a:r>
              <a:rPr lang="en-US" sz="3600" b="1" dirty="0">
                <a:solidFill>
                  <a:schemeClr val="accent1">
                    <a:lumMod val="75000"/>
                  </a:schemeClr>
                </a:solidFill>
              </a:rPr>
              <a:t> (WHO) (1966), water pollution occurs </a:t>
            </a:r>
            <a:r>
              <a:rPr lang="en-US" sz="3600" b="1" dirty="0" smtClean="0">
                <a:solidFill>
                  <a:schemeClr val="accent1">
                    <a:lumMod val="75000"/>
                  </a:schemeClr>
                </a:solidFill>
              </a:rPr>
              <a:t>when:</a:t>
            </a:r>
          </a:p>
          <a:p>
            <a:pPr marL="0" indent="0">
              <a:buNone/>
            </a:pPr>
            <a:r>
              <a:rPr lang="en-US" sz="3600" b="1" dirty="0" smtClean="0">
                <a:solidFill>
                  <a:schemeClr val="accent1">
                    <a:lumMod val="75000"/>
                  </a:schemeClr>
                </a:solidFill>
              </a:rPr>
              <a:t>“foreign </a:t>
            </a:r>
            <a:r>
              <a:rPr lang="en-US" sz="3600" b="1" dirty="0">
                <a:solidFill>
                  <a:schemeClr val="accent1">
                    <a:lumMod val="75000"/>
                  </a:schemeClr>
                </a:solidFill>
              </a:rPr>
              <a:t>materials either from natural or other sources are contaminated with water supplies and may be harmful to life, </a:t>
            </a:r>
            <a:r>
              <a:rPr lang="en-US" sz="3600" b="1" dirty="0">
                <a:solidFill>
                  <a:srgbClr val="0070C0"/>
                </a:solidFill>
              </a:rPr>
              <a:t>because of their toxicity, reduction of normal oxygen </a:t>
            </a:r>
            <a:r>
              <a:rPr lang="en-US" sz="3600" b="1" dirty="0">
                <a:solidFill>
                  <a:schemeClr val="accent1">
                    <a:lumMod val="75000"/>
                  </a:schemeClr>
                </a:solidFill>
              </a:rPr>
              <a:t>level of water, aesthetically unsuitable effects and spread of epidemic diseases”.</a:t>
            </a:r>
          </a:p>
        </p:txBody>
      </p:sp>
    </p:spTree>
    <p:extLst>
      <p:ext uri="{BB962C8B-B14F-4D97-AF65-F5344CB8AC3E}">
        <p14:creationId xmlns:p14="http://schemas.microsoft.com/office/powerpoint/2010/main" val="3699097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824" y="35309"/>
            <a:ext cx="10515600" cy="1325563"/>
          </a:xfrm>
        </p:spPr>
        <p:txBody>
          <a:bodyPr>
            <a:normAutofit/>
          </a:bodyPr>
          <a:lstStyle/>
          <a:p>
            <a:r>
              <a:rPr lang="en-US" sz="6000" b="1" dirty="0" smtClean="0">
                <a:solidFill>
                  <a:srgbClr val="CC0000"/>
                </a:solidFill>
                <a:latin typeface="+mn-lt"/>
              </a:rPr>
              <a:t>Two Sources of Water Pollution</a:t>
            </a:r>
            <a:endParaRPr lang="en-US" sz="6000" b="1" dirty="0">
              <a:solidFill>
                <a:srgbClr val="CC0000"/>
              </a:solidFill>
              <a:latin typeface="+mn-lt"/>
            </a:endParaRPr>
          </a:p>
        </p:txBody>
      </p:sp>
      <p:sp>
        <p:nvSpPr>
          <p:cNvPr id="3" name="Content Placeholder 2"/>
          <p:cNvSpPr>
            <a:spLocks noGrp="1"/>
          </p:cNvSpPr>
          <p:nvPr>
            <p:ph idx="1"/>
          </p:nvPr>
        </p:nvSpPr>
        <p:spPr>
          <a:xfrm>
            <a:off x="375710" y="1323400"/>
            <a:ext cx="4587766" cy="5534600"/>
          </a:xfrm>
        </p:spPr>
        <p:txBody>
          <a:bodyPr>
            <a:normAutofit/>
          </a:bodyPr>
          <a:lstStyle/>
          <a:p>
            <a:pPr marL="0" indent="0">
              <a:lnSpc>
                <a:spcPct val="100000"/>
              </a:lnSpc>
              <a:spcAft>
                <a:spcPts val="600"/>
              </a:spcAft>
              <a:buNone/>
            </a:pPr>
            <a:r>
              <a:rPr lang="en-US" sz="3600" b="1" dirty="0" smtClean="0">
                <a:solidFill>
                  <a:srgbClr val="0070C0"/>
                </a:solidFill>
              </a:rPr>
              <a:t>Although </a:t>
            </a:r>
            <a:r>
              <a:rPr lang="en-US" sz="3600" b="1" dirty="0">
                <a:solidFill>
                  <a:srgbClr val="0070C0"/>
                </a:solidFill>
              </a:rPr>
              <a:t>water pollution </a:t>
            </a:r>
            <a:r>
              <a:rPr lang="en-US" sz="3600" b="1" dirty="0" smtClean="0">
                <a:solidFill>
                  <a:srgbClr val="0070C0"/>
                </a:solidFill>
              </a:rPr>
              <a:t>occurs </a:t>
            </a:r>
            <a:r>
              <a:rPr lang="en-US" sz="3600" b="1" dirty="0">
                <a:solidFill>
                  <a:srgbClr val="0070C0"/>
                </a:solidFill>
              </a:rPr>
              <a:t>from a variety of sources, there are two terms used to describe how the water </a:t>
            </a:r>
            <a:r>
              <a:rPr lang="en-US" sz="3600" b="1" dirty="0" smtClean="0">
                <a:solidFill>
                  <a:srgbClr val="0070C0"/>
                </a:solidFill>
              </a:rPr>
              <a:t>becomes polluted:</a:t>
            </a:r>
          </a:p>
          <a:p>
            <a:pPr marL="0" indent="0">
              <a:lnSpc>
                <a:spcPct val="100000"/>
              </a:lnSpc>
              <a:spcAft>
                <a:spcPts val="600"/>
              </a:spcAft>
              <a:buNone/>
            </a:pPr>
            <a:r>
              <a:rPr lang="en-US" sz="3600" b="1" dirty="0" smtClean="0">
                <a:solidFill>
                  <a:srgbClr val="0070C0"/>
                </a:solidFill>
              </a:rPr>
              <a:t>1. Point sources</a:t>
            </a:r>
          </a:p>
          <a:p>
            <a:pPr marL="0" indent="0">
              <a:lnSpc>
                <a:spcPct val="100000"/>
              </a:lnSpc>
              <a:spcAft>
                <a:spcPts val="600"/>
              </a:spcAft>
              <a:buNone/>
            </a:pPr>
            <a:r>
              <a:rPr lang="en-US" sz="3600" b="1" dirty="0" smtClean="0">
                <a:solidFill>
                  <a:srgbClr val="0070C0"/>
                </a:solidFill>
              </a:rPr>
              <a:t>2. Non-point sources</a:t>
            </a:r>
          </a:p>
          <a:p>
            <a:pPr marL="0" indent="0">
              <a:buNone/>
            </a:pPr>
            <a:endParaRPr lang="en-US" sz="3600" b="1" dirty="0">
              <a:solidFill>
                <a:srgbClr val="0070C0"/>
              </a:solidFill>
            </a:endParaRPr>
          </a:p>
          <a:p>
            <a:endParaRPr lang="en-US" sz="3600" b="1" dirty="0">
              <a:solidFill>
                <a:srgbClr val="0070C0"/>
              </a:solidFill>
            </a:endParaRPr>
          </a:p>
        </p:txBody>
      </p:sp>
      <p:pic>
        <p:nvPicPr>
          <p:cNvPr id="4" name="Picture 3"/>
          <p:cNvPicPr>
            <a:picLocks noChangeAspect="1"/>
          </p:cNvPicPr>
          <p:nvPr/>
        </p:nvPicPr>
        <p:blipFill>
          <a:blip r:embed="rId2"/>
          <a:stretch>
            <a:fillRect/>
          </a:stretch>
        </p:blipFill>
        <p:spPr>
          <a:xfrm>
            <a:off x="4963476" y="1323400"/>
            <a:ext cx="7228524" cy="5534600"/>
          </a:xfrm>
          <a:prstGeom prst="rect">
            <a:avLst/>
          </a:prstGeom>
        </p:spPr>
      </p:pic>
    </p:spTree>
    <p:extLst>
      <p:ext uri="{BB962C8B-B14F-4D97-AF65-F5344CB8AC3E}">
        <p14:creationId xmlns:p14="http://schemas.microsoft.com/office/powerpoint/2010/main" val="413833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362199" y="152400"/>
            <a:ext cx="743862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Garamond" panose="02020404030301010803" pitchFamily="18" charset="0"/>
              </a:defRPr>
            </a:lvl1pPr>
            <a:lvl2pPr>
              <a:defRPr sz="4400">
                <a:solidFill>
                  <a:schemeClr val="tx2"/>
                </a:solidFill>
                <a:latin typeface="Garamond" panose="02020404030301010803" pitchFamily="18" charset="0"/>
              </a:defRPr>
            </a:lvl2pPr>
            <a:lvl3pPr>
              <a:defRPr sz="4400">
                <a:solidFill>
                  <a:schemeClr val="tx2"/>
                </a:solidFill>
                <a:latin typeface="Garamond" panose="02020404030301010803" pitchFamily="18" charset="0"/>
              </a:defRPr>
            </a:lvl3pPr>
            <a:lvl4pPr>
              <a:defRPr sz="4400">
                <a:solidFill>
                  <a:schemeClr val="tx2"/>
                </a:solidFill>
                <a:latin typeface="Garamond" panose="02020404030301010803" pitchFamily="18" charset="0"/>
              </a:defRPr>
            </a:lvl4pPr>
            <a:lvl5pPr>
              <a:defRPr sz="4400">
                <a:solidFill>
                  <a:schemeClr val="tx2"/>
                </a:solidFill>
                <a:latin typeface="Garamond" panose="02020404030301010803" pitchFamily="18" charset="0"/>
              </a:defRPr>
            </a:lvl5pPr>
            <a:lvl6pPr marL="457200" fontAlgn="base">
              <a:spcBef>
                <a:spcPct val="0"/>
              </a:spcBef>
              <a:spcAft>
                <a:spcPct val="0"/>
              </a:spcAft>
              <a:defRPr sz="4400">
                <a:solidFill>
                  <a:schemeClr val="tx2"/>
                </a:solidFill>
                <a:latin typeface="Garamond" panose="02020404030301010803" pitchFamily="18" charset="0"/>
              </a:defRPr>
            </a:lvl6pPr>
            <a:lvl7pPr marL="914400" fontAlgn="base">
              <a:spcBef>
                <a:spcPct val="0"/>
              </a:spcBef>
              <a:spcAft>
                <a:spcPct val="0"/>
              </a:spcAft>
              <a:defRPr sz="4400">
                <a:solidFill>
                  <a:schemeClr val="tx2"/>
                </a:solidFill>
                <a:latin typeface="Garamond" panose="02020404030301010803" pitchFamily="18" charset="0"/>
              </a:defRPr>
            </a:lvl7pPr>
            <a:lvl8pPr marL="1371600" fontAlgn="base">
              <a:spcBef>
                <a:spcPct val="0"/>
              </a:spcBef>
              <a:spcAft>
                <a:spcPct val="0"/>
              </a:spcAft>
              <a:defRPr sz="4400">
                <a:solidFill>
                  <a:schemeClr val="tx2"/>
                </a:solidFill>
                <a:latin typeface="Garamond" panose="02020404030301010803" pitchFamily="18" charset="0"/>
              </a:defRPr>
            </a:lvl8pPr>
            <a:lvl9pPr marL="1828800" fontAlgn="base">
              <a:spcBef>
                <a:spcPct val="0"/>
              </a:spcBef>
              <a:spcAft>
                <a:spcPct val="0"/>
              </a:spcAft>
              <a:defRPr sz="4400">
                <a:solidFill>
                  <a:schemeClr val="tx2"/>
                </a:solidFill>
                <a:latin typeface="Garamond" panose="02020404030301010803" pitchFamily="18" charset="0"/>
              </a:defRPr>
            </a:lvl9pPr>
          </a:lstStyle>
          <a:p>
            <a:pPr eaLnBrk="1" hangingPunct="1"/>
            <a:r>
              <a:rPr lang="en-US" altLang="en-US" b="1" dirty="0">
                <a:solidFill>
                  <a:srgbClr val="CC0000"/>
                </a:solidFill>
                <a:latin typeface="Myriad Roman" charset="0"/>
              </a:rPr>
              <a:t>Point Source Pollution</a:t>
            </a:r>
          </a:p>
        </p:txBody>
      </p:sp>
      <p:sp>
        <p:nvSpPr>
          <p:cNvPr id="20483" name="Rectangle 3"/>
          <p:cNvSpPr>
            <a:spLocks noChangeArrowheads="1"/>
          </p:cNvSpPr>
          <p:nvPr/>
        </p:nvSpPr>
        <p:spPr bwMode="auto">
          <a:xfrm>
            <a:off x="1113135" y="1583434"/>
            <a:ext cx="10689465" cy="5042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bg2"/>
              </a:buClr>
              <a:buSzPct val="75000"/>
              <a:buFont typeface="Wingdings" panose="05000000000000000000" pitchFamily="2" charset="2"/>
              <a:buChar char="p"/>
              <a:defRPr sz="24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0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16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1600">
                <a:solidFill>
                  <a:schemeClr val="tx1"/>
                </a:solidFill>
                <a:latin typeface="Verdana" panose="020B060403050404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buChar char="§"/>
              <a:defRPr sz="1600">
                <a:solidFill>
                  <a:schemeClr val="tx1"/>
                </a:solidFill>
                <a:latin typeface="Verdana" panose="020B060403050404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buChar char="§"/>
              <a:defRPr sz="1600">
                <a:solidFill>
                  <a:schemeClr val="tx1"/>
                </a:solidFill>
                <a:latin typeface="Verdana" panose="020B060403050404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buChar char="§"/>
              <a:defRPr sz="1600">
                <a:solidFill>
                  <a:schemeClr val="tx1"/>
                </a:solidFill>
                <a:latin typeface="Verdana" panose="020B060403050404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buChar char="§"/>
              <a:defRPr sz="1600">
                <a:solidFill>
                  <a:schemeClr val="tx1"/>
                </a:solidFill>
                <a:latin typeface="Verdana" panose="020B0604030504040204" pitchFamily="34" charset="0"/>
              </a:defRPr>
            </a:lvl9pPr>
          </a:lstStyle>
          <a:p>
            <a:pPr marL="0" indent="0">
              <a:buNone/>
            </a:pPr>
            <a:r>
              <a:rPr lang="en-US" altLang="en-US" sz="3600" b="1" dirty="0" smtClean="0">
                <a:solidFill>
                  <a:srgbClr val="0070C0"/>
                </a:solidFill>
                <a:latin typeface="+mn-lt"/>
              </a:rPr>
              <a:t>1. comes </a:t>
            </a:r>
            <a:r>
              <a:rPr lang="en-US" altLang="en-US" sz="3600" b="1" dirty="0">
                <a:solidFill>
                  <a:srgbClr val="0070C0"/>
                </a:solidFill>
                <a:latin typeface="+mn-lt"/>
              </a:rPr>
              <a:t>from a specific source, like a </a:t>
            </a:r>
            <a:r>
              <a:rPr lang="en-US" altLang="en-US" sz="3600" b="1" dirty="0" smtClean="0">
                <a:solidFill>
                  <a:srgbClr val="0070C0"/>
                </a:solidFill>
                <a:latin typeface="+mn-lt"/>
              </a:rPr>
              <a:t>pipe. Pollution will be located at a specific place.</a:t>
            </a:r>
            <a:endParaRPr lang="en-US" altLang="en-US" sz="3600" b="1" dirty="0">
              <a:solidFill>
                <a:srgbClr val="0070C0"/>
              </a:solidFill>
              <a:latin typeface="+mn-lt"/>
            </a:endParaRPr>
          </a:p>
          <a:p>
            <a:pPr marL="0" indent="0" eaLnBrk="1" hangingPunct="1">
              <a:buNone/>
            </a:pPr>
            <a:r>
              <a:rPr lang="en-US" altLang="en-US" sz="3600" b="1" dirty="0" smtClean="0">
                <a:solidFill>
                  <a:srgbClr val="0070C0"/>
                </a:solidFill>
                <a:latin typeface="+mn-lt"/>
              </a:rPr>
              <a:t>2. Sources are: factories</a:t>
            </a:r>
            <a:r>
              <a:rPr lang="en-US" altLang="en-US" sz="3600" b="1" dirty="0">
                <a:solidFill>
                  <a:srgbClr val="0070C0"/>
                </a:solidFill>
                <a:latin typeface="+mn-lt"/>
              </a:rPr>
              <a:t>, industry, municipal treatment </a:t>
            </a:r>
            <a:r>
              <a:rPr lang="en-US" altLang="en-US" sz="3600" b="1" dirty="0" smtClean="0">
                <a:solidFill>
                  <a:srgbClr val="0070C0"/>
                </a:solidFill>
                <a:latin typeface="+mn-lt"/>
              </a:rPr>
              <a:t>plants</a:t>
            </a:r>
            <a:endParaRPr lang="en-US" altLang="en-US" sz="3600" b="1" dirty="0">
              <a:solidFill>
                <a:srgbClr val="0070C0"/>
              </a:solidFill>
              <a:latin typeface="+mn-lt"/>
            </a:endParaRPr>
          </a:p>
          <a:p>
            <a:pPr marL="0" indent="0" eaLnBrk="1" hangingPunct="1">
              <a:buNone/>
            </a:pPr>
            <a:r>
              <a:rPr lang="en-US" altLang="en-US" sz="3600" b="1" dirty="0" smtClean="0">
                <a:solidFill>
                  <a:srgbClr val="0070C0"/>
                </a:solidFill>
                <a:latin typeface="+mn-lt"/>
              </a:rPr>
              <a:t>3. Easy to identify, monitor and regulate.</a:t>
            </a:r>
          </a:p>
          <a:p>
            <a:pPr marL="0" indent="0" eaLnBrk="1" hangingPunct="1">
              <a:buNone/>
            </a:pPr>
            <a:endParaRPr lang="en-US" altLang="en-US" sz="2800" b="1" dirty="0" smtClean="0">
              <a:solidFill>
                <a:srgbClr val="0070C0"/>
              </a:solidFill>
              <a:latin typeface="+mn-lt"/>
            </a:endParaRPr>
          </a:p>
          <a:p>
            <a:pPr marL="0" indent="0">
              <a:spcBef>
                <a:spcPts val="0"/>
              </a:spcBef>
              <a:buNone/>
            </a:pPr>
            <a:r>
              <a:rPr lang="en-US" sz="3200" b="1" dirty="0">
                <a:solidFill>
                  <a:srgbClr val="0070C0"/>
                </a:solidFill>
                <a:latin typeface="+mn-lt"/>
              </a:rPr>
              <a:t>The BP oil spill in 2010 is an example of point source pollution, because the massive amount of oil leaked from a single point of origin</a:t>
            </a:r>
            <a:r>
              <a:rPr lang="en-US" sz="2800" b="1" dirty="0">
                <a:solidFill>
                  <a:srgbClr val="0070C0"/>
                </a:solidFill>
                <a:latin typeface="+mn-lt"/>
              </a:rPr>
              <a:t>.</a:t>
            </a:r>
            <a:endParaRPr lang="en-US" altLang="en-US" sz="2800" b="1" dirty="0">
              <a:solidFill>
                <a:srgbClr val="0070C0"/>
              </a:solidFill>
              <a:latin typeface="+mn-lt"/>
            </a:endParaRPr>
          </a:p>
        </p:txBody>
      </p:sp>
    </p:spTree>
    <p:extLst>
      <p:ext uri="{BB962C8B-B14F-4D97-AF65-F5344CB8AC3E}">
        <p14:creationId xmlns:p14="http://schemas.microsoft.com/office/powerpoint/2010/main" val="1968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2"/>
          <p:cNvSpPr>
            <a:spLocks noGrp="1"/>
          </p:cNvSpPr>
          <p:nvPr>
            <p:ph type="dt" sz="half" idx="10"/>
          </p:nvPr>
        </p:nvSpPr>
        <p:spPr/>
        <p:txBody>
          <a:bodyPr/>
          <a:lstStyle/>
          <a:p>
            <a:endParaRPr lang="en-US" altLang="en-US"/>
          </a:p>
        </p:txBody>
      </p:sp>
      <p:sp>
        <p:nvSpPr>
          <p:cNvPr id="25" name="Footer Placeholder 3"/>
          <p:cNvSpPr>
            <a:spLocks noGrp="1"/>
          </p:cNvSpPr>
          <p:nvPr>
            <p:ph type="ftr" sz="quarter" idx="11"/>
          </p:nvPr>
        </p:nvSpPr>
        <p:spPr/>
        <p:txBody>
          <a:bodyPr/>
          <a:lstStyle/>
          <a:p>
            <a:endParaRPr lang="en-US" altLang="en-US"/>
          </a:p>
        </p:txBody>
      </p:sp>
      <p:sp>
        <p:nvSpPr>
          <p:cNvPr id="37890" name="Rectangle 2"/>
          <p:cNvSpPr>
            <a:spLocks noChangeArrowheads="1"/>
          </p:cNvSpPr>
          <p:nvPr/>
        </p:nvSpPr>
        <p:spPr bwMode="auto">
          <a:xfrm>
            <a:off x="1524000" y="1479550"/>
            <a:ext cx="9144000" cy="5378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1" name="Rectangle 3"/>
          <p:cNvSpPr>
            <a:spLocks noGrp="1" noChangeArrowheads="1"/>
          </p:cNvSpPr>
          <p:nvPr>
            <p:ph type="title"/>
          </p:nvPr>
        </p:nvSpPr>
        <p:spPr>
          <a:xfrm>
            <a:off x="1524000" y="1"/>
            <a:ext cx="9144000" cy="1376363"/>
          </a:xfrm>
        </p:spPr>
        <p:txBody>
          <a:bodyPr>
            <a:normAutofit/>
          </a:bodyPr>
          <a:lstStyle/>
          <a:p>
            <a:r>
              <a:rPr lang="en-US" altLang="en-US" sz="4800" b="1" dirty="0">
                <a:solidFill>
                  <a:srgbClr val="FF0000"/>
                </a:solidFill>
                <a:latin typeface="+mn-lt"/>
              </a:rPr>
              <a:t>Point and Nonpoint Sources</a:t>
            </a:r>
          </a:p>
        </p:txBody>
      </p:sp>
      <p:sp>
        <p:nvSpPr>
          <p:cNvPr id="37892" name="Line 4"/>
          <p:cNvSpPr>
            <a:spLocks noChangeShapeType="1"/>
          </p:cNvSpPr>
          <p:nvPr/>
        </p:nvSpPr>
        <p:spPr bwMode="auto">
          <a:xfrm>
            <a:off x="1524000" y="1376363"/>
            <a:ext cx="9144000" cy="0"/>
          </a:xfrm>
          <a:prstGeom prst="line">
            <a:avLst/>
          </a:prstGeom>
          <a:noFill/>
          <a:ln w="38100">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grpSp>
        <p:nvGrpSpPr>
          <p:cNvPr id="37893" name="Group 5"/>
          <p:cNvGrpSpPr>
            <a:grpSpLocks/>
          </p:cNvGrpSpPr>
          <p:nvPr/>
        </p:nvGrpSpPr>
        <p:grpSpPr bwMode="auto">
          <a:xfrm>
            <a:off x="1524000" y="1504950"/>
            <a:ext cx="9144000" cy="5367338"/>
            <a:chOff x="0" y="343"/>
            <a:chExt cx="5760" cy="3381"/>
          </a:xfrm>
        </p:grpSpPr>
        <p:pic>
          <p:nvPicPr>
            <p:cNvPr id="378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2"/>
              <a:ext cx="5760" cy="3172"/>
            </a:xfrm>
            <a:prstGeom prst="rect">
              <a:avLst/>
            </a:prstGeom>
            <a:noFill/>
            <a:extLst>
              <a:ext uri="{909E8E84-426E-40DD-AFC4-6F175D3DCCD1}">
                <a14:hiddenFill xmlns:a14="http://schemas.microsoft.com/office/drawing/2010/main">
                  <a:solidFill>
                    <a:srgbClr val="FFFFFF"/>
                  </a:solidFill>
                </a14:hiddenFill>
              </a:ext>
            </a:extLst>
          </p:spPr>
        </p:pic>
        <p:sp>
          <p:nvSpPr>
            <p:cNvPr id="37895" name="Text Box 7"/>
            <p:cNvSpPr txBox="1">
              <a:spLocks noChangeArrowheads="1"/>
            </p:cNvSpPr>
            <p:nvPr/>
          </p:nvSpPr>
          <p:spPr bwMode="auto">
            <a:xfrm>
              <a:off x="1305" y="343"/>
              <a:ext cx="1293"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1400">
                  <a:latin typeface="Arial" panose="020B0604020202020204" pitchFamily="34" charset="0"/>
                </a:rPr>
                <a:t>NONPOINT SOURCES</a:t>
              </a:r>
            </a:p>
          </p:txBody>
        </p:sp>
        <p:sp>
          <p:nvSpPr>
            <p:cNvPr id="37896" name="Text Box 8"/>
            <p:cNvSpPr txBox="1">
              <a:spLocks noChangeArrowheads="1"/>
            </p:cNvSpPr>
            <p:nvPr/>
          </p:nvSpPr>
          <p:spPr bwMode="auto">
            <a:xfrm>
              <a:off x="534" y="1503"/>
              <a:ext cx="793"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1400">
                  <a:latin typeface="Arial" panose="020B0604020202020204" pitchFamily="34" charset="0"/>
                </a:rPr>
                <a:t>Urban streets</a:t>
              </a:r>
            </a:p>
          </p:txBody>
        </p:sp>
        <p:sp>
          <p:nvSpPr>
            <p:cNvPr id="37897" name="Text Box 9"/>
            <p:cNvSpPr txBox="1">
              <a:spLocks noChangeArrowheads="1"/>
            </p:cNvSpPr>
            <p:nvPr/>
          </p:nvSpPr>
          <p:spPr bwMode="auto">
            <a:xfrm>
              <a:off x="1429" y="2111"/>
              <a:ext cx="844"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ts val="1400"/>
                </a:lnSpc>
              </a:pPr>
              <a:r>
                <a:rPr lang="en-US" altLang="en-US" sz="1400">
                  <a:latin typeface="Arial" panose="020B0604020202020204" pitchFamily="34" charset="0"/>
                </a:rPr>
                <a:t>Suburban development</a:t>
              </a:r>
            </a:p>
          </p:txBody>
        </p:sp>
        <p:sp>
          <p:nvSpPr>
            <p:cNvPr id="37898" name="Text Box 10"/>
            <p:cNvSpPr txBox="1">
              <a:spLocks noChangeArrowheads="1"/>
            </p:cNvSpPr>
            <p:nvPr/>
          </p:nvSpPr>
          <p:spPr bwMode="auto">
            <a:xfrm>
              <a:off x="1965" y="2527"/>
              <a:ext cx="844" cy="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ts val="1400"/>
                </a:lnSpc>
              </a:pPr>
              <a:r>
                <a:rPr lang="en-US" altLang="en-US" sz="1400">
                  <a:latin typeface="Arial" panose="020B0604020202020204" pitchFamily="34" charset="0"/>
                </a:rPr>
                <a:t>Wastewater treatment plant</a:t>
              </a:r>
            </a:p>
          </p:txBody>
        </p:sp>
        <p:sp>
          <p:nvSpPr>
            <p:cNvPr id="37899" name="Text Box 11"/>
            <p:cNvSpPr txBox="1">
              <a:spLocks noChangeArrowheads="1"/>
            </p:cNvSpPr>
            <p:nvPr/>
          </p:nvSpPr>
          <p:spPr bwMode="auto">
            <a:xfrm>
              <a:off x="2841" y="879"/>
              <a:ext cx="756"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1400">
                  <a:latin typeface="Arial" panose="020B0604020202020204" pitchFamily="34" charset="0"/>
                </a:rPr>
                <a:t>Rural homes</a:t>
              </a:r>
            </a:p>
          </p:txBody>
        </p:sp>
        <p:sp>
          <p:nvSpPr>
            <p:cNvPr id="37900" name="Text Box 12"/>
            <p:cNvSpPr txBox="1">
              <a:spLocks noChangeArrowheads="1"/>
            </p:cNvSpPr>
            <p:nvPr/>
          </p:nvSpPr>
          <p:spPr bwMode="auto">
            <a:xfrm>
              <a:off x="3708" y="1471"/>
              <a:ext cx="574"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1400">
                  <a:latin typeface="Arial" panose="020B0604020202020204" pitchFamily="34" charset="0"/>
                </a:rPr>
                <a:t>Cropland</a:t>
              </a:r>
            </a:p>
          </p:txBody>
        </p:sp>
        <p:sp>
          <p:nvSpPr>
            <p:cNvPr id="37901" name="Text Box 13"/>
            <p:cNvSpPr txBox="1">
              <a:spLocks noChangeArrowheads="1"/>
            </p:cNvSpPr>
            <p:nvPr/>
          </p:nvSpPr>
          <p:spPr bwMode="auto">
            <a:xfrm>
              <a:off x="4526" y="2223"/>
              <a:ext cx="492"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1400">
                  <a:latin typeface="Arial" panose="020B0604020202020204" pitchFamily="34" charset="0"/>
                </a:rPr>
                <a:t>Factory</a:t>
              </a:r>
            </a:p>
          </p:txBody>
        </p:sp>
        <p:sp>
          <p:nvSpPr>
            <p:cNvPr id="37902" name="Text Box 14"/>
            <p:cNvSpPr txBox="1">
              <a:spLocks noChangeArrowheads="1"/>
            </p:cNvSpPr>
            <p:nvPr/>
          </p:nvSpPr>
          <p:spPr bwMode="auto">
            <a:xfrm>
              <a:off x="3863" y="1727"/>
              <a:ext cx="831"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altLang="en-US" sz="1400">
                  <a:latin typeface="Arial" panose="020B0604020202020204" pitchFamily="34" charset="0"/>
                </a:rPr>
                <a:t>Animal feedlot</a:t>
              </a:r>
            </a:p>
          </p:txBody>
        </p:sp>
        <p:sp>
          <p:nvSpPr>
            <p:cNvPr id="37903" name="Text Box 15"/>
            <p:cNvSpPr txBox="1">
              <a:spLocks noChangeArrowheads="1"/>
            </p:cNvSpPr>
            <p:nvPr/>
          </p:nvSpPr>
          <p:spPr bwMode="auto">
            <a:xfrm>
              <a:off x="2565" y="2063"/>
              <a:ext cx="708"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ts val="1400"/>
                </a:lnSpc>
              </a:pPr>
              <a:r>
                <a:rPr lang="en-US" altLang="en-US" sz="1400">
                  <a:latin typeface="Arial" panose="020B0604020202020204" pitchFamily="34" charset="0"/>
                </a:rPr>
                <a:t>POINT SOURCES</a:t>
              </a:r>
            </a:p>
          </p:txBody>
        </p:sp>
        <p:sp>
          <p:nvSpPr>
            <p:cNvPr id="37904" name="Line 16"/>
            <p:cNvSpPr>
              <a:spLocks noChangeShapeType="1"/>
            </p:cNvSpPr>
            <p:nvPr/>
          </p:nvSpPr>
          <p:spPr bwMode="auto">
            <a:xfrm flipV="1">
              <a:off x="2912" y="2344"/>
              <a:ext cx="160" cy="320"/>
            </a:xfrm>
            <a:prstGeom prst="line">
              <a:avLst/>
            </a:prstGeom>
            <a:noFill/>
            <a:ln w="25400">
              <a:solidFill>
                <a:srgbClr val="000000"/>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905" name="Line 17"/>
            <p:cNvSpPr>
              <a:spLocks noChangeShapeType="1"/>
            </p:cNvSpPr>
            <p:nvPr/>
          </p:nvSpPr>
          <p:spPr bwMode="auto">
            <a:xfrm flipH="1" flipV="1">
              <a:off x="3064" y="2336"/>
              <a:ext cx="376" cy="312"/>
            </a:xfrm>
            <a:prstGeom prst="line">
              <a:avLst/>
            </a:prstGeom>
            <a:noFill/>
            <a:ln w="25400">
              <a:solidFill>
                <a:srgbClr val="000000"/>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906" name="Line 18"/>
            <p:cNvSpPr>
              <a:spLocks noChangeShapeType="1"/>
            </p:cNvSpPr>
            <p:nvPr/>
          </p:nvSpPr>
          <p:spPr bwMode="auto">
            <a:xfrm flipV="1">
              <a:off x="1184" y="512"/>
              <a:ext cx="736" cy="600"/>
            </a:xfrm>
            <a:prstGeom prst="line">
              <a:avLst/>
            </a:prstGeom>
            <a:noFill/>
            <a:ln w="25400">
              <a:solidFill>
                <a:srgbClr val="000000"/>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907" name="Line 19"/>
            <p:cNvSpPr>
              <a:spLocks noChangeShapeType="1"/>
            </p:cNvSpPr>
            <p:nvPr/>
          </p:nvSpPr>
          <p:spPr bwMode="auto">
            <a:xfrm flipV="1">
              <a:off x="1728" y="512"/>
              <a:ext cx="192" cy="1408"/>
            </a:xfrm>
            <a:prstGeom prst="line">
              <a:avLst/>
            </a:prstGeom>
            <a:noFill/>
            <a:ln w="25400">
              <a:solidFill>
                <a:srgbClr val="000000"/>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908" name="Line 20"/>
            <p:cNvSpPr>
              <a:spLocks noChangeShapeType="1"/>
            </p:cNvSpPr>
            <p:nvPr/>
          </p:nvSpPr>
          <p:spPr bwMode="auto">
            <a:xfrm flipH="1" flipV="1">
              <a:off x="1920" y="512"/>
              <a:ext cx="880" cy="352"/>
            </a:xfrm>
            <a:prstGeom prst="line">
              <a:avLst/>
            </a:prstGeom>
            <a:noFill/>
            <a:ln w="25400">
              <a:solidFill>
                <a:srgbClr val="000000"/>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909" name="Line 21"/>
            <p:cNvSpPr>
              <a:spLocks noChangeShapeType="1"/>
            </p:cNvSpPr>
            <p:nvPr/>
          </p:nvSpPr>
          <p:spPr bwMode="auto">
            <a:xfrm flipH="1" flipV="1">
              <a:off x="1920" y="512"/>
              <a:ext cx="1792" cy="1080"/>
            </a:xfrm>
            <a:prstGeom prst="line">
              <a:avLst/>
            </a:prstGeom>
            <a:noFill/>
            <a:ln w="25400">
              <a:solidFill>
                <a:srgbClr val="000000"/>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910" name="Line 22"/>
            <p:cNvSpPr>
              <a:spLocks noChangeShapeType="1"/>
            </p:cNvSpPr>
            <p:nvPr/>
          </p:nvSpPr>
          <p:spPr bwMode="auto">
            <a:xfrm flipH="1" flipV="1">
              <a:off x="1912" y="504"/>
              <a:ext cx="2064" cy="1464"/>
            </a:xfrm>
            <a:prstGeom prst="line">
              <a:avLst/>
            </a:prstGeom>
            <a:noFill/>
            <a:ln w="25400">
              <a:solidFill>
                <a:srgbClr val="000000"/>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37911" name="Text Box 23"/>
          <p:cNvSpPr txBox="1">
            <a:spLocks noChangeArrowheads="1"/>
          </p:cNvSpPr>
          <p:nvPr/>
        </p:nvSpPr>
        <p:spPr bwMode="auto">
          <a:xfrm>
            <a:off x="9169400" y="6553200"/>
            <a:ext cx="149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r>
              <a:rPr lang="en-US" altLang="en-US" sz="1400">
                <a:latin typeface="Arial" panose="020B0604020202020204" pitchFamily="34" charset="0"/>
              </a:rPr>
              <a:t>Fig. 22-4 p. 494</a:t>
            </a:r>
          </a:p>
        </p:txBody>
      </p:sp>
    </p:spTree>
    <p:extLst>
      <p:ext uri="{BB962C8B-B14F-4D97-AF65-F5344CB8AC3E}">
        <p14:creationId xmlns:p14="http://schemas.microsoft.com/office/powerpoint/2010/main" val="4056657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197735" y="76200"/>
            <a:ext cx="1036749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Garamond" panose="02020404030301010803" pitchFamily="18" charset="0"/>
              </a:defRPr>
            </a:lvl1pPr>
            <a:lvl2pPr>
              <a:defRPr sz="4400">
                <a:solidFill>
                  <a:schemeClr val="tx2"/>
                </a:solidFill>
                <a:latin typeface="Garamond" panose="02020404030301010803" pitchFamily="18" charset="0"/>
              </a:defRPr>
            </a:lvl2pPr>
            <a:lvl3pPr>
              <a:defRPr sz="4400">
                <a:solidFill>
                  <a:schemeClr val="tx2"/>
                </a:solidFill>
                <a:latin typeface="Garamond" panose="02020404030301010803" pitchFamily="18" charset="0"/>
              </a:defRPr>
            </a:lvl3pPr>
            <a:lvl4pPr>
              <a:defRPr sz="4400">
                <a:solidFill>
                  <a:schemeClr val="tx2"/>
                </a:solidFill>
                <a:latin typeface="Garamond" panose="02020404030301010803" pitchFamily="18" charset="0"/>
              </a:defRPr>
            </a:lvl4pPr>
            <a:lvl5pPr>
              <a:defRPr sz="4400">
                <a:solidFill>
                  <a:schemeClr val="tx2"/>
                </a:solidFill>
                <a:latin typeface="Garamond" panose="02020404030301010803" pitchFamily="18" charset="0"/>
              </a:defRPr>
            </a:lvl5pPr>
            <a:lvl6pPr marL="457200" fontAlgn="base">
              <a:spcBef>
                <a:spcPct val="0"/>
              </a:spcBef>
              <a:spcAft>
                <a:spcPct val="0"/>
              </a:spcAft>
              <a:defRPr sz="4400">
                <a:solidFill>
                  <a:schemeClr val="tx2"/>
                </a:solidFill>
                <a:latin typeface="Garamond" panose="02020404030301010803" pitchFamily="18" charset="0"/>
              </a:defRPr>
            </a:lvl6pPr>
            <a:lvl7pPr marL="914400" fontAlgn="base">
              <a:spcBef>
                <a:spcPct val="0"/>
              </a:spcBef>
              <a:spcAft>
                <a:spcPct val="0"/>
              </a:spcAft>
              <a:defRPr sz="4400">
                <a:solidFill>
                  <a:schemeClr val="tx2"/>
                </a:solidFill>
                <a:latin typeface="Garamond" panose="02020404030301010803" pitchFamily="18" charset="0"/>
              </a:defRPr>
            </a:lvl7pPr>
            <a:lvl8pPr marL="1371600" fontAlgn="base">
              <a:spcBef>
                <a:spcPct val="0"/>
              </a:spcBef>
              <a:spcAft>
                <a:spcPct val="0"/>
              </a:spcAft>
              <a:defRPr sz="4400">
                <a:solidFill>
                  <a:schemeClr val="tx2"/>
                </a:solidFill>
                <a:latin typeface="Garamond" panose="02020404030301010803" pitchFamily="18" charset="0"/>
              </a:defRPr>
            </a:lvl8pPr>
            <a:lvl9pPr marL="1828800" fontAlgn="base">
              <a:spcBef>
                <a:spcPct val="0"/>
              </a:spcBef>
              <a:spcAft>
                <a:spcPct val="0"/>
              </a:spcAft>
              <a:defRPr sz="4400">
                <a:solidFill>
                  <a:schemeClr val="tx2"/>
                </a:solidFill>
                <a:latin typeface="Garamond" panose="02020404030301010803" pitchFamily="18" charset="0"/>
              </a:defRPr>
            </a:lvl9pPr>
          </a:lstStyle>
          <a:p>
            <a:pPr eaLnBrk="1" hangingPunct="1"/>
            <a:r>
              <a:rPr lang="en-US" altLang="en-US" b="1" dirty="0">
                <a:solidFill>
                  <a:srgbClr val="CC0000"/>
                </a:solidFill>
                <a:latin typeface="Myriad Roman" charset="0"/>
              </a:rPr>
              <a:t>What is nonpoint source pollution</a:t>
            </a:r>
            <a:r>
              <a:rPr lang="en-US" altLang="en-US" b="1" dirty="0">
                <a:solidFill>
                  <a:srgbClr val="CC0000"/>
                </a:solidFill>
              </a:rPr>
              <a:t>?</a:t>
            </a:r>
          </a:p>
        </p:txBody>
      </p:sp>
      <p:sp>
        <p:nvSpPr>
          <p:cNvPr id="21507" name="Rectangle 3"/>
          <p:cNvSpPr>
            <a:spLocks noChangeArrowheads="1"/>
          </p:cNvSpPr>
          <p:nvPr/>
        </p:nvSpPr>
        <p:spPr bwMode="auto">
          <a:xfrm>
            <a:off x="1197734" y="1219200"/>
            <a:ext cx="10367493" cy="542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p"/>
              <a:defRPr sz="24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0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16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1600">
                <a:solidFill>
                  <a:schemeClr val="tx1"/>
                </a:solidFill>
                <a:latin typeface="Verdana" panose="020B060403050404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buChar char="§"/>
              <a:defRPr sz="1600">
                <a:solidFill>
                  <a:schemeClr val="tx1"/>
                </a:solidFill>
                <a:latin typeface="Verdana" panose="020B060403050404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buChar char="§"/>
              <a:defRPr sz="1600">
                <a:solidFill>
                  <a:schemeClr val="tx1"/>
                </a:solidFill>
                <a:latin typeface="Verdana" panose="020B060403050404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buChar char="§"/>
              <a:defRPr sz="1600">
                <a:solidFill>
                  <a:schemeClr val="tx1"/>
                </a:solidFill>
                <a:latin typeface="Verdana" panose="020B060403050404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buChar char="§"/>
              <a:defRPr sz="1600">
                <a:solidFill>
                  <a:schemeClr val="tx1"/>
                </a:solidFill>
                <a:latin typeface="Verdana" panose="020B0604030504040204" pitchFamily="34" charset="0"/>
              </a:defRPr>
            </a:lvl9pPr>
          </a:lstStyle>
          <a:p>
            <a:pPr eaLnBrk="1" hangingPunct="1">
              <a:buClr>
                <a:srgbClr val="CC0000"/>
              </a:buClr>
              <a:buFont typeface="Wingdings" panose="05000000000000000000" pitchFamily="2" charset="2"/>
              <a:buChar char="ü"/>
            </a:pPr>
            <a:r>
              <a:rPr lang="en-US" altLang="en-US" sz="3600" b="1" dirty="0">
                <a:solidFill>
                  <a:srgbClr val="0070C0"/>
                </a:solidFill>
                <a:latin typeface="+mn-lt"/>
              </a:rPr>
              <a:t>Nonpoint Source (NPS) Pollution is pollution associated with </a:t>
            </a:r>
            <a:r>
              <a:rPr lang="en-US" altLang="en-US" sz="3600" b="1" dirty="0" smtClean="0">
                <a:solidFill>
                  <a:srgbClr val="0070C0"/>
                </a:solidFill>
                <a:latin typeface="+mn-lt"/>
              </a:rPr>
              <a:t>storm water </a:t>
            </a:r>
            <a:r>
              <a:rPr lang="en-US" altLang="en-US" sz="3600" b="1" dirty="0">
                <a:solidFill>
                  <a:srgbClr val="0070C0"/>
                </a:solidFill>
                <a:latin typeface="+mn-lt"/>
              </a:rPr>
              <a:t>or </a:t>
            </a:r>
            <a:r>
              <a:rPr lang="en-US" altLang="en-US" sz="3600" b="1" dirty="0" smtClean="0">
                <a:solidFill>
                  <a:srgbClr val="0070C0"/>
                </a:solidFill>
                <a:latin typeface="+mn-lt"/>
              </a:rPr>
              <a:t>runoff.</a:t>
            </a:r>
            <a:endParaRPr lang="en-US" altLang="en-US" sz="3600" b="1" dirty="0">
              <a:solidFill>
                <a:srgbClr val="0070C0"/>
              </a:solidFill>
              <a:latin typeface="+mn-lt"/>
            </a:endParaRPr>
          </a:p>
          <a:p>
            <a:pPr eaLnBrk="1" hangingPunct="1">
              <a:buClr>
                <a:srgbClr val="CC0000"/>
              </a:buClr>
              <a:buFont typeface="Wingdings" panose="05000000000000000000" pitchFamily="2" charset="2"/>
              <a:buChar char="ü"/>
            </a:pPr>
            <a:r>
              <a:rPr lang="en-US" altLang="en-US" sz="3600" b="1" dirty="0" smtClean="0">
                <a:solidFill>
                  <a:srgbClr val="0070C0"/>
                </a:solidFill>
                <a:latin typeface="+mn-lt"/>
              </a:rPr>
              <a:t>Difficult to identify and control</a:t>
            </a:r>
          </a:p>
          <a:p>
            <a:pPr eaLnBrk="1" hangingPunct="1">
              <a:buClr>
                <a:srgbClr val="CC0000"/>
              </a:buClr>
              <a:buFont typeface="Wingdings" panose="05000000000000000000" pitchFamily="2" charset="2"/>
              <a:buChar char="ü"/>
            </a:pPr>
            <a:r>
              <a:rPr lang="en-US" altLang="en-US" sz="3600" b="1" dirty="0" smtClean="0">
                <a:solidFill>
                  <a:srgbClr val="0070C0"/>
                </a:solidFill>
                <a:latin typeface="+mn-lt"/>
              </a:rPr>
              <a:t>Broad and Diffuse area is affected</a:t>
            </a:r>
          </a:p>
          <a:p>
            <a:pPr eaLnBrk="1" hangingPunct="1">
              <a:buClr>
                <a:srgbClr val="CC0000"/>
              </a:buClr>
              <a:buFont typeface="Wingdings" panose="05000000000000000000" pitchFamily="2" charset="2"/>
              <a:buChar char="ü"/>
            </a:pPr>
            <a:r>
              <a:rPr lang="en-US" altLang="en-US" sz="3600" b="1" dirty="0" smtClean="0">
                <a:solidFill>
                  <a:srgbClr val="0070C0"/>
                </a:solidFill>
                <a:latin typeface="+mn-lt"/>
              </a:rPr>
              <a:t>Expensive to clean up</a:t>
            </a:r>
            <a:r>
              <a:rPr lang="en-US" altLang="en-US" sz="3600" b="1" dirty="0" smtClean="0">
                <a:solidFill>
                  <a:srgbClr val="0070C0"/>
                </a:solidFill>
                <a:latin typeface="+mn-lt"/>
              </a:rPr>
              <a:t>.</a:t>
            </a:r>
            <a:endParaRPr lang="en-US" altLang="en-US" sz="2800" b="1" dirty="0">
              <a:solidFill>
                <a:srgbClr val="0070C0"/>
              </a:solidFill>
            </a:endParaRPr>
          </a:p>
          <a:p>
            <a:pPr marL="0" indent="0">
              <a:buClr>
                <a:srgbClr val="CC0000"/>
              </a:buClr>
              <a:buNone/>
            </a:pPr>
            <a:r>
              <a:rPr lang="en-US" sz="3200" b="1" dirty="0" smtClean="0">
                <a:solidFill>
                  <a:srgbClr val="0070C0"/>
                </a:solidFill>
                <a:latin typeface="+mn-lt"/>
              </a:rPr>
              <a:t>For example, one water body (river or sea) may be contaminated by multiple sources like agricultural runoff, city street runoff, construction sites and residential lawns (e.g.  The Mississippi River).</a:t>
            </a:r>
            <a:endParaRPr lang="en-US" altLang="en-US" sz="2800" b="1" dirty="0">
              <a:solidFill>
                <a:srgbClr val="0070C0"/>
              </a:solidFill>
            </a:endParaRPr>
          </a:p>
        </p:txBody>
      </p:sp>
    </p:spTree>
    <p:extLst>
      <p:ext uri="{BB962C8B-B14F-4D97-AF65-F5344CB8AC3E}">
        <p14:creationId xmlns:p14="http://schemas.microsoft.com/office/powerpoint/2010/main" val="1698763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6999</TotalTime>
  <Words>1627</Words>
  <Application>Microsoft Office PowerPoint</Application>
  <PresentationFormat>Widescreen</PresentationFormat>
  <Paragraphs>228</Paragraphs>
  <Slides>38</Slides>
  <Notes>15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38</vt:i4>
      </vt:variant>
    </vt:vector>
  </HeadingPairs>
  <TitlesOfParts>
    <vt:vector size="54" baseType="lpstr">
      <vt:lpstr>Batang</vt:lpstr>
      <vt:lpstr>ＭＳ Ｐゴシック</vt:lpstr>
      <vt:lpstr>Arial</vt:lpstr>
      <vt:lpstr>Arial Black</vt:lpstr>
      <vt:lpstr>Calibri</vt:lpstr>
      <vt:lpstr>Calibri Light</vt:lpstr>
      <vt:lpstr>Eras Demi ITC</vt:lpstr>
      <vt:lpstr>Garamond</vt:lpstr>
      <vt:lpstr>Myriad Roman</vt:lpstr>
      <vt:lpstr>MyriaMM_700 BD 700 SE</vt:lpstr>
      <vt:lpstr>Symbol</vt:lpstr>
      <vt:lpstr>Times</vt:lpstr>
      <vt:lpstr>Times New Roman</vt:lpstr>
      <vt:lpstr>Verdana</vt:lpstr>
      <vt:lpstr>Wingdings</vt:lpstr>
      <vt:lpstr>Office Theme</vt:lpstr>
      <vt:lpstr>Water Pollution</vt:lpstr>
      <vt:lpstr>Water Situation </vt:lpstr>
      <vt:lpstr>PowerPoint Presentation</vt:lpstr>
      <vt:lpstr>World Freshwater Supply</vt:lpstr>
      <vt:lpstr>Water Pollution</vt:lpstr>
      <vt:lpstr>Two Sources of Water Pollution</vt:lpstr>
      <vt:lpstr>PowerPoint Presentation</vt:lpstr>
      <vt:lpstr>Point and Nonpoint Sources</vt:lpstr>
      <vt:lpstr>PowerPoint Presentation</vt:lpstr>
      <vt:lpstr>Nonpoint Sources</vt:lpstr>
      <vt:lpstr>PowerPoint Presentation</vt:lpstr>
      <vt:lpstr>PowerPoint Presentation</vt:lpstr>
      <vt:lpstr>PowerPoint Presentation</vt:lpstr>
      <vt:lpstr> Point Source of Polluted Water in Gargas, France</vt:lpstr>
      <vt:lpstr>Nonpoint Sediment from Unprotected Farmland Flows into Streams</vt:lpstr>
      <vt:lpstr>PowerPoint Presentation</vt:lpstr>
      <vt:lpstr>PowerPoint Presentation</vt:lpstr>
      <vt:lpstr>PowerPoint Presentation</vt:lpstr>
      <vt:lpstr>PowerPoint Presentation</vt:lpstr>
      <vt:lpstr>Storm Sewer and Sanitary Sewage System</vt:lpstr>
      <vt:lpstr>Natural Capital Degradation: Highly Polluted River in China</vt:lpstr>
      <vt:lpstr>Trash Truck Disposing of Garbage  into a River in Peru</vt:lpstr>
      <vt:lpstr>India’s Ganges River</vt:lpstr>
      <vt:lpstr>What Are the Major Water Pollution Problems in Streams and Lakes? </vt:lpstr>
      <vt:lpstr>Natural Purification Processes</vt:lpstr>
      <vt:lpstr>Eutrophication </vt:lpstr>
      <vt:lpstr>Pollution of Lakes (eutrophication)</vt:lpstr>
      <vt:lpstr>Pollution Problems Affecting Groundwater</vt:lpstr>
      <vt:lpstr>Ground Water Cannot Cleanse Itself  Very Well</vt:lpstr>
      <vt:lpstr>PowerPoint Presentation</vt:lpstr>
      <vt:lpstr>PowerPoint Presentation</vt:lpstr>
      <vt:lpstr>Pollution Problems Affecting Sea water and Oceans</vt:lpstr>
      <vt:lpstr>PowerPoint Presentation</vt:lpstr>
      <vt:lpstr>Ocean Oil Pollution Is a Serious Problem</vt:lpstr>
      <vt:lpstr>Controlling Water Pollution: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Pollution</dc:title>
  <dc:creator>sireen</dc:creator>
  <cp:lastModifiedBy>sireen</cp:lastModifiedBy>
  <cp:revision>55</cp:revision>
  <dcterms:created xsi:type="dcterms:W3CDTF">2015-11-21T23:11:42Z</dcterms:created>
  <dcterms:modified xsi:type="dcterms:W3CDTF">2015-12-09T10:50:40Z</dcterms:modified>
</cp:coreProperties>
</file>