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8" r:id="rId3"/>
    <p:sldId id="257" r:id="rId4"/>
    <p:sldId id="258" r:id="rId5"/>
    <p:sldId id="259" r:id="rId6"/>
    <p:sldId id="329" r:id="rId7"/>
    <p:sldId id="260" r:id="rId8"/>
    <p:sldId id="388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6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01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BC89-8584-4199-B6B5-56F880F6AFC8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E5C4-9F85-4A18-A494-642ED23681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BC89-8584-4199-B6B5-56F880F6AFC8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E5C4-9F85-4A18-A494-642ED23681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BC89-8584-4199-B6B5-56F880F6AFC8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E5C4-9F85-4A18-A494-642ED23681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BC89-8584-4199-B6B5-56F880F6AFC8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E5C4-9F85-4A18-A494-642ED23681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BC89-8584-4199-B6B5-56F880F6AFC8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E5C4-9F85-4A18-A494-642ED23681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BC89-8584-4199-B6B5-56F880F6AFC8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E5C4-9F85-4A18-A494-642ED23681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BC89-8584-4199-B6B5-56F880F6AFC8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E5C4-9F85-4A18-A494-642ED23681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BC89-8584-4199-B6B5-56F880F6AFC8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E5C4-9F85-4A18-A494-642ED23681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BC89-8584-4199-B6B5-56F880F6AFC8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E5C4-9F85-4A18-A494-642ED23681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BC89-8584-4199-B6B5-56F880F6AFC8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E5C4-9F85-4A18-A494-642ED23681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BC89-8584-4199-B6B5-56F880F6AFC8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DE5C4-9F85-4A18-A494-642ED23681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BC89-8584-4199-B6B5-56F880F6AFC8}" type="datetimeFigureOut">
              <a:rPr lang="en-US" smtClean="0"/>
              <a:pPr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DE5C4-9F85-4A18-A494-642ED23681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White blood cells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neoplastic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Neutrophilia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Infection (bacterial)</a:t>
            </a:r>
          </a:p>
          <a:p>
            <a:r>
              <a:rPr lang="en-US" dirty="0" smtClean="0"/>
              <a:t>Burn</a:t>
            </a:r>
          </a:p>
          <a:p>
            <a:r>
              <a:rPr lang="en-US" dirty="0" smtClean="0"/>
              <a:t>Tissue necrosis (myocardial infarction)</a:t>
            </a:r>
          </a:p>
          <a:p>
            <a:r>
              <a:rPr lang="en-US" dirty="0" smtClean="0"/>
              <a:t>steroid</a:t>
            </a:r>
          </a:p>
          <a:p>
            <a:r>
              <a:rPr lang="en-US" dirty="0" err="1" smtClean="0"/>
              <a:t>Neutrophils</a:t>
            </a:r>
            <a:r>
              <a:rPr lang="en-US" dirty="0" smtClean="0"/>
              <a:t> show toxic granulation and </a:t>
            </a:r>
            <a:r>
              <a:rPr lang="en-US" dirty="0" err="1" smtClean="0"/>
              <a:t>cytoplasmic</a:t>
            </a:r>
            <a:r>
              <a:rPr lang="en-US" dirty="0" smtClean="0"/>
              <a:t> vacuoles</a:t>
            </a:r>
          </a:p>
          <a:p>
            <a:endParaRPr lang="en-US" dirty="0"/>
          </a:p>
        </p:txBody>
      </p:sp>
      <p:pic>
        <p:nvPicPr>
          <p:cNvPr id="64514" name="Picture 2" descr="https://www.med-ed.virginia.edu/courses/path/innes/images/wcdjpeg/wcd%20toxic%20gran%20x1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495800"/>
            <a:ext cx="2181225" cy="1781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Eosinophilia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Allergic reactions</a:t>
            </a:r>
          </a:p>
          <a:p>
            <a:r>
              <a:rPr lang="en-US" dirty="0" smtClean="0"/>
              <a:t>Parasitic infections</a:t>
            </a:r>
          </a:p>
          <a:p>
            <a:r>
              <a:rPr lang="en-US" dirty="0" smtClean="0"/>
              <a:t>Drug reactions</a:t>
            </a:r>
          </a:p>
          <a:p>
            <a:r>
              <a:rPr lang="en-US" dirty="0" smtClean="0"/>
              <a:t>Some malignancies (Hodgkin lymphoma)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 infections</a:t>
            </a:r>
          </a:p>
          <a:p>
            <a:r>
              <a:rPr lang="en-US" dirty="0" smtClean="0"/>
              <a:t>Inflammatory bowel disease</a:t>
            </a:r>
          </a:p>
          <a:p>
            <a:r>
              <a:rPr lang="en-US" dirty="0" smtClean="0"/>
              <a:t>Rheumatologic 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Lymphocytosis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Viral infections</a:t>
            </a:r>
          </a:p>
          <a:p>
            <a:r>
              <a:rPr lang="en-US" dirty="0" smtClean="0"/>
              <a:t>Tuberculosis</a:t>
            </a:r>
          </a:p>
          <a:p>
            <a:r>
              <a:rPr lang="en-US" dirty="0" smtClean="0"/>
              <a:t>Rheumatologic diseases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Reactive Lymphadenitis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Lymphocyte response to antigen stimulus in the body (Infections, autoimmune) </a:t>
            </a:r>
          </a:p>
          <a:p>
            <a:r>
              <a:rPr lang="en-US" dirty="0" smtClean="0"/>
              <a:t>Leads </a:t>
            </a:r>
            <a:r>
              <a:rPr lang="en-US" dirty="0"/>
              <a:t>to lymph node enlargement (</a:t>
            </a:r>
            <a:r>
              <a:rPr lang="en-US" dirty="0" err="1" smtClean="0"/>
              <a:t>lymphadenopathy</a:t>
            </a:r>
            <a:r>
              <a:rPr lang="en-US" dirty="0" smtClean="0"/>
              <a:t>)</a:t>
            </a:r>
          </a:p>
          <a:p>
            <a:r>
              <a:rPr lang="en-US" dirty="0" smtClean="0"/>
              <a:t>Acute is commonly painful, follows bacterial or viral infections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Reactive Lymphadenitis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Follicular hyperplasia: proliferation of germinal center B-cells resulting in enlarged follicles, occur in HIV, Toxoplasmosis, Rheumatologic diseases</a:t>
            </a:r>
          </a:p>
          <a:p>
            <a:r>
              <a:rPr lang="en-US" dirty="0" err="1" smtClean="0"/>
              <a:t>Paracortical</a:t>
            </a:r>
            <a:r>
              <a:rPr lang="en-US" dirty="0" smtClean="0"/>
              <a:t> (diffuse) hyperplasia: proliferation of T-cells in the </a:t>
            </a:r>
            <a:r>
              <a:rPr lang="en-US" dirty="0" err="1" smtClean="0"/>
              <a:t>interfollicular</a:t>
            </a:r>
            <a:r>
              <a:rPr lang="en-US" dirty="0" smtClean="0"/>
              <a:t> areas, caused by viral infection, drug reaction, post vaccination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1" y="1752600"/>
            <a:ext cx="8415338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782763"/>
          </a:xfrm>
        </p:spPr>
        <p:txBody>
          <a:bodyPr/>
          <a:lstStyle/>
          <a:p>
            <a:r>
              <a:rPr lang="en-US" dirty="0" smtClean="0"/>
              <a:t>Reactive follicular hyperplasia: note the enlarged follicles, variable sizes and shapes</a:t>
            </a:r>
            <a:endParaRPr lang="en-US" dirty="0"/>
          </a:p>
        </p:txBody>
      </p:sp>
      <p:pic>
        <p:nvPicPr>
          <p:cNvPr id="5" name="Picture 4" descr="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1079" y="381000"/>
            <a:ext cx="5850321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riq\Desktop\CBC-JU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0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Leukopenia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Leukopenia</a:t>
            </a:r>
            <a:r>
              <a:rPr lang="en-US" dirty="0" smtClean="0"/>
              <a:t>: decrease in WBC count below average levels, results </a:t>
            </a:r>
            <a:r>
              <a:rPr lang="en-US" dirty="0"/>
              <a:t>most commonly from a </a:t>
            </a:r>
            <a:r>
              <a:rPr lang="en-US" dirty="0" smtClean="0"/>
              <a:t>decrease in neutrophils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Neutropenia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 &lt; 1500 cell/ </a:t>
            </a:r>
            <a:r>
              <a:rPr lang="en-US" dirty="0" err="1" smtClean="0"/>
              <a:t>microliter</a:t>
            </a:r>
            <a:endParaRPr lang="en-US" dirty="0" smtClean="0"/>
          </a:p>
          <a:p>
            <a:r>
              <a:rPr lang="en-US" dirty="0" smtClean="0"/>
              <a:t>Severe </a:t>
            </a:r>
            <a:r>
              <a:rPr lang="en-US" dirty="0" err="1" smtClean="0"/>
              <a:t>neutropenia</a:t>
            </a:r>
            <a:r>
              <a:rPr lang="en-US" dirty="0" smtClean="0"/>
              <a:t>: &lt;500, spontaneous infection</a:t>
            </a:r>
            <a:r>
              <a:rPr lang="en-US" dirty="0"/>
              <a:t> 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</a:t>
            </a:r>
            <a:r>
              <a:rPr lang="en-US" dirty="0" err="1" smtClean="0"/>
              <a:t>neutropenia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smtClean="0"/>
              <a:t>1) Decreased production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Part of </a:t>
            </a:r>
            <a:r>
              <a:rPr lang="en-US" sz="2200" b="1" dirty="0" err="1" smtClean="0">
                <a:solidFill>
                  <a:srgbClr val="FF0000"/>
                </a:solidFill>
              </a:rPr>
              <a:t>pancytopenia</a:t>
            </a:r>
            <a:r>
              <a:rPr lang="en-US" sz="2200" dirty="0" smtClean="0"/>
              <a:t>: </a:t>
            </a:r>
            <a:r>
              <a:rPr lang="en-US" sz="2200" dirty="0" err="1" smtClean="0"/>
              <a:t>aplastic</a:t>
            </a:r>
            <a:r>
              <a:rPr lang="en-US" sz="2200" dirty="0"/>
              <a:t>,</a:t>
            </a:r>
            <a:r>
              <a:rPr lang="en-US" sz="2200" dirty="0" smtClean="0"/>
              <a:t> </a:t>
            </a:r>
            <a:r>
              <a:rPr lang="en-US" sz="2200" dirty="0" err="1" smtClean="0"/>
              <a:t>myelophthisic</a:t>
            </a:r>
            <a:r>
              <a:rPr lang="en-US" sz="2200" dirty="0" smtClean="0"/>
              <a:t>, </a:t>
            </a:r>
            <a:r>
              <a:rPr lang="en-US" sz="2200" dirty="0" err="1" smtClean="0"/>
              <a:t>megaloblastic</a:t>
            </a:r>
            <a:r>
              <a:rPr lang="en-US" sz="2200" dirty="0" smtClean="0"/>
              <a:t> </a:t>
            </a:r>
            <a:r>
              <a:rPr lang="en-US" sz="2200" dirty="0" err="1" smtClean="0"/>
              <a:t>anemias</a:t>
            </a:r>
            <a:r>
              <a:rPr lang="en-US" sz="2200" dirty="0" smtClean="0"/>
              <a:t>, </a:t>
            </a:r>
            <a:r>
              <a:rPr lang="en-US" sz="2200" dirty="0" err="1" smtClean="0"/>
              <a:t>myelodysplastic</a:t>
            </a:r>
            <a:r>
              <a:rPr lang="en-US" sz="2200" dirty="0" smtClean="0"/>
              <a:t> syndrome, chemotherapy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Isolated </a:t>
            </a:r>
            <a:r>
              <a:rPr lang="en-US" sz="2200" b="1" dirty="0" err="1" smtClean="0">
                <a:solidFill>
                  <a:srgbClr val="FF0000"/>
                </a:solidFill>
              </a:rPr>
              <a:t>neutropenia</a:t>
            </a:r>
            <a:r>
              <a:rPr lang="en-US" sz="22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en-US" sz="2200" b="1" i="1" u="sng" dirty="0" smtClean="0"/>
              <a:t>Acquired: </a:t>
            </a:r>
            <a:r>
              <a:rPr lang="en-US" sz="2200" dirty="0" smtClean="0"/>
              <a:t>drugs (anti epileptic, anti psychotic, anti-hyperthyroidism), autoimmune</a:t>
            </a:r>
          </a:p>
          <a:p>
            <a:pPr>
              <a:buNone/>
            </a:pPr>
            <a:r>
              <a:rPr lang="en-US" sz="2200" b="1" i="1" u="sng" dirty="0" smtClean="0"/>
              <a:t>Congenital:</a:t>
            </a:r>
          </a:p>
          <a:p>
            <a:r>
              <a:rPr lang="en-US" sz="2200" b="1" dirty="0" err="1" smtClean="0"/>
              <a:t>S</a:t>
            </a:r>
            <a:r>
              <a:rPr lang="en-US" sz="2200" dirty="0" err="1" smtClean="0"/>
              <a:t>chwachman</a:t>
            </a:r>
            <a:r>
              <a:rPr lang="en-US" sz="2200" dirty="0" smtClean="0"/>
              <a:t>-</a:t>
            </a:r>
            <a:r>
              <a:rPr lang="en-US" sz="2200" b="1" dirty="0" smtClean="0"/>
              <a:t>D</a:t>
            </a:r>
            <a:r>
              <a:rPr lang="en-US" sz="2200" dirty="0" smtClean="0"/>
              <a:t>iamond </a:t>
            </a:r>
            <a:r>
              <a:rPr lang="en-US" sz="2200" b="1" dirty="0" smtClean="0"/>
              <a:t>S</a:t>
            </a:r>
            <a:r>
              <a:rPr lang="en-US" sz="2200" dirty="0" smtClean="0"/>
              <a:t>yndrome: AR, </a:t>
            </a:r>
            <a:r>
              <a:rPr lang="en-US" sz="2200" b="1" dirty="0" smtClean="0"/>
              <a:t>S</a:t>
            </a:r>
            <a:r>
              <a:rPr lang="en-US" sz="2200" dirty="0" smtClean="0"/>
              <a:t>B</a:t>
            </a:r>
            <a:r>
              <a:rPr lang="en-US" sz="2200" b="1" dirty="0" smtClean="0"/>
              <a:t>DS</a:t>
            </a:r>
            <a:r>
              <a:rPr lang="en-US" sz="2200" dirty="0" smtClean="0"/>
              <a:t> gene mutation, skeletal abnormalities, pancreatic exocrine deficiency</a:t>
            </a:r>
          </a:p>
          <a:p>
            <a:r>
              <a:rPr lang="en-US" sz="2200" dirty="0" smtClean="0"/>
              <a:t>Chediak- Higashi syndrome: AR, </a:t>
            </a:r>
            <a:r>
              <a:rPr lang="en-US" sz="2200" b="1" dirty="0" smtClean="0"/>
              <a:t>LYS</a:t>
            </a:r>
            <a:r>
              <a:rPr lang="en-US" sz="2200" dirty="0" smtClean="0"/>
              <a:t>T gene, abnormal </a:t>
            </a:r>
            <a:r>
              <a:rPr lang="en-US" sz="2200" b="1" dirty="0" err="1" smtClean="0"/>
              <a:t>lys</a:t>
            </a:r>
            <a:r>
              <a:rPr lang="en-US" sz="2200" dirty="0" err="1" smtClean="0"/>
              <a:t>osomal</a:t>
            </a:r>
            <a:r>
              <a:rPr lang="en-US" sz="2200" dirty="0" smtClean="0"/>
              <a:t> aggregation and dysfunction, platelet dysfunction, albinism</a:t>
            </a:r>
          </a:p>
          <a:p>
            <a:pPr>
              <a:buNone/>
            </a:pPr>
            <a:r>
              <a:rPr lang="en-US" sz="2200" b="1" u="sng" dirty="0" smtClean="0"/>
              <a:t>BM morphology: </a:t>
            </a:r>
            <a:r>
              <a:rPr lang="en-US" sz="2200" dirty="0" smtClean="0"/>
              <a:t>decreased myeloid cells (hypocellular)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096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Chediak</a:t>
            </a:r>
            <a:r>
              <a:rPr lang="en-US" dirty="0" smtClean="0"/>
              <a:t>-Higashi syndrome (CHS) is due to aberrant cellular handling of </a:t>
            </a:r>
            <a:r>
              <a:rPr lang="en-US" dirty="0" err="1" smtClean="0"/>
              <a:t>lysosomes</a:t>
            </a:r>
            <a:r>
              <a:rPr lang="en-US" dirty="0" smtClean="0"/>
              <a:t>. Giant granules are found in many cell types, including </a:t>
            </a:r>
            <a:r>
              <a:rPr lang="en-US" dirty="0" err="1" smtClean="0"/>
              <a:t>neutrophils</a:t>
            </a:r>
            <a:r>
              <a:rPr lang="en-US" dirty="0" smtClean="0"/>
              <a:t>. CHS patients may also be </a:t>
            </a:r>
            <a:r>
              <a:rPr lang="en-US" dirty="0" err="1" smtClean="0"/>
              <a:t>neutropenia</a:t>
            </a:r>
            <a:endParaRPr lang="en-US" dirty="0"/>
          </a:p>
        </p:txBody>
      </p:sp>
      <p:pic>
        <p:nvPicPr>
          <p:cNvPr id="1026" name="Picture 2" descr="http://resources.med.fsu.edu/webpath/jpeg5/heme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56080"/>
            <a:ext cx="7086600" cy="465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Increased destruction</a:t>
            </a:r>
          </a:p>
          <a:p>
            <a:r>
              <a:rPr lang="en-US" dirty="0" smtClean="0"/>
              <a:t>Special infection settings (severe sepsis, salmonella, </a:t>
            </a:r>
            <a:r>
              <a:rPr lang="en-US" dirty="0" err="1" smtClean="0"/>
              <a:t>brucella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Immune mediated </a:t>
            </a:r>
          </a:p>
          <a:p>
            <a:r>
              <a:rPr lang="en-US" dirty="0" smtClean="0"/>
              <a:t>Cyclic </a:t>
            </a:r>
            <a:r>
              <a:rPr lang="en-US" dirty="0" err="1" smtClean="0">
                <a:solidFill>
                  <a:srgbClr val="FF0000"/>
                </a:solidFill>
              </a:rPr>
              <a:t>ne</a:t>
            </a:r>
            <a:r>
              <a:rPr lang="en-US" dirty="0" err="1" smtClean="0"/>
              <a:t>utropenia</a:t>
            </a:r>
            <a:r>
              <a:rPr lang="en-US" dirty="0" smtClean="0"/>
              <a:t> (</a:t>
            </a:r>
            <a:r>
              <a:rPr lang="en-US" b="1" dirty="0" smtClean="0"/>
              <a:t>ELA</a:t>
            </a:r>
            <a:r>
              <a:rPr lang="en-US" dirty="0" smtClean="0">
                <a:solidFill>
                  <a:srgbClr val="FF0000"/>
                </a:solidFill>
              </a:rPr>
              <a:t>NE</a:t>
            </a:r>
            <a:r>
              <a:rPr lang="en-US" dirty="0" smtClean="0"/>
              <a:t> gene mutation, abnormal </a:t>
            </a:r>
            <a:r>
              <a:rPr lang="en-US" b="1" dirty="0" err="1" smtClean="0"/>
              <a:t>Ela</a:t>
            </a:r>
            <a:r>
              <a:rPr lang="en-US" dirty="0" err="1" smtClean="0"/>
              <a:t>stase</a:t>
            </a:r>
            <a:r>
              <a:rPr lang="en-US" dirty="0" smtClean="0"/>
              <a:t> accumulation, apoptosis)</a:t>
            </a:r>
          </a:p>
          <a:p>
            <a:r>
              <a:rPr lang="en-US" dirty="0" smtClean="0"/>
              <a:t>Hypersplenism </a:t>
            </a:r>
          </a:p>
          <a:p>
            <a:r>
              <a:rPr lang="en-US" dirty="0" smtClean="0"/>
              <a:t>PNH</a:t>
            </a:r>
          </a:p>
          <a:p>
            <a:pPr>
              <a:buNone/>
            </a:pPr>
            <a:r>
              <a:rPr lang="en-US" b="1" u="sng" dirty="0" smtClean="0"/>
              <a:t>BM morphology: </a:t>
            </a:r>
            <a:r>
              <a:rPr lang="en-US" dirty="0" smtClean="0"/>
              <a:t>increased myeloid cells (</a:t>
            </a:r>
            <a:r>
              <a:rPr lang="en-US" dirty="0" err="1" smtClean="0"/>
              <a:t>hypercellular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Lymphopenia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common than </a:t>
            </a:r>
            <a:r>
              <a:rPr lang="en-US" dirty="0" err="1" smtClean="0"/>
              <a:t>neutropenia</a:t>
            </a:r>
            <a:endParaRPr lang="en-US" dirty="0" smtClean="0"/>
          </a:p>
          <a:p>
            <a:r>
              <a:rPr lang="en-US" dirty="0" smtClean="0"/>
              <a:t>HIV infection (increased destruction)</a:t>
            </a:r>
          </a:p>
          <a:p>
            <a:r>
              <a:rPr lang="en-US" dirty="0" smtClean="0"/>
              <a:t>Corticosteroid therapy (inhibits migration)</a:t>
            </a:r>
          </a:p>
          <a:p>
            <a:r>
              <a:rPr lang="en-US" dirty="0" smtClean="0"/>
              <a:t>Congenital immunodeficiency (decreased production)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Reactive </a:t>
            </a:r>
            <a:r>
              <a:rPr lang="en-US" dirty="0" err="1"/>
              <a:t>Leukocytosis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increase in the number of white cells in the blood is common in a variety of inflammatory states caused by microbial and </a:t>
            </a:r>
            <a:r>
              <a:rPr lang="en-US" dirty="0" err="1"/>
              <a:t>nonmicrobial</a:t>
            </a:r>
            <a:r>
              <a:rPr lang="en-US" dirty="0"/>
              <a:t> stimuli. </a:t>
            </a:r>
            <a:r>
              <a:rPr lang="en-US" dirty="0" err="1"/>
              <a:t>Leukocytoses</a:t>
            </a:r>
            <a:r>
              <a:rPr lang="en-US" dirty="0"/>
              <a:t> are relatively nonspecific and are classified according to the particular white cell series that is affected </a:t>
            </a:r>
            <a:endParaRPr lang="en-US" dirty="0" smtClean="0"/>
          </a:p>
          <a:p>
            <a:r>
              <a:rPr lang="en-US" dirty="0" err="1" smtClean="0"/>
              <a:t>Leukemoid</a:t>
            </a:r>
            <a:r>
              <a:rPr lang="en-US" dirty="0" smtClean="0"/>
              <a:t> reaction: marked increase in WBC count with left-shifted </a:t>
            </a:r>
            <a:r>
              <a:rPr lang="en-US" dirty="0" err="1" smtClean="0"/>
              <a:t>granulpoiesis</a:t>
            </a:r>
            <a:r>
              <a:rPr lang="en-US" smtClean="0"/>
              <a:t>, mimicking </a:t>
            </a:r>
            <a:r>
              <a:rPr lang="en-US" dirty="0" smtClean="0"/>
              <a:t>chronic </a:t>
            </a:r>
            <a:r>
              <a:rPr lang="en-US" dirty="0" err="1" smtClean="0"/>
              <a:t>myelogenous</a:t>
            </a:r>
            <a:r>
              <a:rPr lang="en-US" dirty="0" smtClean="0"/>
              <a:t> leukemia. Occurs in severe stress, </a:t>
            </a:r>
            <a:r>
              <a:rPr lang="en-US" dirty="0" err="1" smtClean="0"/>
              <a:t>paraneoplastic</a:t>
            </a:r>
            <a:r>
              <a:rPr lang="en-US" dirty="0" smtClean="0"/>
              <a:t>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6172</TotalTime>
  <Words>427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White blood cells disorders</vt:lpstr>
      <vt:lpstr>Slide 2</vt:lpstr>
      <vt:lpstr>Leukopenia</vt:lpstr>
      <vt:lpstr>Neutropenia</vt:lpstr>
      <vt:lpstr>Causes of neutropenia</vt:lpstr>
      <vt:lpstr>Slide 6</vt:lpstr>
      <vt:lpstr>Causes</vt:lpstr>
      <vt:lpstr>Lymphopenia</vt:lpstr>
      <vt:lpstr>Reactive Leukocytosis</vt:lpstr>
      <vt:lpstr>Neutrophilia</vt:lpstr>
      <vt:lpstr>Eosinophilia</vt:lpstr>
      <vt:lpstr>Monocytosis</vt:lpstr>
      <vt:lpstr>Lymphocytosis</vt:lpstr>
      <vt:lpstr>Reactive Lymphadenitis</vt:lpstr>
      <vt:lpstr>Chronic Reactive Lymphadenitis</vt:lpstr>
      <vt:lpstr>Slide 16</vt:lpstr>
      <vt:lpstr>Slide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blood cells disorders</dc:title>
  <dc:creator>user</dc:creator>
  <cp:lastModifiedBy>tariq</cp:lastModifiedBy>
  <cp:revision>446</cp:revision>
  <dcterms:created xsi:type="dcterms:W3CDTF">2013-09-04T14:19:51Z</dcterms:created>
  <dcterms:modified xsi:type="dcterms:W3CDTF">2016-10-05T16:31:49Z</dcterms:modified>
</cp:coreProperties>
</file>