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1" r:id="rId3"/>
    <p:sldId id="259" r:id="rId4"/>
    <p:sldId id="258" r:id="rId5"/>
    <p:sldId id="268" r:id="rId6"/>
    <p:sldId id="269" r:id="rId7"/>
    <p:sldId id="270" r:id="rId8"/>
    <p:sldId id="271" r:id="rId9"/>
    <p:sldId id="272" r:id="rId10"/>
    <p:sldId id="273" r:id="rId11"/>
    <p:sldId id="275" r:id="rId12"/>
    <p:sldId id="291" r:id="rId13"/>
    <p:sldId id="294" r:id="rId14"/>
    <p:sldId id="277" r:id="rId15"/>
    <p:sldId id="293" r:id="rId16"/>
    <p:sldId id="279" r:id="rId17"/>
    <p:sldId id="299" r:id="rId18"/>
    <p:sldId id="303" r:id="rId19"/>
    <p:sldId id="300" r:id="rId20"/>
    <p:sldId id="280" r:id="rId21"/>
    <p:sldId id="281" r:id="rId22"/>
    <p:sldId id="263" r:id="rId23"/>
    <p:sldId id="292" r:id="rId24"/>
    <p:sldId id="283" r:id="rId25"/>
    <p:sldId id="296" r:id="rId26"/>
    <p:sldId id="264" r:id="rId27"/>
    <p:sldId id="284" r:id="rId28"/>
    <p:sldId id="260" r:id="rId29"/>
    <p:sldId id="282" r:id="rId30"/>
    <p:sldId id="286" r:id="rId31"/>
    <p:sldId id="290" r:id="rId32"/>
    <p:sldId id="287" r:id="rId33"/>
    <p:sldId id="288" r:id="rId34"/>
    <p:sldId id="267" r:id="rId35"/>
    <p:sldId id="266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4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3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1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3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9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4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5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03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45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E440-212B-4EF2-AE31-F3E59C4A9978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F509-F378-4B69-9290-4733EFBE3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colonic 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lnSpc>
                <a:spcPct val="90000"/>
              </a:lnSpc>
              <a:spcBef>
                <a:spcPct val="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clinical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Digital </a:t>
            </a:r>
            <a:r>
              <a:rPr lang="en-US" b="1" dirty="0"/>
              <a:t>rectal examination</a:t>
            </a:r>
          </a:p>
          <a:p>
            <a:r>
              <a:rPr lang="en-US" dirty="0"/>
              <a:t>Perform a digital rectal examination </a:t>
            </a:r>
            <a:r>
              <a:rPr lang="en-US" dirty="0" smtClean="0"/>
              <a:t>to </a:t>
            </a:r>
            <a:r>
              <a:rPr lang="en-US" dirty="0"/>
              <a:t>verify the patency of the anus in a neonate. The examination focuses on identifying rectal pathology that may be causing the obstruction and determining the contents of the rectal vault.</a:t>
            </a:r>
          </a:p>
          <a:p>
            <a:r>
              <a:rPr lang="en-US" dirty="0"/>
              <a:t>Hard stools suggest impaction</a:t>
            </a:r>
            <a:r>
              <a:rPr lang="en-US" dirty="0" smtClean="0"/>
              <a:t>; </a:t>
            </a:r>
            <a:r>
              <a:rPr lang="en-US" dirty="0"/>
              <a:t>An empty vault suggests obstruction proximal to the level that the examining finger can reach.</a:t>
            </a:r>
          </a:p>
          <a:p>
            <a:r>
              <a:rPr lang="en-US" dirty="0"/>
              <a:t>Fecal occult blood testing </a:t>
            </a:r>
            <a:r>
              <a:rPr lang="en-US" dirty="0" smtClean="0"/>
              <a:t>should </a:t>
            </a:r>
            <a:r>
              <a:rPr lang="en-US" dirty="0"/>
              <a:t>be performed. A positive result may suggest the possibility of a more proximal neoplasm.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Plain radiographs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upright chest radiograph is useful to screen for free air </a:t>
            </a:r>
            <a:r>
              <a:rPr lang="en-US" dirty="0" smtClean="0"/>
              <a:t>which </a:t>
            </a:r>
            <a:r>
              <a:rPr lang="en-US" dirty="0"/>
              <a:t>would suggest </a:t>
            </a:r>
            <a:r>
              <a:rPr lang="en-US" dirty="0" smtClean="0"/>
              <a:t>perforation. </a:t>
            </a:r>
          </a:p>
          <a:p>
            <a:r>
              <a:rPr lang="en-US" dirty="0" smtClean="0"/>
              <a:t>Flat </a:t>
            </a:r>
            <a:r>
              <a:rPr lang="en-US" dirty="0"/>
              <a:t>and upright abdominal radiographs can help distinguish severe constipation from bowel obstruction. </a:t>
            </a:r>
            <a:endParaRPr lang="en-US" dirty="0" smtClean="0"/>
          </a:p>
          <a:p>
            <a:r>
              <a:rPr lang="en-US" dirty="0" smtClean="0"/>
              <a:t>Plain </a:t>
            </a:r>
            <a:r>
              <a:rPr lang="en-US" dirty="0"/>
              <a:t>films may also help localize the site of obstruction (large vs small bowel).</a:t>
            </a:r>
          </a:p>
          <a:p>
            <a:r>
              <a:rPr lang="en-US" dirty="0"/>
              <a:t>Sigmoid or cecal volvulus may have a kidney-bean appearance on the abdominal films </a:t>
            </a:r>
            <a:endParaRPr lang="en-US" dirty="0" smtClean="0"/>
          </a:p>
          <a:p>
            <a:r>
              <a:rPr lang="en-US" dirty="0" smtClean="0"/>
              <a:t>Intramural </a:t>
            </a:r>
            <a:r>
              <a:rPr lang="en-US" dirty="0"/>
              <a:t>air is an ominous sign that suggests colonic ischemia.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absence of free air does not exclude </a:t>
            </a:r>
            <a:r>
              <a:rPr lang="en-US" dirty="0" smtClean="0"/>
              <a:t>perforation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87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Sigmoid volvulus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1120" y="1991360"/>
            <a:ext cx="3224530" cy="3911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81120" y="5610352"/>
            <a:ext cx="3224530" cy="2926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1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Cecal volvulus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336" y="1825624"/>
            <a:ext cx="4438769" cy="47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studies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dirty="0"/>
              <a:t>an enema with water-soluble </a:t>
            </a:r>
            <a:r>
              <a:rPr lang="en-US" dirty="0" smtClean="0"/>
              <a:t>contrast </a:t>
            </a:r>
          </a:p>
          <a:p>
            <a:r>
              <a:rPr lang="en-US" dirty="0" smtClean="0"/>
              <a:t>Contrast </a:t>
            </a:r>
            <a:r>
              <a:rPr lang="en-US" dirty="0"/>
              <a:t>studies that reveal a column of contrast ending in a "bird's beak" are suggestive of colonic volvulus.</a:t>
            </a:r>
          </a:p>
        </p:txBody>
      </p:sp>
    </p:spTree>
    <p:extLst>
      <p:ext uri="{BB962C8B-B14F-4D97-AF65-F5344CB8AC3E}">
        <p14:creationId xmlns:p14="http://schemas.microsoft.com/office/powerpoint/2010/main" val="2285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Gastrographin enema in sigmoid volvulus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720" y="2397760"/>
            <a:ext cx="3163824" cy="3771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36720" y="5925312"/>
            <a:ext cx="3163824" cy="24384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Computed tomography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/>
              <a:t>scanning is the imaging of choice if a colonic obstruction is clinically suspected. </a:t>
            </a:r>
            <a:endParaRPr lang="en-US" dirty="0" smtClean="0"/>
          </a:p>
          <a:p>
            <a:r>
              <a:rPr lang="en-US" dirty="0" smtClean="0"/>
              <a:t>Contrast-enhanced </a:t>
            </a:r>
            <a:r>
              <a:rPr lang="en-US" dirty="0"/>
              <a:t>CT (PO and IV) can help to delineate between partial and complete obstruction, ileus, and small-bowel obstruction. </a:t>
            </a:r>
            <a:endParaRPr lang="en-US" dirty="0" smtClean="0"/>
          </a:p>
          <a:p>
            <a:r>
              <a:rPr lang="en-US" dirty="0" smtClean="0"/>
              <a:t>water-soluble contrast </a:t>
            </a:r>
            <a:r>
              <a:rPr lang="en-US" dirty="0"/>
              <a:t>should be used </a:t>
            </a:r>
            <a:r>
              <a:rPr lang="en-US" dirty="0" smtClean="0"/>
              <a:t>preferentially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COLON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375" y="3039269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OBSTRUCTED CA COLON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0" y="2332323"/>
            <a:ext cx="4236720" cy="3704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70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Ogilvie syndrome</a:t>
            </a:r>
            <a:endParaRPr lang="en-US" dirty="0"/>
          </a:p>
        </p:txBody>
      </p:sp>
      <p:pic>
        <p:nvPicPr>
          <p:cNvPr id="3074" name="Picture 2" descr="http://www.tropicalgastro.com/uploads/tg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257" y="2157889"/>
            <a:ext cx="359092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 Single Corner Rectangle 3"/>
          <p:cNvSpPr/>
          <p:nvPr/>
        </p:nvSpPr>
        <p:spPr>
          <a:xfrm>
            <a:off x="3461657" y="4982547"/>
            <a:ext cx="3586525" cy="718457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most common causes of </a:t>
            </a:r>
            <a:r>
              <a:rPr lang="en-US" dirty="0">
                <a:solidFill>
                  <a:srgbClr val="00B050"/>
                </a:solidFill>
              </a:rPr>
              <a:t>adult</a:t>
            </a:r>
            <a:r>
              <a:rPr lang="en-US" dirty="0"/>
              <a:t> large-bowel obstruction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Neoplasm </a:t>
            </a:r>
            <a:r>
              <a:rPr lang="en-US" dirty="0"/>
              <a:t>(benign or malignant)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Stricture (diverticular or ischemic)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Volvulus (colonic, sigmoid, cecal)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Intussusception, usually with an identifiable anatomic abnormality in adults but not in children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Impaction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Routine complete blood cell </a:t>
            </a:r>
            <a:r>
              <a:rPr lang="en-US" dirty="0" smtClean="0"/>
              <a:t>count</a:t>
            </a:r>
          </a:p>
          <a:p>
            <a:r>
              <a:rPr lang="en-US" dirty="0" smtClean="0"/>
              <a:t>CBC</a:t>
            </a:r>
          </a:p>
          <a:p>
            <a:r>
              <a:rPr lang="en-US" dirty="0" smtClean="0"/>
              <a:t>serum chemistries</a:t>
            </a:r>
          </a:p>
          <a:p>
            <a:r>
              <a:rPr lang="en-US" dirty="0" smtClean="0"/>
              <a:t>urinalysis. </a:t>
            </a:r>
          </a:p>
          <a:p>
            <a:r>
              <a:rPr lang="en-US" dirty="0" smtClean="0"/>
              <a:t>prothrombin </a:t>
            </a:r>
            <a:r>
              <a:rPr lang="en-US" dirty="0"/>
              <a:t>time (PT) as well as a type and crossmatch.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3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dirty="0">
                <a:solidFill>
                  <a:srgbClr val="FF0000"/>
                </a:solidFill>
              </a:rPr>
              <a:t>Initial therapy </a:t>
            </a:r>
            <a:r>
              <a:rPr lang="en-US" dirty="0"/>
              <a:t>in patients with suspected large-bowel obstruction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volume </a:t>
            </a:r>
            <a:r>
              <a:rPr lang="en-US" dirty="0"/>
              <a:t>resuscitation,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appropriate </a:t>
            </a:r>
            <a:r>
              <a:rPr lang="en-US" dirty="0"/>
              <a:t>preoperative broad-spectrum </a:t>
            </a:r>
            <a:r>
              <a:rPr lang="en-US" dirty="0" smtClean="0"/>
              <a:t>antibiotics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timely </a:t>
            </a:r>
            <a:r>
              <a:rPr lang="en-US" dirty="0"/>
              <a:t>surgical consultation.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 nasogastric tube should be considered for patients with severe colonic distention and vomiting. </a:t>
            </a: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intravenous </a:t>
            </a:r>
            <a:r>
              <a:rPr lang="en-US" dirty="0"/>
              <a:t>fluid (IVF) resuscitation with isotonic saline or Ringer lactate solution is necessary.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Surgical intervention is frequently indicated, depending on the cause of the obstruction. Closed loop obstructions, bowel ischemia, and volvulus are surgical emergencies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4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Volvulus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/>
              <a:t>colonic volvulus results when the colon twists on its mesentery, which impairs the venous drainage and arterial inflow. </a:t>
            </a:r>
            <a:r>
              <a:rPr lang="en-US" dirty="0" smtClean="0"/>
              <a:t>The </a:t>
            </a:r>
            <a:r>
              <a:rPr lang="en-US" dirty="0"/>
              <a:t>cecum and sigmoid colon are most commonly affected.</a:t>
            </a:r>
          </a:p>
          <a:p>
            <a:r>
              <a:rPr lang="en-US" dirty="0"/>
              <a:t>Volvulus typically occurs in elderly, debilitated individuals; patients living in an institutionalized setting; or patients with a history of chronic </a:t>
            </a:r>
            <a:r>
              <a:rPr lang="en-US" dirty="0" smtClean="0"/>
              <a:t>constipation (western type).</a:t>
            </a:r>
          </a:p>
          <a:p>
            <a:r>
              <a:rPr lang="en-US" dirty="0" smtClean="0"/>
              <a:t>African type is related to high fiber diet</a:t>
            </a:r>
          </a:p>
          <a:p>
            <a:r>
              <a:rPr lang="en-US" dirty="0" smtClean="0"/>
              <a:t>during </a:t>
            </a:r>
            <a:r>
              <a:rPr lang="en-US" dirty="0"/>
              <a:t>pregnancy, most commonly occurring in the third trimester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Volvulus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1040" y="1869440"/>
            <a:ext cx="3291839" cy="43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9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Volvulus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Endoscopic reduction and decompression of a sigmoid volvulus can be performed in the absence of peritoneal signs. This procedure is also contraindicated when evidence of mucosal ischemia is present on </a:t>
            </a:r>
            <a:r>
              <a:rPr lang="en-US" dirty="0" smtClean="0"/>
              <a:t>endoscopy</a:t>
            </a:r>
            <a:endParaRPr lang="en-US" dirty="0"/>
          </a:p>
          <a:p>
            <a:r>
              <a:rPr lang="en-US" dirty="0"/>
              <a:t>Recurrence after decompression is as high as 50%; thus, surgical resection is indicated. </a:t>
            </a:r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/>
              <a:t>surgery is indicated in patients with evidence of perforated or ischemic bowel, or if attempts at endoscopic reduction and decompression are not successful.</a:t>
            </a:r>
          </a:p>
          <a:p>
            <a:r>
              <a:rPr lang="en-US" dirty="0"/>
              <a:t>The preferred treatment for cecal or transverse colon volvulus is surgical resection and anastomosis. </a:t>
            </a:r>
            <a:endParaRPr lang="en-US" dirty="0" smtClean="0"/>
          </a:p>
          <a:p>
            <a:r>
              <a:rPr lang="en-US" dirty="0" smtClean="0"/>
              <a:t>Endoscopic </a:t>
            </a:r>
            <a:r>
              <a:rPr lang="en-US" dirty="0"/>
              <a:t>detorsion and decompression is an option when the patient is a poor surgical candidate.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624" y="2172494"/>
            <a:ext cx="5827776" cy="437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Intussusception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Intussusception </a:t>
            </a:r>
            <a:r>
              <a:rPr lang="en-US" dirty="0"/>
              <a:t>is primarily a pediatric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between </a:t>
            </a:r>
            <a:r>
              <a:rPr lang="en-US" dirty="0"/>
              <a:t>5% and 16% of all intussusceptions in the Western world occur in adults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</a:t>
            </a:r>
            <a:r>
              <a:rPr lang="en-US" dirty="0"/>
              <a:t>thirds of adult intussusception cases are caused by tumors. </a:t>
            </a:r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main types of intussusception affect the large bowel: enterocolic and colocolic.</a:t>
            </a:r>
          </a:p>
          <a:p>
            <a:r>
              <a:rPr lang="en-US" dirty="0"/>
              <a:t>Enterocolic intussusceptions involve both the small bowel and the large bowel. These are composed of either ileocolic intussusceptions or ileocecal intussusceptions, depending on where the lead point is located.</a:t>
            </a:r>
          </a:p>
          <a:p>
            <a:r>
              <a:rPr lang="en-US" dirty="0"/>
              <a:t>Colocolic intussusceptions involve only the colon. They are classified as either colocolic or sigmoidorectal intussusceptions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intussusception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</a:t>
            </a:r>
            <a:r>
              <a:rPr lang="en-US" dirty="0"/>
              <a:t>contrast enema (barium or air) can successfully reduce 60-80% of intussusceptions. It is often successful in children in whom a pathologic leading point for the intussusception is unlikely.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adults, typically a pathologic leading point for the intussusception is present. Reduction with a contrast enema is far less likely, and patients are more likely to require surgery to deal with their pathology.</a:t>
            </a:r>
          </a:p>
          <a:p>
            <a:r>
              <a:rPr lang="en-US" dirty="0"/>
              <a:t>Surgery is indicated if there are signs of peritonitis or bowel perforation, or if attempts at reduction by contrast enema are unsuccessful.</a:t>
            </a:r>
          </a:p>
          <a:p>
            <a:r>
              <a:rPr lang="en-US" dirty="0"/>
              <a:t>Intussusception may recur in approximately 3% of patients after contrast enema reduction and 1% of patients after operative repair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Acute colonic pseudo-obstruction/Ogilvie syndrome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Ogilvie </a:t>
            </a:r>
            <a:r>
              <a:rPr lang="en-US" dirty="0"/>
              <a:t>syndrome, </a:t>
            </a:r>
            <a:r>
              <a:rPr lang="en-US" dirty="0" smtClean="0"/>
              <a:t>is </a:t>
            </a:r>
            <a:r>
              <a:rPr lang="en-US" dirty="0"/>
              <a:t>thought to result from an autonomic imbalance, which results from decreased parasympathetic tone or excessive sympathetic output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characterized by a loss of peristalsis and results in the accumulation of gas and fluid in the colon. </a:t>
            </a:r>
          </a:p>
          <a:p>
            <a:r>
              <a:rPr lang="en-US" baseline="30000" dirty="0"/>
              <a:t> </a:t>
            </a:r>
            <a:r>
              <a:rPr lang="en-US" dirty="0"/>
              <a:t>This condition usually occurs in the setting of a wide range of medical or surgical illnesses.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untreated, colonic ischemia or perforation can occur.</a:t>
            </a:r>
          </a:p>
          <a:p>
            <a:r>
              <a:rPr lang="en-US" dirty="0" smtClean="0"/>
              <a:t>The </a:t>
            </a:r>
            <a:r>
              <a:rPr lang="en-US" dirty="0"/>
              <a:t>right colon and cecum are most commonly involved.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risk of perforation </a:t>
            </a:r>
            <a:r>
              <a:rPr lang="en-US" dirty="0" smtClean="0"/>
              <a:t>ranges </a:t>
            </a:r>
            <a:r>
              <a:rPr lang="en-US" dirty="0"/>
              <a:t>from 3-15%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9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528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Ogilvie syndrome </a:t>
            </a:r>
            <a:br>
              <a:rPr lang="en-US" b="1" dirty="0" smtClean="0"/>
            </a:b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dirty="0"/>
              <a:t>no perforation is present, pseudo-obstruction is treated with conservative management for the first 24 hours. This includes bowel rest, hydration, and management of underlying disorders.</a:t>
            </a:r>
          </a:p>
          <a:p>
            <a:r>
              <a:rPr lang="en-US" dirty="0"/>
              <a:t>Pharmacologic treatment </a:t>
            </a:r>
            <a:r>
              <a:rPr lang="en-US" dirty="0" smtClean="0"/>
              <a:t>with neostigmine, tap water enemas, octreotide drip and rectal tube insertion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colonoscopic </a:t>
            </a:r>
            <a:r>
              <a:rPr lang="en-US" dirty="0">
                <a:solidFill>
                  <a:srgbClr val="00B050"/>
                </a:solidFill>
              </a:rPr>
              <a:t>decompression </a:t>
            </a:r>
            <a:r>
              <a:rPr lang="en-US" dirty="0"/>
              <a:t>may be effective in cases that do not resolve with conservative </a:t>
            </a:r>
            <a:r>
              <a:rPr lang="en-US" dirty="0" smtClean="0"/>
              <a:t>management. Colonoscopic </a:t>
            </a:r>
            <a:r>
              <a:rPr lang="en-US" dirty="0"/>
              <a:t>decompression may be successful in as many as 80% of patients with acute colonic pseudo-obstruction</a:t>
            </a:r>
            <a:r>
              <a:rPr lang="en-US" dirty="0" smtClean="0"/>
              <a:t>.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Surgical </a:t>
            </a:r>
            <a:r>
              <a:rPr lang="en-US" dirty="0"/>
              <a:t>intervention for acute colonic pseudo-obstruction is associated with a high mortality and morbidity. This treatment is reserved for refractory cases or cases complicated by perforation.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Pathophysiology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dirty="0" smtClean="0"/>
              <a:t>Bowel </a:t>
            </a:r>
            <a:r>
              <a:rPr lang="en-US" dirty="0"/>
              <a:t>dilatation above the </a:t>
            </a:r>
            <a:r>
              <a:rPr lang="en-US" dirty="0" smtClean="0"/>
              <a:t>obstruction causes </a:t>
            </a:r>
          </a:p>
          <a:p>
            <a:r>
              <a:rPr lang="en-US" dirty="0" smtClean="0"/>
              <a:t>Mucosal edema and wall tension impair </a:t>
            </a:r>
            <a:r>
              <a:rPr lang="en-US" dirty="0"/>
              <a:t>venous and arterial blood flow to the bowel. </a:t>
            </a:r>
            <a:endParaRPr lang="en-US" dirty="0" smtClean="0"/>
          </a:p>
          <a:p>
            <a:r>
              <a:rPr lang="en-US" dirty="0" smtClean="0"/>
              <a:t>Bowel </a:t>
            </a:r>
            <a:r>
              <a:rPr lang="en-US" dirty="0"/>
              <a:t>edema and ischemia increase the mucosal permeability of the </a:t>
            </a:r>
            <a:r>
              <a:rPr lang="en-US" dirty="0" smtClean="0"/>
              <a:t>bowel</a:t>
            </a:r>
          </a:p>
          <a:p>
            <a:r>
              <a:rPr lang="en-US" dirty="0" smtClean="0"/>
              <a:t>Bacterial translocation and systemic toxicity </a:t>
            </a:r>
          </a:p>
          <a:p>
            <a:r>
              <a:rPr lang="en-US" dirty="0" smtClean="0"/>
              <a:t>Dehydration </a:t>
            </a:r>
            <a:r>
              <a:rPr lang="en-US" dirty="0"/>
              <a:t>and electrolyte abnormalities. </a:t>
            </a:r>
            <a:endParaRPr lang="en-US" dirty="0" smtClean="0"/>
          </a:p>
          <a:p>
            <a:r>
              <a:rPr lang="en-US" dirty="0" smtClean="0"/>
              <a:t>Bowel </a:t>
            </a:r>
            <a:r>
              <a:rPr lang="en-US" dirty="0"/>
              <a:t>ischemia can lead to perforation and fecal soilage of the peritoneal cavity.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In cases of </a:t>
            </a:r>
            <a:r>
              <a:rPr lang="en-US" dirty="0">
                <a:solidFill>
                  <a:srgbClr val="FF0000"/>
                </a:solidFill>
              </a:rPr>
              <a:t>closed loop obstructions</a:t>
            </a:r>
            <a:r>
              <a:rPr lang="en-US" dirty="0"/>
              <a:t>, such as colonic obstruction in the presence of a closed ileocecal valve or incarcerated hernia, this process may be accelerated.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2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 colon 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Surgical treatment of left colon carcinoma includes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resection </a:t>
            </a:r>
            <a:r>
              <a:rPr lang="en-US" dirty="0"/>
              <a:t>without primary anastomosis </a:t>
            </a:r>
            <a:r>
              <a:rPr lang="en-US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resection </a:t>
            </a:r>
            <a:r>
              <a:rPr lang="en-US" dirty="0"/>
              <a:t>with primary anastomosis and intraoperative </a:t>
            </a:r>
            <a:r>
              <a:rPr lang="en-US" dirty="0" smtClean="0"/>
              <a:t>lavage</a:t>
            </a:r>
            <a:r>
              <a:rPr lang="en-US" baseline="30000" dirty="0" smtClean="0"/>
              <a:t> </a:t>
            </a:r>
          </a:p>
          <a:p>
            <a:r>
              <a:rPr lang="en-US" baseline="30000" dirty="0"/>
              <a:t> </a:t>
            </a:r>
            <a:r>
              <a:rPr lang="en-US" dirty="0"/>
              <a:t>Endoscopically placed expandable metal stents can be used to relieve the large-bowel obstruction, thus allowing for a primary colorectal anastomosis</a:t>
            </a:r>
          </a:p>
        </p:txBody>
      </p:sp>
    </p:spTree>
    <p:extLst>
      <p:ext uri="{BB962C8B-B14F-4D97-AF65-F5344CB8AC3E}">
        <p14:creationId xmlns:p14="http://schemas.microsoft.com/office/powerpoint/2010/main" val="42695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Stenting 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1" y="1676400"/>
            <a:ext cx="54863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25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 colon cancer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ight </a:t>
            </a:r>
            <a:r>
              <a:rPr lang="en-US" dirty="0"/>
              <a:t>colectomy and a primary anastomosis between the ileum and the transverse colon. </a:t>
            </a:r>
            <a:endParaRPr lang="en-US" dirty="0" smtClean="0"/>
          </a:p>
          <a:p>
            <a:r>
              <a:rPr lang="en-US" dirty="0" smtClean="0"/>
              <a:t>Patients </a:t>
            </a:r>
            <a:r>
              <a:rPr lang="en-US" dirty="0"/>
              <a:t>with high-risk features for surgery (advanced age, complete obstruction, or severe comorbidities) may benefit from stent placement until the patient can be optimized for a surgical </a:t>
            </a:r>
            <a:r>
              <a:rPr lang="en-US" dirty="0" smtClean="0"/>
              <a:t>procedure</a:t>
            </a:r>
          </a:p>
          <a:p>
            <a:r>
              <a:rPr lang="en-US" baseline="30000" dirty="0"/>
              <a:t> </a:t>
            </a:r>
            <a:r>
              <a:rPr lang="en-US" dirty="0"/>
              <a:t>Palliative colorectal stents are an option in patients who are poor surgical candidates or have advanced cancer.</a:t>
            </a:r>
          </a:p>
        </p:txBody>
      </p:sp>
    </p:spTree>
    <p:extLst>
      <p:ext uri="{BB962C8B-B14F-4D97-AF65-F5344CB8AC3E}">
        <p14:creationId xmlns:p14="http://schemas.microsoft.com/office/powerpoint/2010/main" val="22926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Diverticular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persistent obstruction secondary to diverticular disease despite appropriate medical management are treated surgically. </a:t>
            </a:r>
            <a:endParaRPr lang="en-US" dirty="0" smtClean="0"/>
          </a:p>
          <a:p>
            <a:r>
              <a:rPr lang="en-US" dirty="0" smtClean="0"/>
              <a:t>Surgical </a:t>
            </a:r>
            <a:r>
              <a:rPr lang="en-US" dirty="0"/>
              <a:t>resection follows the same principles as the treatment of carcinomas. </a:t>
            </a:r>
            <a:endParaRPr lang="en-US" dirty="0" smtClean="0"/>
          </a:p>
          <a:p>
            <a:r>
              <a:rPr lang="en-US" dirty="0" smtClean="0"/>
              <a:t>Elective </a:t>
            </a:r>
            <a:r>
              <a:rPr lang="en-US" dirty="0"/>
              <a:t>colonic resection is offered to patients with recurrent disease.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Perforation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Peritonitis from bowel perforation secondary to </a:t>
            </a:r>
            <a:r>
              <a:rPr lang="en-US" dirty="0" smtClean="0"/>
              <a:t>rough attempts </a:t>
            </a:r>
            <a:r>
              <a:rPr lang="en-US" dirty="0"/>
              <a:t>at reduction of a volvulus or intussusception, or injudicious attempts to dilate or stent an unsuitable colonic obstruction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Sepsis; Seen </a:t>
            </a:r>
            <a:r>
              <a:rPr lang="en-US" dirty="0"/>
              <a:t>more frequently in cases in which a delay in diagnosis or treatment occurred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Intra-abdominal abscess from anastomotic leakage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Dehydration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Electrolyte disturbance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Death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Prognosis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In general, overall mortality rates for large bowel obstructions are 20%, which increases to 40% if there is colonic perforation.</a:t>
            </a:r>
          </a:p>
          <a:p>
            <a:r>
              <a:rPr lang="en-US" dirty="0"/>
              <a:t>The mortality rate for acute colonic pseudo-obstruction is 15% with early care; mortality increases to 36% if colonic ischemia or perforation develops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Ileus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Interruption of the normal propagation of intestinal contents due to decreased motor activity</a:t>
            </a:r>
          </a:p>
          <a:p>
            <a:r>
              <a:rPr lang="en-US" dirty="0" smtClean="0"/>
              <a:t>Synonyms;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functional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Paralytic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adynamic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Peritonitis</a:t>
            </a:r>
          </a:p>
          <a:p>
            <a:r>
              <a:rPr lang="en-US" dirty="0" smtClean="0"/>
              <a:t>Postoperative </a:t>
            </a:r>
          </a:p>
          <a:p>
            <a:r>
              <a:rPr lang="en-US" dirty="0" smtClean="0"/>
              <a:t>Stress, sepsis, hypoperfusion, hypoxia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Drugs, narcotics, anticholinergics, sedatives,… etc.</a:t>
            </a:r>
          </a:p>
          <a:p>
            <a:r>
              <a:rPr lang="en-US" dirty="0" smtClean="0"/>
              <a:t>Metabolic, electrolyte disturbances, DKA, organ failures </a:t>
            </a:r>
          </a:p>
          <a:p>
            <a:r>
              <a:rPr lang="en-US" dirty="0" smtClean="0"/>
              <a:t>Idiopathic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Generalized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Localized</a:t>
            </a:r>
          </a:p>
          <a:p>
            <a:pPr lvl="1"/>
            <a:r>
              <a:rPr lang="en-US" dirty="0" smtClean="0"/>
              <a:t>Small bowel as in pancreatitis</a:t>
            </a:r>
          </a:p>
          <a:p>
            <a:pPr lvl="1"/>
            <a:r>
              <a:rPr lang="en-US" dirty="0" smtClean="0"/>
              <a:t>Large bowel as acute appendicitis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Colonic </a:t>
            </a:r>
            <a:r>
              <a:rPr lang="en-US" dirty="0"/>
              <a:t>obstruction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important to distinguish colonic obstruction from ileus, and differentiate between a true mechanical obstruction and a pseudo-obstruction, as the treatment differs</a:t>
            </a:r>
            <a:r>
              <a:rPr lang="en-US" dirty="0" smtClean="0"/>
              <a:t>.</a:t>
            </a:r>
          </a:p>
          <a:p>
            <a:r>
              <a:rPr lang="en-US" baseline="30000" dirty="0" smtClean="0"/>
              <a:t> </a:t>
            </a:r>
            <a:r>
              <a:rPr lang="en-US" dirty="0" smtClean="0"/>
              <a:t>Colonic </a:t>
            </a:r>
            <a:r>
              <a:rPr lang="en-US" dirty="0"/>
              <a:t>obstruction is more common in elderly individuals, due to the higher incidence of neoplasms and other causative diseases in this population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 neonates, colonic obstruction may be caused by an imperforate anus or other </a:t>
            </a:r>
            <a:r>
              <a:rPr lang="en-US" dirty="0" smtClean="0"/>
              <a:t>congenital anatomic </a:t>
            </a:r>
            <a:r>
              <a:rPr lang="en-US" dirty="0"/>
              <a:t>abnormalities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2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dirty="0" smtClean="0"/>
              <a:t>clinical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predisposing factor</a:t>
            </a:r>
          </a:p>
          <a:p>
            <a:r>
              <a:rPr lang="en-US" dirty="0" smtClean="0"/>
              <a:t>Constipation or obstipation</a:t>
            </a:r>
          </a:p>
          <a:p>
            <a:r>
              <a:rPr lang="en-US" dirty="0" smtClean="0"/>
              <a:t>Abdominal distention</a:t>
            </a:r>
          </a:p>
          <a:p>
            <a:r>
              <a:rPr lang="en-US" dirty="0" smtClean="0"/>
              <a:t>Vomiting or regurge</a:t>
            </a:r>
          </a:p>
          <a:p>
            <a:r>
              <a:rPr lang="en-US" dirty="0" smtClean="0"/>
              <a:t>Diminished bowel sounds </a:t>
            </a:r>
          </a:p>
          <a:p>
            <a:r>
              <a:rPr lang="en-US" dirty="0" smtClean="0"/>
              <a:t>Minimal or no  abdominal 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br>
              <a:rPr lang="en-US" dirty="0" smtClean="0"/>
            </a:br>
            <a:r>
              <a:rPr lang="en-US" dirty="0" smtClean="0"/>
              <a:t>radiological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3060" y="1825625"/>
            <a:ext cx="38458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rweather.files.wordpress.com/2010/01/ocluzie-intestin-subti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2613819"/>
            <a:ext cx="2120900" cy="277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5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Postoperative ileus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Affects small and large bowel</a:t>
            </a:r>
          </a:p>
          <a:p>
            <a:r>
              <a:rPr lang="en-US" dirty="0" smtClean="0"/>
              <a:t>Small bowel regains activity before the large (usually within hours)</a:t>
            </a:r>
          </a:p>
          <a:p>
            <a:r>
              <a:rPr lang="en-US" dirty="0" smtClean="0"/>
              <a:t>May last few days</a:t>
            </a:r>
          </a:p>
          <a:p>
            <a:r>
              <a:rPr lang="en-US" dirty="0" smtClean="0"/>
              <a:t>CT scan is the best modality to distinguish postop ileus from postop mechanical obstruction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NPO</a:t>
            </a:r>
          </a:p>
          <a:p>
            <a:r>
              <a:rPr lang="en-US" dirty="0" smtClean="0"/>
              <a:t>Nasogastric intubation</a:t>
            </a:r>
          </a:p>
          <a:p>
            <a:r>
              <a:rPr lang="en-US" dirty="0" smtClean="0"/>
              <a:t>Fluid and electrolyte resuscitation</a:t>
            </a:r>
          </a:p>
          <a:p>
            <a:r>
              <a:rPr lang="en-US" dirty="0" smtClean="0"/>
              <a:t>Reverse the primary cause</a:t>
            </a:r>
          </a:p>
          <a:p>
            <a:r>
              <a:rPr lang="en-US" dirty="0" smtClean="0"/>
              <a:t>Use of prokinetic drugs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4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sz="2000" dirty="0" smtClean="0"/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bowel </a:t>
            </a:r>
            <a:r>
              <a:rPr lang="en-US" dirty="0"/>
              <a:t>movements, flatus, </a:t>
            </a:r>
            <a:r>
              <a:rPr lang="en-US" dirty="0" smtClean="0"/>
              <a:t>obstipation</a:t>
            </a:r>
          </a:p>
          <a:p>
            <a:r>
              <a:rPr lang="en-US" dirty="0" smtClean="0"/>
              <a:t>Attempt </a:t>
            </a:r>
            <a:r>
              <a:rPr lang="en-US" dirty="0"/>
              <a:t>to distinguish complete bowel obstruction from partial obstruction, which is associated with passage of some gas or stool.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inquire about the patient's current and past history</a:t>
            </a:r>
          </a:p>
        </p:txBody>
      </p:sp>
    </p:spTree>
    <p:extLst>
      <p:ext uri="{BB962C8B-B14F-4D97-AF65-F5344CB8AC3E}">
        <p14:creationId xmlns:p14="http://schemas.microsoft.com/office/powerpoint/2010/main" val="34818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000" dirty="0">
                <a:solidFill>
                  <a:prstClr val="black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crampy abdominal pain</a:t>
            </a:r>
          </a:p>
          <a:p>
            <a:r>
              <a:rPr lang="en-US" dirty="0" smtClean="0"/>
              <a:t>abdominal distention</a:t>
            </a:r>
          </a:p>
          <a:p>
            <a:r>
              <a:rPr lang="en-US" dirty="0" smtClean="0"/>
              <a:t>nausea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An </a:t>
            </a:r>
            <a:r>
              <a:rPr lang="en-US" dirty="0"/>
              <a:t>abrupt onset of symptoms makes an acute obstructive event (</a:t>
            </a:r>
            <a:r>
              <a:rPr lang="en-US" dirty="0" err="1"/>
              <a:t>eg</a:t>
            </a:r>
            <a:r>
              <a:rPr lang="en-US" dirty="0"/>
              <a:t>, cecal or sigmoid volvulus) a more likely diagnosis.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history of chronic constipation, long-term cathartic use, and straining at stools implies diverticulitis or carcinoma.</a:t>
            </a:r>
          </a:p>
          <a:p>
            <a:r>
              <a:rPr lang="en-US" dirty="0"/>
              <a:t>Changes in the patient's caliber of stools strongly suggest carcinoma. When associated with weight loss, the likelihood of neoplastic obstruction increase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0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000" dirty="0">
                <a:solidFill>
                  <a:prstClr val="black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</a:t>
            </a:r>
            <a:r>
              <a:rPr lang="en-US" dirty="0"/>
              <a:t>Examination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Abdominal distention is prominent</a:t>
            </a:r>
          </a:p>
          <a:p>
            <a:r>
              <a:rPr lang="en-US" dirty="0" smtClean="0"/>
              <a:t>The </a:t>
            </a:r>
            <a:r>
              <a:rPr lang="en-US" dirty="0"/>
              <a:t>bowel sounds may be normal </a:t>
            </a:r>
            <a:r>
              <a:rPr lang="en-US" dirty="0" smtClean="0"/>
              <a:t>early</a:t>
            </a:r>
          </a:p>
          <a:p>
            <a:r>
              <a:rPr lang="en-US" dirty="0" smtClean="0"/>
              <a:t>the </a:t>
            </a:r>
            <a:r>
              <a:rPr lang="en-US" dirty="0"/>
              <a:t>abdomen is hyperresonant to percussion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Fever</a:t>
            </a:r>
            <a:r>
              <a:rPr lang="en-US" dirty="0"/>
              <a:t>, severe tenderness, and abdominal rigidity are ominous signs that suggest peritonitis secondary to </a:t>
            </a:r>
            <a:r>
              <a:rPr lang="en-US" dirty="0" smtClean="0"/>
              <a:t>strangulation or perforation. </a:t>
            </a:r>
          </a:p>
          <a:p>
            <a:r>
              <a:rPr lang="en-US" dirty="0" smtClean="0"/>
              <a:t>The </a:t>
            </a:r>
            <a:r>
              <a:rPr lang="en-US" dirty="0"/>
              <a:t>cecum is the area most likely to </a:t>
            </a:r>
            <a:r>
              <a:rPr lang="en-US" dirty="0" smtClean="0"/>
              <a:t>perforate (Laplace law)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000" dirty="0">
                <a:solidFill>
                  <a:prstClr val="black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presence </a:t>
            </a:r>
            <a:r>
              <a:rPr lang="en-US" dirty="0" smtClean="0"/>
              <a:t>of rigidity or </a:t>
            </a:r>
            <a:r>
              <a:rPr lang="en-US" dirty="0"/>
              <a:t>peritoneal signs may be indicative of another intra-abdominal process, such as an abscess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Sigmoid </a:t>
            </a:r>
            <a:r>
              <a:rPr lang="en-US" dirty="0"/>
              <a:t>diverticulitis and a perforated sigmoid secondary to carcinoma are clinically difficult to differentiate. </a:t>
            </a:r>
          </a:p>
          <a:p>
            <a:r>
              <a:rPr lang="en-US" dirty="0"/>
              <a:t>A rectal or lower sigmoidal mass may be palpated on rectal examination.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abdominal mass or fullness may be </a:t>
            </a:r>
            <a:r>
              <a:rPr lang="en-US" dirty="0" smtClean="0"/>
              <a:t>palpated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sz="2000" dirty="0">
                <a:solidFill>
                  <a:prstClr val="black"/>
                </a:solidFill>
              </a:rPr>
              <a:t>clinical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Physical Examination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of the inguinal and femoral regions should be an integral part of the examination in a patient with suspected large-bowel obstruction.</a:t>
            </a:r>
          </a:p>
          <a:p>
            <a:r>
              <a:rPr lang="en-US" dirty="0"/>
              <a:t>Incarcerated hernias represent a frequently missed cause of bowel obstruction. In particular, colonic obstruction is often caused by a left-sided inguinal hernia with the sigmoid colon incarcerated in the hernia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3154</TotalTime>
  <Words>1610</Words>
  <Application>Microsoft Office PowerPoint</Application>
  <PresentationFormat>Widescreen</PresentationFormat>
  <Paragraphs>186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Courier New</vt:lpstr>
      <vt:lpstr>Wingdings</vt:lpstr>
      <vt:lpstr>Office Theme</vt:lpstr>
      <vt:lpstr>colonic obstruction</vt:lpstr>
      <vt:lpstr>Etiology</vt:lpstr>
      <vt:lpstr>Pathophysiology </vt:lpstr>
      <vt:lpstr>Colonic obstruction</vt:lpstr>
      <vt:lpstr> clinical History </vt:lpstr>
      <vt:lpstr>  clinical History</vt:lpstr>
      <vt:lpstr> clinical Physical Examination </vt:lpstr>
      <vt:lpstr> clinical Physical Examination</vt:lpstr>
      <vt:lpstr> clinical Physical Examination</vt:lpstr>
      <vt:lpstr>clinical Physical Examination</vt:lpstr>
      <vt:lpstr>Plain radiographs </vt:lpstr>
      <vt:lpstr>Sigmoid volvulus</vt:lpstr>
      <vt:lpstr>Cecal volvulus</vt:lpstr>
      <vt:lpstr>Contrast studies </vt:lpstr>
      <vt:lpstr>Gastrographin enema in sigmoid volvulus</vt:lpstr>
      <vt:lpstr>Computed tomography </vt:lpstr>
      <vt:lpstr>CA COLON</vt:lpstr>
      <vt:lpstr>OBSTRUCTED CA COLON</vt:lpstr>
      <vt:lpstr>Ogilvie syndrome</vt:lpstr>
      <vt:lpstr>Labs</vt:lpstr>
      <vt:lpstr>Management </vt:lpstr>
      <vt:lpstr>Volvulus </vt:lpstr>
      <vt:lpstr>Volvulus</vt:lpstr>
      <vt:lpstr>Volvulus</vt:lpstr>
      <vt:lpstr>PowerPoint Presentation</vt:lpstr>
      <vt:lpstr>Intussusception </vt:lpstr>
      <vt:lpstr>intussusception </vt:lpstr>
      <vt:lpstr> Acute colonic pseudo-obstruction/Ogilvie syndrome</vt:lpstr>
      <vt:lpstr>Ogilvie syndrome  Management</vt:lpstr>
      <vt:lpstr>Left colon carcinoma</vt:lpstr>
      <vt:lpstr>Stenting   </vt:lpstr>
      <vt:lpstr>Right colon cancer </vt:lpstr>
      <vt:lpstr>Diverticular disease</vt:lpstr>
      <vt:lpstr>Complications </vt:lpstr>
      <vt:lpstr>Prognosis </vt:lpstr>
      <vt:lpstr>Ileus</vt:lpstr>
      <vt:lpstr>Definitions </vt:lpstr>
      <vt:lpstr>Etiology</vt:lpstr>
      <vt:lpstr>Distribution </vt:lpstr>
      <vt:lpstr>Diagnosis clinical</vt:lpstr>
      <vt:lpstr>Diagnosis radiological </vt:lpstr>
      <vt:lpstr>PowerPoint Presentation</vt:lpstr>
      <vt:lpstr>Postoperative ileus</vt:lpstr>
      <vt:lpstr>General Management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Administrator</cp:lastModifiedBy>
  <cp:revision>37</cp:revision>
  <dcterms:created xsi:type="dcterms:W3CDTF">2014-11-23T17:26:30Z</dcterms:created>
  <dcterms:modified xsi:type="dcterms:W3CDTF">2017-10-01T04:59:02Z</dcterms:modified>
</cp:coreProperties>
</file>