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2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86" r:id="rId4"/>
    <p:sldId id="287" r:id="rId5"/>
    <p:sldId id="288" r:id="rId6"/>
    <p:sldId id="264" r:id="rId7"/>
    <p:sldId id="289" r:id="rId8"/>
    <p:sldId id="267" r:id="rId9"/>
    <p:sldId id="290" r:id="rId10"/>
    <p:sldId id="291" r:id="rId11"/>
    <p:sldId id="292" r:id="rId12"/>
    <p:sldId id="270" r:id="rId13"/>
    <p:sldId id="271" r:id="rId14"/>
    <p:sldId id="272" r:id="rId15"/>
    <p:sldId id="274" r:id="rId16"/>
    <p:sldId id="275" r:id="rId17"/>
    <p:sldId id="276" r:id="rId18"/>
    <p:sldId id="277" r:id="rId19"/>
    <p:sldId id="278" r:id="rId20"/>
    <p:sldId id="280" r:id="rId21"/>
    <p:sldId id="28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22" autoAdjust="0"/>
    <p:restoredTop sz="94660"/>
  </p:normalViewPr>
  <p:slideViewPr>
    <p:cSldViewPr snapToGrid="0">
      <p:cViewPr varScale="1">
        <p:scale>
          <a:sx n="74" d="100"/>
          <a:sy n="74" d="100"/>
        </p:scale>
        <p:origin x="37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394EE3-DF0A-411C-A6BA-ABA5B3FE74D8}"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90E57-DA0C-4FA8-B984-2C02EDE80513}" type="slidenum">
              <a:rPr lang="en-US" smtClean="0"/>
              <a:t>‹#›</a:t>
            </a:fld>
            <a:endParaRPr lang="en-US"/>
          </a:p>
        </p:txBody>
      </p:sp>
    </p:spTree>
    <p:extLst>
      <p:ext uri="{BB962C8B-B14F-4D97-AF65-F5344CB8AC3E}">
        <p14:creationId xmlns:p14="http://schemas.microsoft.com/office/powerpoint/2010/main" val="3417952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394EE3-DF0A-411C-A6BA-ABA5B3FE74D8}"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90E57-DA0C-4FA8-B984-2C02EDE80513}" type="slidenum">
              <a:rPr lang="en-US" smtClean="0"/>
              <a:t>‹#›</a:t>
            </a:fld>
            <a:endParaRPr lang="en-US"/>
          </a:p>
        </p:txBody>
      </p:sp>
    </p:spTree>
    <p:extLst>
      <p:ext uri="{BB962C8B-B14F-4D97-AF65-F5344CB8AC3E}">
        <p14:creationId xmlns:p14="http://schemas.microsoft.com/office/powerpoint/2010/main" val="2841548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394EE3-DF0A-411C-A6BA-ABA5B3FE74D8}"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90E57-DA0C-4FA8-B984-2C02EDE80513}" type="slidenum">
              <a:rPr lang="en-US" smtClean="0"/>
              <a:t>‹#›</a:t>
            </a:fld>
            <a:endParaRPr lang="en-US"/>
          </a:p>
        </p:txBody>
      </p:sp>
    </p:spTree>
    <p:extLst>
      <p:ext uri="{BB962C8B-B14F-4D97-AF65-F5344CB8AC3E}">
        <p14:creationId xmlns:p14="http://schemas.microsoft.com/office/powerpoint/2010/main" val="2667846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394EE3-DF0A-411C-A6BA-ABA5B3FE74D8}"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90E57-DA0C-4FA8-B984-2C02EDE80513}" type="slidenum">
              <a:rPr lang="en-US" smtClean="0"/>
              <a:t>‹#›</a:t>
            </a:fld>
            <a:endParaRPr lang="en-US"/>
          </a:p>
        </p:txBody>
      </p:sp>
    </p:spTree>
    <p:extLst>
      <p:ext uri="{BB962C8B-B14F-4D97-AF65-F5344CB8AC3E}">
        <p14:creationId xmlns:p14="http://schemas.microsoft.com/office/powerpoint/2010/main" val="1016346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394EE3-DF0A-411C-A6BA-ABA5B3FE74D8}"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90E57-DA0C-4FA8-B984-2C02EDE80513}" type="slidenum">
              <a:rPr lang="en-US" smtClean="0"/>
              <a:t>‹#›</a:t>
            </a:fld>
            <a:endParaRPr lang="en-US"/>
          </a:p>
        </p:txBody>
      </p:sp>
    </p:spTree>
    <p:extLst>
      <p:ext uri="{BB962C8B-B14F-4D97-AF65-F5344CB8AC3E}">
        <p14:creationId xmlns:p14="http://schemas.microsoft.com/office/powerpoint/2010/main" val="1972861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394EE3-DF0A-411C-A6BA-ABA5B3FE74D8}"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390E57-DA0C-4FA8-B984-2C02EDE80513}" type="slidenum">
              <a:rPr lang="en-US" smtClean="0"/>
              <a:t>‹#›</a:t>
            </a:fld>
            <a:endParaRPr lang="en-US"/>
          </a:p>
        </p:txBody>
      </p:sp>
    </p:spTree>
    <p:extLst>
      <p:ext uri="{BB962C8B-B14F-4D97-AF65-F5344CB8AC3E}">
        <p14:creationId xmlns:p14="http://schemas.microsoft.com/office/powerpoint/2010/main" val="310667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394EE3-DF0A-411C-A6BA-ABA5B3FE74D8}" type="datetimeFigureOut">
              <a:rPr lang="en-US" smtClean="0"/>
              <a:t>11/29/2016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390E57-DA0C-4FA8-B984-2C02EDE80513}" type="slidenum">
              <a:rPr lang="en-US" smtClean="0"/>
              <a:t>‹#›</a:t>
            </a:fld>
            <a:endParaRPr lang="en-US"/>
          </a:p>
        </p:txBody>
      </p:sp>
    </p:spTree>
    <p:extLst>
      <p:ext uri="{BB962C8B-B14F-4D97-AF65-F5344CB8AC3E}">
        <p14:creationId xmlns:p14="http://schemas.microsoft.com/office/powerpoint/2010/main" val="3986023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394EE3-DF0A-411C-A6BA-ABA5B3FE74D8}" type="datetimeFigureOut">
              <a:rPr lang="en-US" smtClean="0"/>
              <a:t>11/29/2016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390E57-DA0C-4FA8-B984-2C02EDE80513}" type="slidenum">
              <a:rPr lang="en-US" smtClean="0"/>
              <a:t>‹#›</a:t>
            </a:fld>
            <a:endParaRPr lang="en-US"/>
          </a:p>
        </p:txBody>
      </p:sp>
    </p:spTree>
    <p:extLst>
      <p:ext uri="{BB962C8B-B14F-4D97-AF65-F5344CB8AC3E}">
        <p14:creationId xmlns:p14="http://schemas.microsoft.com/office/powerpoint/2010/main" val="1541717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394EE3-DF0A-411C-A6BA-ABA5B3FE74D8}" type="datetimeFigureOut">
              <a:rPr lang="en-US" smtClean="0"/>
              <a:t>11/29/2016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390E57-DA0C-4FA8-B984-2C02EDE80513}" type="slidenum">
              <a:rPr lang="en-US" smtClean="0"/>
              <a:t>‹#›</a:t>
            </a:fld>
            <a:endParaRPr lang="en-US"/>
          </a:p>
        </p:txBody>
      </p:sp>
    </p:spTree>
    <p:extLst>
      <p:ext uri="{BB962C8B-B14F-4D97-AF65-F5344CB8AC3E}">
        <p14:creationId xmlns:p14="http://schemas.microsoft.com/office/powerpoint/2010/main" val="34578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394EE3-DF0A-411C-A6BA-ABA5B3FE74D8}"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390E57-DA0C-4FA8-B984-2C02EDE80513}" type="slidenum">
              <a:rPr lang="en-US" smtClean="0"/>
              <a:t>‹#›</a:t>
            </a:fld>
            <a:endParaRPr lang="en-US"/>
          </a:p>
        </p:txBody>
      </p:sp>
    </p:spTree>
    <p:extLst>
      <p:ext uri="{BB962C8B-B14F-4D97-AF65-F5344CB8AC3E}">
        <p14:creationId xmlns:p14="http://schemas.microsoft.com/office/powerpoint/2010/main" val="1026190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394EE3-DF0A-411C-A6BA-ABA5B3FE74D8}"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390E57-DA0C-4FA8-B984-2C02EDE80513}" type="slidenum">
              <a:rPr lang="en-US" smtClean="0"/>
              <a:t>‹#›</a:t>
            </a:fld>
            <a:endParaRPr lang="en-US"/>
          </a:p>
        </p:txBody>
      </p:sp>
    </p:spTree>
    <p:extLst>
      <p:ext uri="{BB962C8B-B14F-4D97-AF65-F5344CB8AC3E}">
        <p14:creationId xmlns:p14="http://schemas.microsoft.com/office/powerpoint/2010/main" val="1707301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394EE3-DF0A-411C-A6BA-ABA5B3FE74D8}" type="datetimeFigureOut">
              <a:rPr lang="en-US" smtClean="0"/>
              <a:t>11/29/2016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390E57-DA0C-4FA8-B984-2C02EDE80513}" type="slidenum">
              <a:rPr lang="en-US" smtClean="0"/>
              <a:t>‹#›</a:t>
            </a:fld>
            <a:endParaRPr lang="en-US"/>
          </a:p>
        </p:txBody>
      </p:sp>
    </p:spTree>
    <p:extLst>
      <p:ext uri="{BB962C8B-B14F-4D97-AF65-F5344CB8AC3E}">
        <p14:creationId xmlns:p14="http://schemas.microsoft.com/office/powerpoint/2010/main" val="3240221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Diseases of the respiratory system lecture 4</a:t>
            </a:r>
            <a:endParaRPr lang="en-US" dirty="0"/>
          </a:p>
        </p:txBody>
      </p:sp>
      <p:sp>
        <p:nvSpPr>
          <p:cNvPr id="3" name="Subtitle 2"/>
          <p:cNvSpPr>
            <a:spLocks noGrp="1"/>
          </p:cNvSpPr>
          <p:nvPr>
            <p:ph type="subTitle" idx="1"/>
          </p:nvPr>
        </p:nvSpPr>
        <p:spPr/>
        <p:txBody>
          <a:bodyPr/>
          <a:lstStyle/>
          <a:p>
            <a:r>
              <a:rPr lang="en-US" dirty="0" err="1" smtClean="0"/>
              <a:t>Dr</a:t>
            </a:r>
            <a:r>
              <a:rPr lang="en-US" dirty="0" smtClean="0"/>
              <a:t> </a:t>
            </a:r>
            <a:r>
              <a:rPr lang="en-US" dirty="0" err="1" smtClean="0"/>
              <a:t>Heyam</a:t>
            </a:r>
            <a:r>
              <a:rPr lang="en-US" dirty="0" smtClean="0"/>
              <a:t> </a:t>
            </a:r>
            <a:r>
              <a:rPr lang="en-US" dirty="0" err="1" smtClean="0"/>
              <a:t>Awad</a:t>
            </a:r>
            <a:endParaRPr lang="en-US" dirty="0" smtClean="0"/>
          </a:p>
          <a:p>
            <a:r>
              <a:rPr lang="en-US" dirty="0" err="1" smtClean="0"/>
              <a:t>FRCPath</a:t>
            </a:r>
            <a:endParaRPr lang="en-US" dirty="0"/>
          </a:p>
        </p:txBody>
      </p:sp>
    </p:spTree>
    <p:extLst>
      <p:ext uri="{BB962C8B-B14F-4D97-AF65-F5344CB8AC3E}">
        <p14:creationId xmlns:p14="http://schemas.microsoft.com/office/powerpoint/2010/main" val="3301057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 helper 2 ells</a:t>
            </a:r>
            <a:endParaRPr lang="en-US" dirty="0"/>
          </a:p>
        </p:txBody>
      </p:sp>
      <p:sp>
        <p:nvSpPr>
          <p:cNvPr id="3" name="Content Placeholder 2"/>
          <p:cNvSpPr>
            <a:spLocks noGrp="1"/>
          </p:cNvSpPr>
          <p:nvPr>
            <p:ph idx="1"/>
          </p:nvPr>
        </p:nvSpPr>
        <p:spPr/>
        <p:txBody>
          <a:bodyPr/>
          <a:lstStyle/>
          <a:p>
            <a:pPr>
              <a:buFontTx/>
              <a:buNone/>
            </a:pPr>
            <a:r>
              <a:rPr lang="en-US" dirty="0"/>
              <a:t>Cytokines produced by T</a:t>
            </a:r>
            <a:r>
              <a:rPr lang="en-US" baseline="-25000" dirty="0"/>
              <a:t>H</a:t>
            </a:r>
            <a:r>
              <a:rPr lang="en-US" dirty="0"/>
              <a:t>2 cells account for most of the features of asthma</a:t>
            </a:r>
          </a:p>
          <a:p>
            <a:pPr>
              <a:buFontTx/>
              <a:buNone/>
            </a:pPr>
            <a:r>
              <a:rPr lang="en-US" dirty="0"/>
              <a:t>a.IL-4 stimulates </a:t>
            </a:r>
            <a:r>
              <a:rPr lang="en-US" dirty="0" err="1"/>
              <a:t>IgE</a:t>
            </a:r>
            <a:r>
              <a:rPr lang="en-US" dirty="0"/>
              <a:t> production,</a:t>
            </a:r>
          </a:p>
          <a:p>
            <a:pPr>
              <a:buFontTx/>
              <a:buNone/>
            </a:pPr>
            <a:r>
              <a:rPr lang="en-US" dirty="0"/>
              <a:t>b. IL-5 activates </a:t>
            </a:r>
            <a:r>
              <a:rPr lang="en-US" dirty="0" err="1"/>
              <a:t>eosinophils</a:t>
            </a:r>
            <a:r>
              <a:rPr lang="en-US" dirty="0"/>
              <a:t>, </a:t>
            </a:r>
          </a:p>
          <a:p>
            <a:pPr>
              <a:buFontTx/>
              <a:buNone/>
            </a:pPr>
            <a:r>
              <a:rPr lang="en-US" dirty="0"/>
              <a:t>c. IL-13 stimulates mucus </a:t>
            </a:r>
            <a:r>
              <a:rPr lang="en-US" dirty="0" smtClean="0"/>
              <a:t>production</a:t>
            </a:r>
            <a:endParaRPr lang="en-US" dirty="0"/>
          </a:p>
        </p:txBody>
      </p:sp>
    </p:spTree>
    <p:extLst>
      <p:ext uri="{BB962C8B-B14F-4D97-AF65-F5344CB8AC3E}">
        <p14:creationId xmlns:p14="http://schemas.microsoft.com/office/powerpoint/2010/main" val="3448317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IgE</a:t>
            </a:r>
            <a:r>
              <a:rPr lang="en-US" dirty="0" smtClean="0"/>
              <a:t> role</a:t>
            </a:r>
            <a:endParaRPr lang="en-US" dirty="0"/>
          </a:p>
        </p:txBody>
      </p:sp>
      <p:sp>
        <p:nvSpPr>
          <p:cNvPr id="3" name="Content Placeholder 2"/>
          <p:cNvSpPr>
            <a:spLocks noGrp="1"/>
          </p:cNvSpPr>
          <p:nvPr>
            <p:ph idx="1"/>
          </p:nvPr>
        </p:nvSpPr>
        <p:spPr/>
        <p:txBody>
          <a:bodyPr/>
          <a:lstStyle/>
          <a:p>
            <a:r>
              <a:rPr lang="en-US" dirty="0" err="1"/>
              <a:t>IgE</a:t>
            </a:r>
            <a:r>
              <a:rPr lang="en-US" dirty="0"/>
              <a:t> coats </a:t>
            </a:r>
            <a:r>
              <a:rPr lang="en-US" dirty="0" err="1"/>
              <a:t>submucosal</a:t>
            </a:r>
            <a:r>
              <a:rPr lang="en-US" dirty="0"/>
              <a:t> mast cells, which, on exposure to </a:t>
            </a:r>
            <a:r>
              <a:rPr lang="en-US" b="1" dirty="0"/>
              <a:t>allergen, release granule contents</a:t>
            </a:r>
            <a:r>
              <a:rPr lang="en-US" b="1" dirty="0" smtClean="0"/>
              <a:t>.</a:t>
            </a:r>
            <a:r>
              <a:rPr lang="en-US" b="1" dirty="0"/>
              <a:t> </a:t>
            </a:r>
            <a:endParaRPr lang="en-US" b="1" dirty="0" smtClean="0"/>
          </a:p>
          <a:p>
            <a:endParaRPr lang="en-US" b="1" dirty="0"/>
          </a:p>
          <a:p>
            <a:r>
              <a:rPr lang="en-US" b="1" dirty="0" smtClean="0"/>
              <a:t>This </a:t>
            </a:r>
            <a:r>
              <a:rPr lang="en-US" b="1" dirty="0"/>
              <a:t>induces two waves of reaction</a:t>
            </a:r>
            <a:r>
              <a:rPr lang="en-US" dirty="0"/>
              <a:t>: an early (immediate) phase and a late phase</a:t>
            </a:r>
          </a:p>
          <a:p>
            <a:endParaRPr lang="en-US" b="1" dirty="0" smtClean="0"/>
          </a:p>
          <a:p>
            <a:endParaRPr lang="en-US" b="1" dirty="0"/>
          </a:p>
          <a:p>
            <a:pPr marL="0" indent="0">
              <a:buNone/>
            </a:pPr>
            <a:endParaRPr lang="en-US" dirty="0"/>
          </a:p>
        </p:txBody>
      </p:sp>
    </p:spTree>
    <p:extLst>
      <p:ext uri="{BB962C8B-B14F-4D97-AF65-F5344CB8AC3E}">
        <p14:creationId xmlns:p14="http://schemas.microsoft.com/office/powerpoint/2010/main" val="808353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a:lstStyle/>
          <a:p>
            <a:pPr>
              <a:buFontTx/>
              <a:buNone/>
              <a:defRPr/>
            </a:pPr>
            <a:r>
              <a:rPr lang="en-US" sz="3600" b="1" dirty="0"/>
              <a:t>-   </a:t>
            </a:r>
            <a:r>
              <a:rPr lang="en-US" b="1" dirty="0" smtClean="0"/>
              <a:t>- </a:t>
            </a:r>
            <a:r>
              <a:rPr lang="en-US" b="1" dirty="0"/>
              <a:t>Early reaction is dominated by </a:t>
            </a:r>
          </a:p>
          <a:p>
            <a:pPr marL="514350" indent="-514350">
              <a:buNone/>
              <a:defRPr/>
            </a:pPr>
            <a:r>
              <a:rPr lang="en-US" dirty="0"/>
              <a:t>a.  </a:t>
            </a:r>
            <a:r>
              <a:rPr lang="en-US" dirty="0" err="1"/>
              <a:t>Bronchoconstriction</a:t>
            </a:r>
            <a:r>
              <a:rPr lang="en-US" dirty="0"/>
              <a:t>, triggered by direct stimulation of </a:t>
            </a:r>
            <a:r>
              <a:rPr lang="en-US" dirty="0" err="1"/>
              <a:t>subepithelial</a:t>
            </a:r>
            <a:r>
              <a:rPr lang="en-US" dirty="0"/>
              <a:t> </a:t>
            </a:r>
            <a:r>
              <a:rPr lang="en-US" dirty="0" err="1"/>
              <a:t>vagal</a:t>
            </a:r>
            <a:r>
              <a:rPr lang="en-US" dirty="0"/>
              <a:t> receptors</a:t>
            </a:r>
          </a:p>
          <a:p>
            <a:pPr marL="514350" indent="-514350">
              <a:buNone/>
              <a:defRPr/>
            </a:pPr>
            <a:r>
              <a:rPr lang="en-US" dirty="0"/>
              <a:t>b.  Increased mucus production and </a:t>
            </a:r>
          </a:p>
          <a:p>
            <a:pPr marL="514350" indent="-514350">
              <a:buAutoNum type="alphaLcPeriod" startAt="3"/>
              <a:defRPr/>
            </a:pPr>
            <a:r>
              <a:rPr lang="en-US" dirty="0" smtClean="0"/>
              <a:t>Vasodilation</a:t>
            </a:r>
            <a:r>
              <a:rPr lang="en-US" dirty="0"/>
              <a:t>. </a:t>
            </a:r>
            <a:endParaRPr lang="en-US" dirty="0" smtClean="0"/>
          </a:p>
          <a:p>
            <a:pPr marL="514350" indent="-514350">
              <a:buAutoNum type="alphaLcPeriod" startAt="3"/>
              <a:defRPr/>
            </a:pPr>
            <a:endParaRPr lang="en-US" dirty="0"/>
          </a:p>
          <a:p>
            <a:pPr marL="0" indent="0">
              <a:buNone/>
              <a:defRPr/>
            </a:pPr>
            <a:r>
              <a:rPr lang="en-US" dirty="0" smtClean="0"/>
              <a:t>ALL THESE EFFECTS ARE CAUSED BY MEDIATORS MAINLY HISTAMINE</a:t>
            </a:r>
            <a:endParaRPr lang="en-US" dirty="0"/>
          </a:p>
        </p:txBody>
      </p:sp>
    </p:spTree>
    <p:extLst>
      <p:ext uri="{BB962C8B-B14F-4D97-AF65-F5344CB8AC3E}">
        <p14:creationId xmlns:p14="http://schemas.microsoft.com/office/powerpoint/2010/main" val="36109195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a:lstStyle/>
          <a:p>
            <a:pPr>
              <a:buFontTx/>
              <a:buNone/>
              <a:defRPr/>
            </a:pPr>
            <a:r>
              <a:rPr lang="en-US" sz="4000" dirty="0"/>
              <a:t> </a:t>
            </a:r>
            <a:r>
              <a:rPr lang="en-US" sz="3600" u="sng" dirty="0"/>
              <a:t>The late-phase reaction consists of inflammation, with </a:t>
            </a:r>
          </a:p>
          <a:p>
            <a:pPr marL="742950" indent="-742950">
              <a:buNone/>
              <a:defRPr/>
            </a:pPr>
            <a:r>
              <a:rPr lang="en-US" sz="3600" dirty="0"/>
              <a:t>a. Activation of </a:t>
            </a:r>
            <a:r>
              <a:rPr lang="en-US" sz="3600" dirty="0" err="1"/>
              <a:t>eosinophils</a:t>
            </a:r>
            <a:r>
              <a:rPr lang="en-US" sz="3600" dirty="0"/>
              <a:t>, </a:t>
            </a:r>
            <a:r>
              <a:rPr lang="en-US" sz="3600" dirty="0" err="1"/>
              <a:t>neutrophils</a:t>
            </a:r>
            <a:r>
              <a:rPr lang="en-US" sz="3600" dirty="0"/>
              <a:t>, and T cells. </a:t>
            </a:r>
          </a:p>
          <a:p>
            <a:pPr marL="742950" indent="-742950">
              <a:buNone/>
              <a:defRPr/>
            </a:pPr>
            <a:r>
              <a:rPr lang="en-US" sz="3600" dirty="0"/>
              <a:t>b. Epithelial cells are activated to produce </a:t>
            </a:r>
            <a:r>
              <a:rPr lang="en-US" sz="3600" dirty="0" err="1"/>
              <a:t>chemokines</a:t>
            </a:r>
            <a:r>
              <a:rPr lang="en-US" sz="3600" dirty="0"/>
              <a:t> that promote recruitment of more T</a:t>
            </a:r>
            <a:r>
              <a:rPr lang="en-US" sz="3600" baseline="-25000" dirty="0"/>
              <a:t>H</a:t>
            </a:r>
            <a:r>
              <a:rPr lang="en-US" sz="3600" dirty="0"/>
              <a:t>2 cells and </a:t>
            </a:r>
            <a:r>
              <a:rPr lang="en-US" sz="3600" dirty="0" err="1"/>
              <a:t>eosinophils</a:t>
            </a:r>
            <a:r>
              <a:rPr lang="en-US" sz="3600" dirty="0"/>
              <a:t> (including </a:t>
            </a:r>
            <a:r>
              <a:rPr lang="en-US" sz="3600" dirty="0" err="1"/>
              <a:t>eotaxin</a:t>
            </a:r>
            <a:r>
              <a:rPr lang="en-US" sz="3600" dirty="0"/>
              <a:t>, a potent </a:t>
            </a:r>
            <a:r>
              <a:rPr lang="en-US" sz="3600" dirty="0" err="1"/>
              <a:t>chemoattractant</a:t>
            </a:r>
            <a:r>
              <a:rPr lang="en-US" sz="3600" dirty="0"/>
              <a:t> and activator of </a:t>
            </a:r>
            <a:r>
              <a:rPr lang="en-US" sz="3600" dirty="0" err="1"/>
              <a:t>eosinophils</a:t>
            </a:r>
            <a:r>
              <a:rPr lang="en-US" sz="3600" dirty="0"/>
              <a:t>),</a:t>
            </a:r>
          </a:p>
        </p:txBody>
      </p:sp>
    </p:spTree>
    <p:extLst>
      <p:ext uri="{BB962C8B-B14F-4D97-AF65-F5344CB8AC3E}">
        <p14:creationId xmlns:p14="http://schemas.microsoft.com/office/powerpoint/2010/main" val="8750184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a:lstStyle/>
          <a:p>
            <a:pPr>
              <a:buFontTx/>
              <a:buNone/>
              <a:defRPr/>
            </a:pPr>
            <a:r>
              <a:rPr lang="en-US" dirty="0" smtClean="0"/>
              <a:t>-  Repeated bouts of inflammation lead to structural changes in the bronchial wall, referred to as </a:t>
            </a:r>
            <a:r>
              <a:rPr lang="en-US" b="1" i="1" u="sng" dirty="0" smtClean="0">
                <a:solidFill>
                  <a:srgbClr val="FF0000"/>
                </a:solidFill>
              </a:rPr>
              <a:t>airway </a:t>
            </a:r>
            <a:r>
              <a:rPr lang="en-US" b="1" i="1" u="sng" dirty="0" smtClean="0">
                <a:solidFill>
                  <a:srgbClr val="FF0000"/>
                </a:solidFill>
              </a:rPr>
              <a:t>remodeling</a:t>
            </a:r>
            <a:r>
              <a:rPr lang="en-US" b="1" dirty="0" smtClean="0"/>
              <a:t>:</a:t>
            </a:r>
            <a:endParaRPr lang="en-US" dirty="0" smtClean="0"/>
          </a:p>
          <a:p>
            <a:pPr marL="514350" indent="-514350">
              <a:buNone/>
              <a:defRPr/>
            </a:pPr>
            <a:r>
              <a:rPr lang="en-US" dirty="0" smtClean="0"/>
              <a:t>1</a:t>
            </a:r>
            <a:r>
              <a:rPr lang="en-US" dirty="0" smtClean="0"/>
              <a:t>.   Hypertrophy of bronchial smooth muscle and mucus glands,  </a:t>
            </a:r>
          </a:p>
          <a:p>
            <a:pPr marL="514350" indent="-514350">
              <a:buNone/>
              <a:defRPr/>
            </a:pPr>
            <a:r>
              <a:rPr lang="en-US" dirty="0" smtClean="0"/>
              <a:t>2.   Deposition of </a:t>
            </a:r>
            <a:r>
              <a:rPr lang="en-US" dirty="0" err="1" smtClean="0"/>
              <a:t>subepithelial</a:t>
            </a:r>
            <a:r>
              <a:rPr lang="en-US" dirty="0" smtClean="0"/>
              <a:t> </a:t>
            </a:r>
            <a:r>
              <a:rPr lang="en-US" dirty="0" smtClean="0"/>
              <a:t>collagen. </a:t>
            </a:r>
            <a:endParaRPr lang="en-US" dirty="0"/>
          </a:p>
        </p:txBody>
      </p:sp>
    </p:spTree>
    <p:extLst>
      <p:ext uri="{BB962C8B-B14F-4D97-AF65-F5344CB8AC3E}">
        <p14:creationId xmlns:p14="http://schemas.microsoft.com/office/powerpoint/2010/main" val="14090494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
          <p:cNvSpPr>
            <a:spLocks noGrp="1"/>
          </p:cNvSpPr>
          <p:nvPr>
            <p:ph type="title"/>
          </p:nvPr>
        </p:nvSpPr>
        <p:spPr/>
        <p:txBody>
          <a:bodyPr/>
          <a:lstStyle/>
          <a:p>
            <a:endParaRPr lang="en-US" smtClean="0"/>
          </a:p>
        </p:txBody>
      </p:sp>
      <p:sp>
        <p:nvSpPr>
          <p:cNvPr id="126979" name="Content Placeholder 2"/>
          <p:cNvSpPr>
            <a:spLocks noGrp="1"/>
          </p:cNvSpPr>
          <p:nvPr>
            <p:ph idx="1"/>
          </p:nvPr>
        </p:nvSpPr>
        <p:spPr/>
        <p:txBody>
          <a:bodyPr/>
          <a:lstStyle/>
          <a:p>
            <a:pPr>
              <a:buFontTx/>
              <a:buNone/>
            </a:pPr>
            <a:r>
              <a:rPr lang="en-US" sz="4400" u="sng"/>
              <a:t>Gross</a:t>
            </a:r>
            <a:r>
              <a:rPr lang="en-US" sz="4400"/>
              <a:t>: </a:t>
            </a:r>
          </a:p>
          <a:p>
            <a:pPr>
              <a:buFontTx/>
              <a:buNone/>
            </a:pPr>
            <a:r>
              <a:rPr lang="en-US" sz="4400"/>
              <a:t>-  The most striking macroscopic finding is occlusion of bronchi and bronchioles by thick, mucous plugs.</a:t>
            </a:r>
          </a:p>
          <a:p>
            <a:endParaRPr lang="en-US" smtClean="0"/>
          </a:p>
        </p:txBody>
      </p:sp>
    </p:spTree>
    <p:extLst>
      <p:ext uri="{BB962C8B-B14F-4D97-AF65-F5344CB8AC3E}">
        <p14:creationId xmlns:p14="http://schemas.microsoft.com/office/powerpoint/2010/main" val="6037565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1"/>
          <p:cNvSpPr>
            <a:spLocks noGrp="1"/>
          </p:cNvSpPr>
          <p:nvPr>
            <p:ph type="title"/>
          </p:nvPr>
        </p:nvSpPr>
        <p:spPr/>
        <p:txBody>
          <a:bodyPr/>
          <a:lstStyle/>
          <a:p>
            <a:r>
              <a:rPr lang="en-US" smtClean="0"/>
              <a:t>Mucus plug of Asthma</a:t>
            </a:r>
          </a:p>
        </p:txBody>
      </p:sp>
      <p:pic>
        <p:nvPicPr>
          <p:cNvPr id="128004" name="Picture 2" descr="C:\Users\Delo\Documents\LUNG05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47925" y="1335088"/>
            <a:ext cx="7837488" cy="5522912"/>
          </a:xfrm>
          <a:noFill/>
        </p:spPr>
      </p:pic>
    </p:spTree>
    <p:extLst>
      <p:ext uri="{BB962C8B-B14F-4D97-AF65-F5344CB8AC3E}">
        <p14:creationId xmlns:p14="http://schemas.microsoft.com/office/powerpoint/2010/main" val="41631061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Content Placeholder 2"/>
          <p:cNvSpPr>
            <a:spLocks noGrp="1"/>
          </p:cNvSpPr>
          <p:nvPr>
            <p:ph idx="1"/>
          </p:nvPr>
        </p:nvSpPr>
        <p:spPr>
          <a:xfrm>
            <a:off x="952500" y="696914"/>
            <a:ext cx="9944100" cy="6161087"/>
          </a:xfrm>
        </p:spPr>
        <p:txBody>
          <a:bodyPr/>
          <a:lstStyle/>
          <a:p>
            <a:pPr>
              <a:buFontTx/>
              <a:buNone/>
            </a:pPr>
            <a:r>
              <a:rPr lang="en-US" sz="4000" u="sng"/>
              <a:t>Histologically,</a:t>
            </a:r>
          </a:p>
          <a:p>
            <a:pPr>
              <a:buFontTx/>
              <a:buNone/>
            </a:pPr>
            <a:r>
              <a:rPr lang="en-US" sz="4000"/>
              <a:t>a.  The mucous plugs contain whorls of shed epithelium (Curschmann spirals). </a:t>
            </a:r>
          </a:p>
          <a:p>
            <a:pPr>
              <a:buFontTx/>
              <a:buNone/>
            </a:pPr>
            <a:r>
              <a:rPr lang="en-US" sz="4000"/>
              <a:t>b. Numerous eosinophils </a:t>
            </a:r>
          </a:p>
          <a:p>
            <a:pPr>
              <a:buFontTx/>
              <a:buNone/>
            </a:pPr>
            <a:r>
              <a:rPr lang="en-US" sz="4000"/>
              <a:t>c. Charcot-Leyden crystals (collections of crystalloids made up of eosinophil proteins) in the mucus.</a:t>
            </a:r>
          </a:p>
          <a:p>
            <a:endParaRPr lang="en-US" smtClean="0"/>
          </a:p>
        </p:txBody>
      </p:sp>
    </p:spTree>
    <p:extLst>
      <p:ext uri="{BB962C8B-B14F-4D97-AF65-F5344CB8AC3E}">
        <p14:creationId xmlns:p14="http://schemas.microsoft.com/office/powerpoint/2010/main" val="20468616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1"/>
          <p:cNvSpPr>
            <a:spLocks noGrp="1"/>
          </p:cNvSpPr>
          <p:nvPr>
            <p:ph type="title"/>
          </p:nvPr>
        </p:nvSpPr>
        <p:spPr/>
        <p:txBody>
          <a:bodyPr/>
          <a:lstStyle/>
          <a:p>
            <a:r>
              <a:rPr lang="en-US" smtClean="0"/>
              <a:t>Asthma</a:t>
            </a:r>
          </a:p>
        </p:txBody>
      </p:sp>
      <p:pic>
        <p:nvPicPr>
          <p:cNvPr id="130052" name="Picture 2" descr="C:\Users\Delo\Desktop\showimage[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16038" y="1524000"/>
            <a:ext cx="9085262" cy="5334000"/>
          </a:xfrm>
          <a:noFill/>
        </p:spPr>
      </p:pic>
    </p:spTree>
    <p:extLst>
      <p:ext uri="{BB962C8B-B14F-4D97-AF65-F5344CB8AC3E}">
        <p14:creationId xmlns:p14="http://schemas.microsoft.com/office/powerpoint/2010/main" val="27361360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Content Placeholder 2"/>
          <p:cNvSpPr>
            <a:spLocks noGrp="1"/>
          </p:cNvSpPr>
          <p:nvPr>
            <p:ph idx="1"/>
          </p:nvPr>
        </p:nvSpPr>
        <p:spPr>
          <a:xfrm>
            <a:off x="1330326" y="638176"/>
            <a:ext cx="9434513" cy="6219825"/>
          </a:xfrm>
        </p:spPr>
        <p:txBody>
          <a:bodyPr>
            <a:normAutofit/>
          </a:bodyPr>
          <a:lstStyle/>
          <a:p>
            <a:pPr>
              <a:buFontTx/>
              <a:buNone/>
            </a:pPr>
            <a:r>
              <a:rPr lang="en-US" sz="3200" u="sng" dirty="0"/>
              <a:t>Airway remodeling," include</a:t>
            </a:r>
          </a:p>
          <a:p>
            <a:pPr>
              <a:buFontTx/>
              <a:buNone/>
            </a:pPr>
            <a:r>
              <a:rPr lang="en-US" sz="3200" dirty="0"/>
              <a:t>a. Thickening of airway wall Sub-basement membrane fibrosis </a:t>
            </a:r>
          </a:p>
          <a:p>
            <a:pPr>
              <a:buFontTx/>
              <a:buNone/>
            </a:pPr>
            <a:r>
              <a:rPr lang="en-US" sz="3200" dirty="0"/>
              <a:t>b. Increased vascularity in </a:t>
            </a:r>
            <a:r>
              <a:rPr lang="en-US" sz="3200" dirty="0" err="1"/>
              <a:t>submucosa</a:t>
            </a:r>
            <a:endParaRPr lang="en-US" sz="3200" dirty="0"/>
          </a:p>
          <a:p>
            <a:pPr>
              <a:buNone/>
            </a:pPr>
            <a:r>
              <a:rPr lang="en-US" sz="3200" dirty="0"/>
              <a:t>c. An increase in size of the </a:t>
            </a:r>
            <a:r>
              <a:rPr lang="en-US" sz="3200" dirty="0" err="1"/>
              <a:t>submucosal</a:t>
            </a:r>
            <a:r>
              <a:rPr lang="en-US" sz="3200" dirty="0"/>
              <a:t> glands and goblet cell metaplasia of the airway </a:t>
            </a:r>
            <a:r>
              <a:rPr lang="en-US" sz="3200" dirty="0" smtClean="0"/>
              <a:t>Epithelium</a:t>
            </a:r>
            <a:endParaRPr lang="en-US" sz="3200" dirty="0" smtClean="0"/>
          </a:p>
          <a:p>
            <a:pPr>
              <a:buNone/>
            </a:pPr>
            <a:r>
              <a:rPr lang="en-US" sz="3200" dirty="0" err="1" smtClean="0"/>
              <a:t>d.Hypertrophy</a:t>
            </a:r>
            <a:r>
              <a:rPr lang="en-US" sz="3200" dirty="0" smtClean="0"/>
              <a:t> </a:t>
            </a:r>
            <a:r>
              <a:rPr lang="en-US" sz="3200" dirty="0"/>
              <a:t>and/or hyperplasia of the </a:t>
            </a:r>
            <a:r>
              <a:rPr lang="en-US" sz="3200" dirty="0" smtClean="0"/>
              <a:t>bronchial muscles</a:t>
            </a:r>
            <a:endParaRPr lang="en-US" sz="3200" dirty="0" smtClean="0"/>
          </a:p>
          <a:p>
            <a:pPr>
              <a:buFontTx/>
              <a:buNone/>
            </a:pPr>
            <a:endParaRPr lang="en-US" sz="4000" dirty="0"/>
          </a:p>
          <a:p>
            <a:pPr>
              <a:buFontTx/>
              <a:buNone/>
            </a:pPr>
            <a:endParaRPr lang="en-US" dirty="0" smtClean="0"/>
          </a:p>
        </p:txBody>
      </p:sp>
    </p:spTree>
    <p:extLst>
      <p:ext uri="{BB962C8B-B14F-4D97-AF65-F5344CB8AC3E}">
        <p14:creationId xmlns:p14="http://schemas.microsoft.com/office/powerpoint/2010/main" val="1006112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Bronchial asthma</a:t>
            </a:r>
            <a:br>
              <a:rPr lang="en-US" dirty="0" smtClean="0"/>
            </a:br>
            <a:endParaRPr lang="en-US" dirty="0"/>
          </a:p>
        </p:txBody>
      </p:sp>
      <p:sp>
        <p:nvSpPr>
          <p:cNvPr id="3" name="Content Placeholder 2"/>
          <p:cNvSpPr>
            <a:spLocks noGrp="1"/>
          </p:cNvSpPr>
          <p:nvPr>
            <p:ph idx="1"/>
          </p:nvPr>
        </p:nvSpPr>
        <p:spPr/>
        <p:txBody>
          <a:bodyPr/>
          <a:lstStyle/>
          <a:p>
            <a:r>
              <a:rPr lang="en-US" dirty="0"/>
              <a:t>Asthma is a chronic inflammatory disorder of the airways that causes recurrent episodes of wheezing, breathlessness, chest tightness, and cough, particularly at night and/or early in the morning. </a:t>
            </a:r>
          </a:p>
          <a:p>
            <a:pPr marL="0" indent="0">
              <a:buNone/>
            </a:pPr>
            <a:endParaRPr lang="en-US" dirty="0"/>
          </a:p>
        </p:txBody>
      </p:sp>
    </p:spTree>
    <p:extLst>
      <p:ext uri="{BB962C8B-B14F-4D97-AF65-F5344CB8AC3E}">
        <p14:creationId xmlns:p14="http://schemas.microsoft.com/office/powerpoint/2010/main" val="232354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p:cNvSpPr>
            <a:spLocks noGrp="1"/>
          </p:cNvSpPr>
          <p:nvPr>
            <p:ph type="title"/>
          </p:nvPr>
        </p:nvSpPr>
        <p:spPr/>
        <p:txBody>
          <a:bodyPr/>
          <a:lstStyle/>
          <a:p>
            <a:endParaRPr lang="en-US" smtClean="0"/>
          </a:p>
        </p:txBody>
      </p:sp>
      <p:sp>
        <p:nvSpPr>
          <p:cNvPr id="133123" name="Content Placeholder 2"/>
          <p:cNvSpPr>
            <a:spLocks noGrp="1"/>
          </p:cNvSpPr>
          <p:nvPr>
            <p:ph idx="1"/>
          </p:nvPr>
        </p:nvSpPr>
        <p:spPr/>
        <p:txBody>
          <a:bodyPr/>
          <a:lstStyle/>
          <a:p>
            <a:pPr>
              <a:buFontTx/>
              <a:buChar char="-"/>
            </a:pPr>
            <a:r>
              <a:rPr lang="en-US" smtClean="0"/>
              <a:t>Asthma is a complex genetic disorder in which multiple susceptibility genes interact with environmental factors to initiate the pathologic reaction. </a:t>
            </a:r>
          </a:p>
          <a:p>
            <a:pPr>
              <a:buFontTx/>
              <a:buChar char="-"/>
            </a:pPr>
            <a:r>
              <a:rPr lang="en-US" smtClean="0"/>
              <a:t>There is significant variation in the expression of these genes and in the combinations of polymorphisms that effect the immune response or tissue remodeling. </a:t>
            </a:r>
          </a:p>
          <a:p>
            <a:endParaRPr lang="en-US" smtClean="0"/>
          </a:p>
          <a:p>
            <a:endParaRPr lang="en-US" smtClean="0"/>
          </a:p>
        </p:txBody>
      </p:sp>
    </p:spTree>
    <p:extLst>
      <p:ext uri="{BB962C8B-B14F-4D97-AF65-F5344CB8AC3E}">
        <p14:creationId xmlns:p14="http://schemas.microsoft.com/office/powerpoint/2010/main" val="24208723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Content Placeholder 2"/>
          <p:cNvSpPr>
            <a:spLocks noGrp="1"/>
          </p:cNvSpPr>
          <p:nvPr>
            <p:ph idx="1"/>
          </p:nvPr>
        </p:nvSpPr>
        <p:spPr>
          <a:xfrm>
            <a:off x="952500" y="261938"/>
            <a:ext cx="10287000" cy="6596062"/>
          </a:xfrm>
        </p:spPr>
        <p:txBody>
          <a:bodyPr/>
          <a:lstStyle/>
          <a:p>
            <a:pPr>
              <a:buFontTx/>
              <a:buNone/>
            </a:pPr>
            <a:r>
              <a:rPr lang="en-US" sz="3600" dirty="0"/>
              <a:t> </a:t>
            </a:r>
            <a:r>
              <a:rPr lang="en-US" sz="3200" u="sng" dirty="0"/>
              <a:t>Clinical Features </a:t>
            </a:r>
          </a:p>
          <a:p>
            <a:pPr>
              <a:buFontTx/>
              <a:buNone/>
            </a:pPr>
            <a:r>
              <a:rPr lang="en-US" sz="3200" dirty="0"/>
              <a:t>- An attack of asthma is characterized by severe dyspnea with wheezing; the chief difficulty lies in expiration.</a:t>
            </a:r>
          </a:p>
          <a:p>
            <a:pPr>
              <a:buFontTx/>
              <a:buNone/>
            </a:pPr>
            <a:r>
              <a:rPr lang="en-US" sz="3200" dirty="0" smtClean="0"/>
              <a:t>.</a:t>
            </a:r>
            <a:endParaRPr lang="en-US" sz="3200" dirty="0"/>
          </a:p>
          <a:p>
            <a:pPr>
              <a:buFontTx/>
              <a:buNone/>
            </a:pPr>
            <a:r>
              <a:rPr lang="en-US" sz="3200" dirty="0"/>
              <a:t>- Occasionally a severe paroxysm occurs that does not respond to therapy and persists for days and even weeks (</a:t>
            </a:r>
            <a:r>
              <a:rPr lang="en-US" sz="3200" i="1" dirty="0"/>
              <a:t>status </a:t>
            </a:r>
            <a:r>
              <a:rPr lang="en-US" sz="3200" i="1" dirty="0" err="1"/>
              <a:t>asthmaticus</a:t>
            </a:r>
            <a:r>
              <a:rPr lang="en-US" sz="3200" dirty="0"/>
              <a:t>). </a:t>
            </a:r>
          </a:p>
          <a:p>
            <a:pPr>
              <a:buFontTx/>
              <a:buChar char="-"/>
            </a:pPr>
            <a:endParaRPr lang="en-US" sz="3200" dirty="0" smtClean="0"/>
          </a:p>
          <a:p>
            <a:pPr>
              <a:buFontTx/>
              <a:buChar char="-"/>
            </a:pPr>
            <a:endParaRPr lang="en-US" sz="3200" dirty="0"/>
          </a:p>
        </p:txBody>
      </p:sp>
    </p:spTree>
    <p:extLst>
      <p:ext uri="{BB962C8B-B14F-4D97-AF65-F5344CB8AC3E}">
        <p14:creationId xmlns:p14="http://schemas.microsoft.com/office/powerpoint/2010/main" val="3990175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Asthma is characterized by:</a:t>
            </a:r>
            <a:endParaRPr lang="en-US" dirty="0"/>
          </a:p>
        </p:txBody>
      </p:sp>
      <p:sp>
        <p:nvSpPr>
          <p:cNvPr id="3" name="Content Placeholder 2"/>
          <p:cNvSpPr>
            <a:spLocks noGrp="1"/>
          </p:cNvSpPr>
          <p:nvPr>
            <p:ph idx="1"/>
          </p:nvPr>
        </p:nvSpPr>
        <p:spPr/>
        <p:txBody>
          <a:bodyPr/>
          <a:lstStyle/>
          <a:p>
            <a:pPr>
              <a:buFontTx/>
              <a:buNone/>
            </a:pPr>
            <a:r>
              <a:rPr lang="en-US" dirty="0"/>
              <a:t>1. </a:t>
            </a:r>
            <a:r>
              <a:rPr lang="en-US" u="sng" dirty="0"/>
              <a:t>Intermittent and reversible </a:t>
            </a:r>
            <a:r>
              <a:rPr lang="en-US" dirty="0"/>
              <a:t>airway obstruction, </a:t>
            </a:r>
          </a:p>
          <a:p>
            <a:pPr>
              <a:buFontTx/>
              <a:buNone/>
            </a:pPr>
            <a:r>
              <a:rPr lang="en-US" dirty="0"/>
              <a:t>2. Chronic bronchial inflammation with </a:t>
            </a:r>
            <a:r>
              <a:rPr lang="en-US" u="sng" dirty="0" err="1" smtClean="0"/>
              <a:t>eosinophils</a:t>
            </a:r>
            <a:endParaRPr lang="en-US" u="sng" dirty="0" smtClean="0"/>
          </a:p>
          <a:p>
            <a:pPr>
              <a:buFontTx/>
              <a:buNone/>
            </a:pPr>
            <a:r>
              <a:rPr lang="en-US" dirty="0" smtClean="0"/>
              <a:t>3</a:t>
            </a:r>
            <a:r>
              <a:rPr lang="en-US" dirty="0"/>
              <a:t>. Bronchial smooth muscle cell hypertrophy and </a:t>
            </a:r>
            <a:r>
              <a:rPr lang="en-US" dirty="0" err="1"/>
              <a:t>hyperreactivity</a:t>
            </a:r>
            <a:r>
              <a:rPr lang="en-US" dirty="0"/>
              <a:t>,</a:t>
            </a:r>
          </a:p>
          <a:p>
            <a:pPr>
              <a:buFontTx/>
              <a:buNone/>
            </a:pPr>
            <a:r>
              <a:rPr lang="en-US" dirty="0"/>
              <a:t>4. Increased mucus secretion. </a:t>
            </a:r>
          </a:p>
          <a:p>
            <a:endParaRPr lang="en-US" dirty="0"/>
          </a:p>
        </p:txBody>
      </p:sp>
    </p:spTree>
    <p:extLst>
      <p:ext uri="{BB962C8B-B14F-4D97-AF65-F5344CB8AC3E}">
        <p14:creationId xmlns:p14="http://schemas.microsoft.com/office/powerpoint/2010/main" val="2839377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asthma</a:t>
            </a:r>
            <a:endParaRPr lang="en-US" dirty="0"/>
          </a:p>
        </p:txBody>
      </p:sp>
      <p:sp>
        <p:nvSpPr>
          <p:cNvPr id="3" name="Content Placeholder 2"/>
          <p:cNvSpPr>
            <a:spLocks noGrp="1"/>
          </p:cNvSpPr>
          <p:nvPr>
            <p:ph idx="1"/>
          </p:nvPr>
        </p:nvSpPr>
        <p:spPr/>
        <p:txBody>
          <a:bodyPr>
            <a:normAutofit/>
          </a:bodyPr>
          <a:lstStyle/>
          <a:p>
            <a:pPr>
              <a:buFontTx/>
              <a:buNone/>
            </a:pPr>
            <a:r>
              <a:rPr lang="en-US" sz="2000" b="1" u="sng" dirty="0"/>
              <a:t>1. Atopic Asthma </a:t>
            </a:r>
          </a:p>
          <a:p>
            <a:pPr>
              <a:buFontTx/>
              <a:buNone/>
            </a:pPr>
            <a:r>
              <a:rPr lang="en-US" sz="2000" dirty="0"/>
              <a:t>-  This is the most common type of asthma,</a:t>
            </a:r>
          </a:p>
          <a:p>
            <a:pPr>
              <a:buFontTx/>
              <a:buNone/>
            </a:pPr>
            <a:r>
              <a:rPr lang="en-US" sz="2000" dirty="0"/>
              <a:t>-   Usually beginning in childhood,</a:t>
            </a:r>
          </a:p>
          <a:p>
            <a:pPr>
              <a:buFontTx/>
              <a:buChar char="-"/>
            </a:pPr>
            <a:r>
              <a:rPr lang="en-US" sz="2000" dirty="0" smtClean="0"/>
              <a:t>Is </a:t>
            </a:r>
            <a:r>
              <a:rPr lang="en-US" sz="2000" dirty="0"/>
              <a:t>a classic example of type I </a:t>
            </a:r>
            <a:r>
              <a:rPr lang="en-US" sz="2000" dirty="0" err="1"/>
              <a:t>IgE</a:t>
            </a:r>
            <a:r>
              <a:rPr lang="en-US" sz="2000" dirty="0"/>
              <a:t>-mediated hypersensitivity </a:t>
            </a:r>
            <a:r>
              <a:rPr lang="en-US" sz="2000" dirty="0" smtClean="0"/>
              <a:t>reaction</a:t>
            </a:r>
          </a:p>
          <a:p>
            <a:pPr>
              <a:buFontTx/>
              <a:buChar char="-"/>
            </a:pPr>
            <a:r>
              <a:rPr lang="en-US" sz="2000" dirty="0" smtClean="0"/>
              <a:t>A </a:t>
            </a:r>
            <a:r>
              <a:rPr lang="en-US" sz="2000" dirty="0"/>
              <a:t>positive family history of </a:t>
            </a:r>
            <a:r>
              <a:rPr lang="en-US" sz="2000" dirty="0" err="1"/>
              <a:t>atopy</a:t>
            </a:r>
            <a:r>
              <a:rPr lang="en-US" sz="2000" dirty="0"/>
              <a:t> and/or asthma is common,</a:t>
            </a:r>
          </a:p>
          <a:p>
            <a:pPr>
              <a:buFontTx/>
              <a:buNone/>
            </a:pPr>
            <a:r>
              <a:rPr lang="en-US" sz="2000" dirty="0"/>
              <a:t>-  Asthmatic attacks are often preceded by allergic rhinitis, </a:t>
            </a:r>
            <a:r>
              <a:rPr lang="en-US" sz="2000" dirty="0" err="1"/>
              <a:t>urticaria</a:t>
            </a:r>
            <a:r>
              <a:rPr lang="en-US" sz="2000" dirty="0"/>
              <a:t>, or eczema. </a:t>
            </a:r>
          </a:p>
          <a:p>
            <a:pPr>
              <a:buFontTx/>
              <a:buNone/>
            </a:pPr>
            <a:r>
              <a:rPr lang="en-US" sz="2000" dirty="0"/>
              <a:t>-   The disease is triggered by environmental antigens, such as dusts, pollen, and foods</a:t>
            </a:r>
          </a:p>
          <a:p>
            <a:pPr>
              <a:buFontTx/>
              <a:buNone/>
            </a:pPr>
            <a:r>
              <a:rPr lang="en-US" sz="2000" dirty="0" smtClean="0"/>
              <a:t>-A </a:t>
            </a:r>
            <a:r>
              <a:rPr lang="en-US" sz="2000" dirty="0"/>
              <a:t>skin test with the offending antigen results in an immediate wheal-and-flare reaction. </a:t>
            </a:r>
          </a:p>
          <a:p>
            <a:pPr>
              <a:buFontTx/>
              <a:buNone/>
            </a:pPr>
            <a:r>
              <a:rPr lang="en-US" sz="2000" dirty="0"/>
              <a:t>-   Atopic asthma also can be diagnosed based on serum </a:t>
            </a:r>
            <a:r>
              <a:rPr lang="en-US" sz="2000" dirty="0" err="1"/>
              <a:t>radioallergosorbent</a:t>
            </a:r>
            <a:r>
              <a:rPr lang="en-US" sz="2000" dirty="0"/>
              <a:t> tests (RASTs) that identify the presence of </a:t>
            </a:r>
            <a:r>
              <a:rPr lang="en-US" sz="2000" dirty="0" err="1"/>
              <a:t>IgE</a:t>
            </a:r>
            <a:r>
              <a:rPr lang="en-US" sz="2000" dirty="0"/>
              <a:t> specific for a panel of allergens</a:t>
            </a:r>
          </a:p>
          <a:p>
            <a:pPr marL="0" indent="0">
              <a:buNone/>
            </a:pPr>
            <a:r>
              <a:rPr lang="en-US" sz="2000" dirty="0" smtClean="0"/>
              <a:t> </a:t>
            </a:r>
            <a:endParaRPr lang="en-US" sz="2000" dirty="0"/>
          </a:p>
          <a:p>
            <a:endParaRPr lang="en-US" sz="2000" dirty="0"/>
          </a:p>
        </p:txBody>
      </p:sp>
    </p:spTree>
    <p:extLst>
      <p:ext uri="{BB962C8B-B14F-4D97-AF65-F5344CB8AC3E}">
        <p14:creationId xmlns:p14="http://schemas.microsoft.com/office/powerpoint/2010/main" val="2579504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asthma</a:t>
            </a:r>
            <a:endParaRPr lang="en-US" dirty="0"/>
          </a:p>
        </p:txBody>
      </p:sp>
      <p:sp>
        <p:nvSpPr>
          <p:cNvPr id="3" name="Content Placeholder 2"/>
          <p:cNvSpPr>
            <a:spLocks noGrp="1"/>
          </p:cNvSpPr>
          <p:nvPr>
            <p:ph idx="1"/>
          </p:nvPr>
        </p:nvSpPr>
        <p:spPr/>
        <p:txBody>
          <a:bodyPr>
            <a:normAutofit fontScale="92500"/>
          </a:bodyPr>
          <a:lstStyle/>
          <a:p>
            <a:pPr>
              <a:buFontTx/>
              <a:buNone/>
              <a:defRPr/>
            </a:pPr>
            <a:r>
              <a:rPr lang="en-US" b="1" u="sng" dirty="0"/>
              <a:t>2.  Non-Atopic Asthma </a:t>
            </a:r>
          </a:p>
          <a:p>
            <a:pPr marL="514350" indent="-514350">
              <a:buNone/>
              <a:defRPr/>
            </a:pPr>
            <a:r>
              <a:rPr lang="en-US" dirty="0"/>
              <a:t>- No evidence of allergen sensitization, </a:t>
            </a:r>
          </a:p>
          <a:p>
            <a:pPr marL="514350" indent="-514350">
              <a:buNone/>
              <a:defRPr/>
            </a:pPr>
            <a:r>
              <a:rPr lang="en-US" dirty="0"/>
              <a:t>- Skin test results usually are negative. </a:t>
            </a:r>
          </a:p>
          <a:p>
            <a:pPr>
              <a:buFontTx/>
              <a:buNone/>
            </a:pPr>
            <a:r>
              <a:rPr lang="en-US" dirty="0" smtClean="0"/>
              <a:t>-A </a:t>
            </a:r>
            <a:r>
              <a:rPr lang="en-US" dirty="0"/>
              <a:t>positive family history of asthma is less </a:t>
            </a:r>
            <a:r>
              <a:rPr lang="en-US" dirty="0" smtClean="0"/>
              <a:t>common</a:t>
            </a:r>
            <a:r>
              <a:rPr lang="en-US" dirty="0"/>
              <a:t> </a:t>
            </a:r>
            <a:r>
              <a:rPr lang="en-US" dirty="0" smtClean="0"/>
              <a:t>than in atopic </a:t>
            </a:r>
            <a:r>
              <a:rPr lang="en-US" dirty="0" err="1" smtClean="0"/>
              <a:t>sthma</a:t>
            </a:r>
            <a:r>
              <a:rPr lang="en-US" dirty="0" smtClean="0"/>
              <a:t>.</a:t>
            </a:r>
          </a:p>
          <a:p>
            <a:pPr>
              <a:buFontTx/>
              <a:buNone/>
            </a:pPr>
            <a:r>
              <a:rPr lang="en-US" dirty="0"/>
              <a:t>-</a:t>
            </a:r>
            <a:r>
              <a:rPr lang="en-US" dirty="0" smtClean="0"/>
              <a:t> </a:t>
            </a:r>
            <a:r>
              <a:rPr lang="en-US" dirty="0"/>
              <a:t>Respiratory infections due to viruses (e.g., rhinovirus, </a:t>
            </a:r>
            <a:r>
              <a:rPr lang="en-US" dirty="0" err="1"/>
              <a:t>parainfluenza</a:t>
            </a:r>
            <a:r>
              <a:rPr lang="en-US" dirty="0"/>
              <a:t> virus) and inhaled air pollutants (e.g., sulfur dioxide, ) are common triggers. </a:t>
            </a:r>
          </a:p>
          <a:p>
            <a:pPr>
              <a:buFontTx/>
              <a:buNone/>
            </a:pPr>
            <a:r>
              <a:rPr lang="en-US" dirty="0"/>
              <a:t>-  It is thought that virus-induced inflammation of the respiratory mucosa lowers the threshold of the </a:t>
            </a:r>
            <a:r>
              <a:rPr lang="en-US" dirty="0" err="1"/>
              <a:t>subepithelial</a:t>
            </a:r>
            <a:r>
              <a:rPr lang="en-US" dirty="0"/>
              <a:t> vagal receptors to irritants. </a:t>
            </a:r>
          </a:p>
          <a:p>
            <a:endParaRPr lang="en-US" dirty="0"/>
          </a:p>
          <a:p>
            <a:pPr>
              <a:buFontTx/>
              <a:buChar char="-"/>
              <a:defRPr/>
            </a:pPr>
            <a:endParaRPr lang="en-US" dirty="0" smtClean="0"/>
          </a:p>
          <a:p>
            <a:pPr>
              <a:buFontTx/>
              <a:buChar char="-"/>
              <a:defRPr/>
            </a:pPr>
            <a:endParaRPr lang="en-US" dirty="0"/>
          </a:p>
          <a:p>
            <a:endParaRPr lang="en-US" dirty="0"/>
          </a:p>
        </p:txBody>
      </p:sp>
    </p:spTree>
    <p:extLst>
      <p:ext uri="{BB962C8B-B14F-4D97-AF65-F5344CB8AC3E}">
        <p14:creationId xmlns:p14="http://schemas.microsoft.com/office/powerpoint/2010/main" val="1469979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a:spLocks noGrp="1"/>
          </p:cNvSpPr>
          <p:nvPr>
            <p:ph type="title"/>
          </p:nvPr>
        </p:nvSpPr>
        <p:spPr/>
        <p:txBody>
          <a:bodyPr/>
          <a:lstStyle/>
          <a:p>
            <a:endParaRPr lang="en-US" smtClean="0"/>
          </a:p>
        </p:txBody>
      </p:sp>
      <p:sp>
        <p:nvSpPr>
          <p:cNvPr id="116739" name="Content Placeholder 2"/>
          <p:cNvSpPr>
            <a:spLocks noGrp="1"/>
          </p:cNvSpPr>
          <p:nvPr>
            <p:ph idx="1"/>
          </p:nvPr>
        </p:nvSpPr>
        <p:spPr/>
        <p:txBody>
          <a:bodyPr/>
          <a:lstStyle/>
          <a:p>
            <a:pPr>
              <a:buFontTx/>
              <a:buNone/>
            </a:pPr>
            <a:r>
              <a:rPr lang="en-US" sz="4000" b="1" u="sng"/>
              <a:t>Note:</a:t>
            </a:r>
          </a:p>
          <a:p>
            <a:pPr>
              <a:buFontTx/>
              <a:buNone/>
            </a:pPr>
            <a:r>
              <a:rPr lang="en-US" sz="4000"/>
              <a:t>-Although the connections are not well understood, the ultimate humoral and cellular mediators  of airway obstruction (e.g., eosinophils) are common to both atopic and nonatopic variants of asthma, so they are treated in a similar way. </a:t>
            </a:r>
          </a:p>
          <a:p>
            <a:endParaRPr lang="en-US" sz="4000"/>
          </a:p>
        </p:txBody>
      </p:sp>
    </p:spTree>
    <p:extLst>
      <p:ext uri="{BB962C8B-B14F-4D97-AF65-F5344CB8AC3E}">
        <p14:creationId xmlns:p14="http://schemas.microsoft.com/office/powerpoint/2010/main" val="2887543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asthma</a:t>
            </a:r>
            <a:endParaRPr lang="en-US" dirty="0"/>
          </a:p>
        </p:txBody>
      </p:sp>
      <p:sp>
        <p:nvSpPr>
          <p:cNvPr id="3" name="Content Placeholder 2"/>
          <p:cNvSpPr>
            <a:spLocks noGrp="1"/>
          </p:cNvSpPr>
          <p:nvPr>
            <p:ph idx="1"/>
          </p:nvPr>
        </p:nvSpPr>
        <p:spPr/>
        <p:txBody>
          <a:bodyPr/>
          <a:lstStyle/>
          <a:p>
            <a:pPr>
              <a:buFontTx/>
              <a:buNone/>
            </a:pPr>
            <a:r>
              <a:rPr lang="en-US" b="1" u="sng" dirty="0"/>
              <a:t>3. Drug-Induced Asthma </a:t>
            </a:r>
          </a:p>
          <a:p>
            <a:pPr>
              <a:buFontTx/>
              <a:buNone/>
            </a:pPr>
            <a:r>
              <a:rPr lang="en-US" dirty="0"/>
              <a:t>-  Several pharmacologic agents provoke asthma--</a:t>
            </a:r>
            <a:r>
              <a:rPr lang="en-US" b="1" i="1" u="sng" dirty="0"/>
              <a:t>aspirin</a:t>
            </a:r>
            <a:r>
              <a:rPr lang="en-US" dirty="0"/>
              <a:t> being the most striking example</a:t>
            </a:r>
          </a:p>
          <a:p>
            <a:pPr>
              <a:buFontTx/>
              <a:buNone/>
            </a:pPr>
            <a:r>
              <a:rPr lang="en-US" dirty="0" smtClean="0"/>
              <a:t>-Patients </a:t>
            </a:r>
            <a:r>
              <a:rPr lang="en-US" dirty="0"/>
              <a:t>with aspirin sensitivity present with recurrent rhinitis and nasal polyps, </a:t>
            </a:r>
            <a:r>
              <a:rPr lang="en-US" dirty="0" err="1"/>
              <a:t>urticaria</a:t>
            </a:r>
            <a:r>
              <a:rPr lang="en-US" dirty="0"/>
              <a:t>, and </a:t>
            </a:r>
            <a:r>
              <a:rPr lang="en-US" dirty="0" smtClean="0"/>
              <a:t>bronchospasm</a:t>
            </a:r>
          </a:p>
          <a:p>
            <a:pPr>
              <a:buFontTx/>
              <a:buNone/>
            </a:pPr>
            <a:r>
              <a:rPr lang="en-US" dirty="0"/>
              <a:t>-</a:t>
            </a:r>
            <a:r>
              <a:rPr lang="en-US" dirty="0" smtClean="0"/>
              <a:t>The </a:t>
            </a:r>
            <a:r>
              <a:rPr lang="en-US" dirty="0"/>
              <a:t>precise mechanism remains unknown, but it is presumed that aspirin inhibits the cyclooxygenase  pathway of </a:t>
            </a:r>
            <a:r>
              <a:rPr lang="en-US" dirty="0" err="1"/>
              <a:t>arachidonic</a:t>
            </a:r>
            <a:r>
              <a:rPr lang="en-US" dirty="0"/>
              <a:t> acid metabolism without affecting the </a:t>
            </a:r>
            <a:r>
              <a:rPr lang="en-US" dirty="0" err="1"/>
              <a:t>lipoxygenase</a:t>
            </a:r>
            <a:r>
              <a:rPr lang="en-US" dirty="0"/>
              <a:t> route, thereby shifting the balance of production toward </a:t>
            </a:r>
            <a:r>
              <a:rPr lang="en-US" dirty="0" err="1"/>
              <a:t>leukotrienes</a:t>
            </a:r>
            <a:r>
              <a:rPr lang="en-US" dirty="0"/>
              <a:t> that cause bronchial spasm.  </a:t>
            </a:r>
          </a:p>
          <a:p>
            <a:endParaRPr lang="en-US" dirty="0"/>
          </a:p>
          <a:p>
            <a:pPr>
              <a:buFontTx/>
              <a:buChar char="-"/>
            </a:pPr>
            <a:endParaRPr lang="en-US" dirty="0" smtClean="0"/>
          </a:p>
          <a:p>
            <a:pPr>
              <a:buFontTx/>
              <a:buChar char="-"/>
            </a:pPr>
            <a:endParaRPr lang="en-US" dirty="0"/>
          </a:p>
        </p:txBody>
      </p:sp>
    </p:spTree>
    <p:extLst>
      <p:ext uri="{BB962C8B-B14F-4D97-AF65-F5344CB8AC3E}">
        <p14:creationId xmlns:p14="http://schemas.microsoft.com/office/powerpoint/2010/main" val="394620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a:normAutofit/>
          </a:bodyPr>
          <a:lstStyle/>
          <a:p>
            <a:pPr>
              <a:buFontTx/>
              <a:buNone/>
              <a:defRPr/>
            </a:pPr>
            <a:r>
              <a:rPr lang="en-US" b="1" u="sng" dirty="0"/>
              <a:t>PATHOGENESIS </a:t>
            </a:r>
          </a:p>
          <a:p>
            <a:pPr>
              <a:buFontTx/>
              <a:buNone/>
              <a:defRPr/>
            </a:pPr>
            <a:r>
              <a:rPr lang="en-US" dirty="0" smtClean="0"/>
              <a:t>- </a:t>
            </a:r>
            <a:r>
              <a:rPr lang="en-US" dirty="0"/>
              <a:t>The major etiologic factors of asthma are:</a:t>
            </a:r>
          </a:p>
          <a:p>
            <a:pPr marL="514350" indent="-514350">
              <a:buNone/>
              <a:defRPr/>
            </a:pPr>
            <a:r>
              <a:rPr lang="en-US" dirty="0"/>
              <a:t>1.  Genetic predisposition to type I hypersensitivity (</a:t>
            </a:r>
            <a:r>
              <a:rPr lang="en-US" dirty="0" err="1"/>
              <a:t>atopy</a:t>
            </a:r>
            <a:r>
              <a:rPr lang="en-US" dirty="0"/>
              <a:t>)</a:t>
            </a:r>
          </a:p>
          <a:p>
            <a:pPr marL="514350" indent="-514350">
              <a:buNone/>
              <a:defRPr/>
            </a:pPr>
            <a:r>
              <a:rPr lang="en-US" dirty="0"/>
              <a:t>2.  Acute and chronic airway inflammation,</a:t>
            </a:r>
          </a:p>
          <a:p>
            <a:pPr marL="514350" indent="-514350">
              <a:buNone/>
              <a:defRPr/>
            </a:pPr>
            <a:r>
              <a:rPr lang="en-US" dirty="0"/>
              <a:t>3.  and bronchial </a:t>
            </a:r>
            <a:r>
              <a:rPr lang="en-US" dirty="0" err="1"/>
              <a:t>hyperresponsiveness</a:t>
            </a:r>
            <a:r>
              <a:rPr lang="en-US" dirty="0"/>
              <a:t> to a variety of stimuli</a:t>
            </a:r>
            <a:r>
              <a:rPr lang="en-US" dirty="0" smtClean="0"/>
              <a:t>. </a:t>
            </a:r>
            <a:endParaRPr lang="en-US" dirty="0"/>
          </a:p>
        </p:txBody>
      </p:sp>
    </p:spTree>
    <p:extLst>
      <p:ext uri="{BB962C8B-B14F-4D97-AF65-F5344CB8AC3E}">
        <p14:creationId xmlns:p14="http://schemas.microsoft.com/office/powerpoint/2010/main" val="2467648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pathogenesis</a:t>
            </a:r>
            <a:endParaRPr lang="en-US" dirty="0"/>
          </a:p>
        </p:txBody>
      </p:sp>
      <p:sp>
        <p:nvSpPr>
          <p:cNvPr id="3" name="Content Placeholder 2"/>
          <p:cNvSpPr>
            <a:spLocks noGrp="1"/>
          </p:cNvSpPr>
          <p:nvPr>
            <p:ph idx="1"/>
          </p:nvPr>
        </p:nvSpPr>
        <p:spPr/>
        <p:txBody>
          <a:bodyPr/>
          <a:lstStyle/>
          <a:p>
            <a:pPr>
              <a:buFontTx/>
              <a:buNone/>
            </a:pPr>
            <a:r>
              <a:rPr lang="en-US" b="1" dirty="0"/>
              <a:t>Role  of type 2 helper T (T</a:t>
            </a:r>
            <a:r>
              <a:rPr lang="en-US" b="1" baseline="-25000" dirty="0"/>
              <a:t>H</a:t>
            </a:r>
            <a:r>
              <a:rPr lang="en-US" b="1" dirty="0"/>
              <a:t>2) cells may be critical to the pathogenesis of asthma.</a:t>
            </a:r>
            <a:r>
              <a:rPr lang="en-US" dirty="0"/>
              <a:t> </a:t>
            </a:r>
          </a:p>
          <a:p>
            <a:pPr>
              <a:buFontTx/>
              <a:buNone/>
            </a:pPr>
            <a:r>
              <a:rPr lang="en-US" dirty="0"/>
              <a:t>- The classic atopic form of asthma is associated with an excessive T</a:t>
            </a:r>
            <a:r>
              <a:rPr lang="en-US" baseline="-25000" dirty="0"/>
              <a:t>H</a:t>
            </a:r>
            <a:r>
              <a:rPr lang="en-US" dirty="0"/>
              <a:t>2 reaction against environmental antigens.</a:t>
            </a:r>
          </a:p>
          <a:p>
            <a:endParaRPr lang="en-US" dirty="0"/>
          </a:p>
        </p:txBody>
      </p:sp>
    </p:spTree>
    <p:extLst>
      <p:ext uri="{BB962C8B-B14F-4D97-AF65-F5344CB8AC3E}">
        <p14:creationId xmlns:p14="http://schemas.microsoft.com/office/powerpoint/2010/main" val="27408336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54AEC6AEC134A4D955BC0CB88709E3B" ma:contentTypeVersion="" ma:contentTypeDescription="Create a new document." ma:contentTypeScope="" ma:versionID="79508bdf39ad47d63881ee70e72490b1">
  <xsd:schema xmlns:xsd="http://www.w3.org/2001/XMLSchema" xmlns:xs="http://www.w3.org/2001/XMLSchema" xmlns:p="http://schemas.microsoft.com/office/2006/metadata/properties" xmlns:ns2="1273bb50-8aa1-4bf6-a01c-f5e28723f012" targetNamespace="http://schemas.microsoft.com/office/2006/metadata/properties" ma:root="true" ma:fieldsID="3a3138395287c73ea7094a9363fc5885" ns2:_="">
    <xsd:import namespace="1273bb50-8aa1-4bf6-a01c-f5e28723f012"/>
    <xsd:element name="properties">
      <xsd:complexType>
        <xsd:sequence>
          <xsd:element name="documentManagement">
            <xsd:complexType>
              <xsd:all>
                <xsd:element ref="ns2:Course_x0020_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73bb50-8aa1-4bf6-a01c-f5e28723f012" elementFormDefault="qualified">
    <xsd:import namespace="http://schemas.microsoft.com/office/2006/documentManagement/types"/>
    <xsd:import namespace="http://schemas.microsoft.com/office/infopath/2007/PartnerControls"/>
    <xsd:element name="Course_x0020_Name" ma:index="2" nillable="true" ma:displayName="Course Name" ma:internalName="Course_x0020_Nam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ourse_x0020_Name xmlns="1273bb50-8aa1-4bf6-a01c-f5e28723f012">respiratory third year medical</Course_x0020_Name>
  </documentManagement>
</p:properties>
</file>

<file path=customXml/itemProps1.xml><?xml version="1.0" encoding="utf-8"?>
<ds:datastoreItem xmlns:ds="http://schemas.openxmlformats.org/officeDocument/2006/customXml" ds:itemID="{24852844-A0D4-474E-BE8E-90FD977369BB}"/>
</file>

<file path=customXml/itemProps2.xml><?xml version="1.0" encoding="utf-8"?>
<ds:datastoreItem xmlns:ds="http://schemas.openxmlformats.org/officeDocument/2006/customXml" ds:itemID="{0E787F90-BDAE-4445-9334-B4238EE7BC9B}"/>
</file>

<file path=customXml/itemProps3.xml><?xml version="1.0" encoding="utf-8"?>
<ds:datastoreItem xmlns:ds="http://schemas.openxmlformats.org/officeDocument/2006/customXml" ds:itemID="{5E119A75-A43A-419C-A4BF-379E897CAF22}"/>
</file>

<file path=docProps/app.xml><?xml version="1.0" encoding="utf-8"?>
<Properties xmlns="http://schemas.openxmlformats.org/officeDocument/2006/extended-properties" xmlns:vt="http://schemas.openxmlformats.org/officeDocument/2006/docPropsVTypes">
  <TotalTime>587</TotalTime>
  <Words>884</Words>
  <Application>Microsoft Office PowerPoint</Application>
  <PresentationFormat>Widescreen</PresentationFormat>
  <Paragraphs>87</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Diseases of the respiratory system lecture 4</vt:lpstr>
      <vt:lpstr>Bronchial asthma </vt:lpstr>
      <vt:lpstr>Asthma is characterized by:</vt:lpstr>
      <vt:lpstr>Types of asthma</vt:lpstr>
      <vt:lpstr>Types of asthma</vt:lpstr>
      <vt:lpstr>PowerPoint Presentation</vt:lpstr>
      <vt:lpstr>Types of asthma</vt:lpstr>
      <vt:lpstr>PowerPoint Presentation</vt:lpstr>
      <vt:lpstr>pathogenesis</vt:lpstr>
      <vt:lpstr>T helper 2 ells</vt:lpstr>
      <vt:lpstr>IgE role</vt:lpstr>
      <vt:lpstr>PowerPoint Presentation</vt:lpstr>
      <vt:lpstr>PowerPoint Presentation</vt:lpstr>
      <vt:lpstr>PowerPoint Presentation</vt:lpstr>
      <vt:lpstr>PowerPoint Presentation</vt:lpstr>
      <vt:lpstr>Mucus plug of Asthma</vt:lpstr>
      <vt:lpstr>PowerPoint Presentation</vt:lpstr>
      <vt:lpstr>Asthma</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Diseases of the respiratory system lecture 4</dc:title>
  <dc:creator>hsp3labdoc</dc:creator>
  <cp:lastModifiedBy>hsp3labdoc</cp:lastModifiedBy>
  <cp:revision>5</cp:revision>
  <dcterms:created xsi:type="dcterms:W3CDTF">2016-11-25T19:42:20Z</dcterms:created>
  <dcterms:modified xsi:type="dcterms:W3CDTF">2016-11-30T01:22:43Z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0x010100454AEC6AEC134A4D955BC0CB88709E3B</vt:lpwstr>
  </property>
</Properties>
</file>