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61" r:id="rId2"/>
    <p:sldId id="762" r:id="rId3"/>
    <p:sldId id="763" r:id="rId4"/>
    <p:sldId id="764" r:id="rId5"/>
    <p:sldId id="767" r:id="rId6"/>
    <p:sldId id="768" r:id="rId7"/>
    <p:sldId id="769" r:id="rId8"/>
    <p:sldId id="771" r:id="rId9"/>
    <p:sldId id="773" r:id="rId10"/>
    <p:sldId id="774" r:id="rId11"/>
    <p:sldId id="775" r:id="rId12"/>
    <p:sldId id="776" r:id="rId13"/>
    <p:sldId id="792" r:id="rId14"/>
    <p:sldId id="777" r:id="rId15"/>
    <p:sldId id="778" r:id="rId16"/>
    <p:sldId id="779" r:id="rId17"/>
    <p:sldId id="793" r:id="rId18"/>
    <p:sldId id="780" r:id="rId19"/>
    <p:sldId id="782" r:id="rId20"/>
    <p:sldId id="791" r:id="rId21"/>
    <p:sldId id="783" r:id="rId22"/>
    <p:sldId id="785" r:id="rId23"/>
    <p:sldId id="786" r:id="rId24"/>
    <p:sldId id="787" r:id="rId25"/>
    <p:sldId id="788" r:id="rId26"/>
    <p:sldId id="789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09B9-7F28-4779-8D75-3C61E48DF5D1}" type="datetimeFigureOut">
              <a:rPr lang="en-US" smtClean="0"/>
              <a:pPr/>
              <a:t>08/03/2017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B30-12FD-4846-B8FE-B7DC2C7B3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9851" y="2314702"/>
            <a:ext cx="2384297" cy="683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Dr.Amjad Shatarat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Dr.Amjad Shatarat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14414" y="1738121"/>
            <a:ext cx="1865629" cy="374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Dr.Amjad Shatarat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Dr.Amjad Shatarat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Dr.Amjad Shatarat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44195"/>
            <a:ext cx="8986520" cy="120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075" y="2344673"/>
            <a:ext cx="4549140" cy="138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Dr.Amjad Shatarat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5664" y="195071"/>
            <a:ext cx="853439" cy="146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7" y="4742688"/>
            <a:ext cx="1121664" cy="158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646175"/>
            <a:ext cx="8692896" cy="6071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31824" y="0"/>
            <a:ext cx="0" cy="5083175"/>
          </a:xfrm>
          <a:custGeom>
            <a:avLst/>
            <a:gdLst/>
            <a:ahLst/>
            <a:cxnLst/>
            <a:rect l="l" t="t" r="r" b="b"/>
            <a:pathLst>
              <a:path h="5083175">
                <a:moveTo>
                  <a:pt x="0" y="50827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9888" y="507662"/>
            <a:ext cx="1607820" cy="0"/>
          </a:xfrm>
          <a:custGeom>
            <a:avLst/>
            <a:gdLst/>
            <a:ahLst/>
            <a:cxnLst/>
            <a:rect l="l" t="t" r="r" b="b"/>
            <a:pathLst>
              <a:path w="1607820">
                <a:moveTo>
                  <a:pt x="0" y="0"/>
                </a:moveTo>
                <a:lnTo>
                  <a:pt x="1607200" y="0"/>
                </a:lnTo>
              </a:path>
            </a:pathLst>
          </a:custGeom>
          <a:ln w="15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2013" y="513742"/>
            <a:ext cx="3154045" cy="0"/>
          </a:xfrm>
          <a:custGeom>
            <a:avLst/>
            <a:gdLst/>
            <a:ahLst/>
            <a:cxnLst/>
            <a:rect l="l" t="t" r="r" b="b"/>
            <a:pathLst>
              <a:path w="3154045">
                <a:moveTo>
                  <a:pt x="0" y="0"/>
                </a:moveTo>
                <a:lnTo>
                  <a:pt x="3153523" y="0"/>
                </a:lnTo>
              </a:path>
            </a:pathLst>
          </a:custGeom>
          <a:ln w="15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2354" y="6839760"/>
            <a:ext cx="5102225" cy="0"/>
          </a:xfrm>
          <a:custGeom>
            <a:avLst/>
            <a:gdLst/>
            <a:ahLst/>
            <a:cxnLst/>
            <a:rect l="l" t="t" r="r" b="b"/>
            <a:pathLst>
              <a:path w="5102225">
                <a:moveTo>
                  <a:pt x="0" y="0"/>
                </a:moveTo>
                <a:lnTo>
                  <a:pt x="5101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536" y="6851160"/>
            <a:ext cx="5850890" cy="0"/>
          </a:xfrm>
          <a:custGeom>
            <a:avLst/>
            <a:gdLst/>
            <a:ahLst/>
            <a:cxnLst/>
            <a:rect l="l" t="t" r="r" b="b"/>
            <a:pathLst>
              <a:path w="5850890">
                <a:moveTo>
                  <a:pt x="0" y="0"/>
                </a:moveTo>
                <a:lnTo>
                  <a:pt x="58504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75" y="6854200"/>
            <a:ext cx="4663440" cy="0"/>
          </a:xfrm>
          <a:custGeom>
            <a:avLst/>
            <a:gdLst/>
            <a:ahLst/>
            <a:cxnLst/>
            <a:rect l="l" t="t" r="r" b="b"/>
            <a:pathLst>
              <a:path w="4663440">
                <a:moveTo>
                  <a:pt x="0" y="0"/>
                </a:moveTo>
                <a:lnTo>
                  <a:pt x="46633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73450" y="159899"/>
            <a:ext cx="63754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-90" dirty="0">
                <a:solidFill>
                  <a:srgbClr val="565656"/>
                </a:solidFill>
                <a:latin typeface="Arial"/>
                <a:cs typeface="Arial"/>
              </a:rPr>
              <a:t>iddle </a:t>
            </a:r>
            <a:r>
              <a:rPr sz="1350" b="1" spc="-40" dirty="0">
                <a:solidFill>
                  <a:srgbClr val="565656"/>
                </a:solidFill>
                <a:latin typeface="Arial"/>
                <a:cs typeface="Arial"/>
              </a:rPr>
              <a:t>e</a:t>
            </a:r>
            <a:r>
              <a:rPr sz="1350" b="1" spc="140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350" b="1" spc="-55" dirty="0">
                <a:solidFill>
                  <a:srgbClr val="565656"/>
                </a:solidFill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6678" y="156858"/>
            <a:ext cx="83248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2000" algn="l"/>
              </a:tabLst>
            </a:pPr>
            <a:r>
              <a:rPr sz="1300" spc="10" dirty="0">
                <a:solidFill>
                  <a:srgbClr val="565656"/>
                </a:solidFill>
                <a:latin typeface="Arial"/>
                <a:cs typeface="Arial"/>
              </a:rPr>
              <a:t>Int </a:t>
            </a:r>
            <a:r>
              <a:rPr sz="1300" spc="-95" dirty="0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sz="1350" b="1" spc="-75" dirty="0">
                <a:solidFill>
                  <a:srgbClr val="565656"/>
                </a:solidFill>
                <a:latin typeface="Arial"/>
                <a:cs typeface="Arial"/>
              </a:rPr>
              <a:t>rnal</a:t>
            </a:r>
            <a:r>
              <a:rPr sz="1350" b="1" dirty="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sz="1350" b="1" spc="-80" dirty="0">
                <a:solidFill>
                  <a:srgbClr val="565656"/>
                </a:solidFill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5794" y="4666439"/>
            <a:ext cx="417195" cy="26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640" algn="l"/>
              </a:tabLst>
            </a:pPr>
            <a:r>
              <a:rPr sz="1650" spc="-190" dirty="0">
                <a:solidFill>
                  <a:srgbClr val="757575"/>
                </a:solidFill>
                <a:latin typeface="Times New Roman"/>
                <a:cs typeface="Times New Roman"/>
              </a:rPr>
              <a:t>n	</a:t>
            </a:r>
            <a:r>
              <a:rPr sz="1650" spc="-215" dirty="0">
                <a:solidFill>
                  <a:srgbClr val="757575"/>
                </a:solidFill>
                <a:latin typeface="Times New Roman"/>
                <a:cs typeface="Times New Roman"/>
              </a:rPr>
              <a:t>tu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5303" y="5409254"/>
            <a:ext cx="5403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20" dirty="0">
                <a:solidFill>
                  <a:srgbClr val="878787"/>
                </a:solidFill>
                <a:latin typeface="Arial"/>
                <a:cs typeface="Arial"/>
              </a:rPr>
              <a:t>Ca  </a:t>
            </a:r>
            <a:r>
              <a:rPr sz="1400" spc="-50" dirty="0">
                <a:solidFill>
                  <a:srgbClr val="757575"/>
                </a:solidFill>
                <a:latin typeface="Arial"/>
                <a:cs typeface="Arial"/>
              </a:rPr>
              <a:t>ti </a:t>
            </a:r>
            <a:r>
              <a:rPr sz="1400" spc="-45" dirty="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sz="1450" spc="-85" dirty="0">
                <a:solidFill>
                  <a:srgbClr val="878787"/>
                </a:solidFill>
                <a:latin typeface="Arial"/>
                <a:cs typeface="Arial"/>
              </a:rPr>
              <a:t>g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0800" y="5552669"/>
            <a:ext cx="14160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10" dirty="0">
                <a:solidFill>
                  <a:srgbClr val="757575"/>
                </a:solidFill>
                <a:latin typeface="Arial"/>
                <a:cs typeface="Arial"/>
              </a:rPr>
              <a:t>ry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8494" y="6303523"/>
            <a:ext cx="133985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0" dirty="0">
                <a:solidFill>
                  <a:srgbClr val="878787"/>
                </a:solidFill>
                <a:latin typeface="Arial"/>
                <a:cs typeface="Arial"/>
              </a:rPr>
              <a:t>le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2626" y="150876"/>
            <a:ext cx="6038087" cy="6395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5872" y="214122"/>
            <a:ext cx="5858256" cy="6215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6822" y="195071"/>
            <a:ext cx="5896610" cy="6254115"/>
          </a:xfrm>
          <a:custGeom>
            <a:avLst/>
            <a:gdLst/>
            <a:ahLst/>
            <a:cxnLst/>
            <a:rect l="l" t="t" r="r" b="b"/>
            <a:pathLst>
              <a:path w="5896609" h="6254115">
                <a:moveTo>
                  <a:pt x="0" y="6253733"/>
                </a:moveTo>
                <a:lnTo>
                  <a:pt x="5896356" y="6253733"/>
                </a:lnTo>
                <a:lnTo>
                  <a:pt x="5896356" y="0"/>
                </a:lnTo>
                <a:lnTo>
                  <a:pt x="0" y="0"/>
                </a:lnTo>
                <a:lnTo>
                  <a:pt x="0" y="625373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4502" y="1000125"/>
            <a:ext cx="2286000" cy="1693545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440690" marR="434340" algn="ctr">
              <a:lnSpc>
                <a:spcPct val="100000"/>
              </a:lnSpc>
              <a:spcBef>
                <a:spcPts val="209"/>
              </a:spcBef>
            </a:pPr>
            <a:r>
              <a:rPr sz="1600" dirty="0">
                <a:latin typeface="Times New Roman"/>
                <a:cs typeface="Times New Roman"/>
              </a:rPr>
              <a:t>Is a thin, </a:t>
            </a:r>
            <a:r>
              <a:rPr sz="1600" b="1" u="heavy" spc="-5" dirty="0">
                <a:latin typeface="Times New Roman"/>
                <a:cs typeface="Times New Roman"/>
              </a:rPr>
              <a:t>fibrous  </a:t>
            </a:r>
            <a:r>
              <a:rPr sz="1600" b="1" u="heavy" dirty="0">
                <a:latin typeface="Times New Roman"/>
                <a:cs typeface="Times New Roman"/>
              </a:rPr>
              <a:t>membrane</a:t>
            </a:r>
            <a:endParaRPr sz="1600">
              <a:latin typeface="Times New Roman"/>
              <a:cs typeface="Times New Roman"/>
            </a:endParaRPr>
          </a:p>
          <a:p>
            <a:pPr marL="172085" marR="165735" indent="635" algn="ctr">
              <a:lnSpc>
                <a:spcPct val="97400"/>
              </a:lnSpc>
            </a:pPr>
            <a:r>
              <a:rPr sz="1600" dirty="0">
                <a:latin typeface="Wingdings"/>
                <a:cs typeface="Wingdings"/>
              </a:rPr>
              <a:t></a:t>
            </a:r>
            <a:r>
              <a:rPr sz="1600" dirty="0">
                <a:latin typeface="Times New Roman"/>
                <a:cs typeface="Times New Roman"/>
              </a:rPr>
              <a:t>The membrane </a:t>
            </a:r>
            <a:r>
              <a:rPr sz="1650" b="1" i="1" spc="-20" dirty="0">
                <a:latin typeface="Times New Roman"/>
                <a:cs typeface="Times New Roman"/>
              </a:rPr>
              <a:t>is  </a:t>
            </a:r>
            <a:r>
              <a:rPr sz="1650" b="1" i="1" spc="5" dirty="0">
                <a:latin typeface="Times New Roman"/>
                <a:cs typeface="Times New Roman"/>
              </a:rPr>
              <a:t>obliquely placed,  </a:t>
            </a:r>
            <a:r>
              <a:rPr sz="2400" b="1" u="heavy" dirty="0">
                <a:latin typeface="Times New Roman"/>
                <a:cs typeface="Times New Roman"/>
              </a:rPr>
              <a:t>facing</a:t>
            </a:r>
            <a:r>
              <a:rPr sz="2400" b="1" u="heavy" spc="-305" dirty="0">
                <a:latin typeface="Times New Roman"/>
                <a:cs typeface="Times New Roman"/>
              </a:rPr>
              <a:t> </a:t>
            </a:r>
            <a:r>
              <a:rPr sz="1650" b="1" i="1" spc="25" dirty="0">
                <a:latin typeface="Times New Roman"/>
                <a:cs typeface="Times New Roman"/>
              </a:rPr>
              <a:t>downward,</a:t>
            </a: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ts val="1960"/>
              </a:lnSpc>
            </a:pPr>
            <a:r>
              <a:rPr sz="1650" b="1" i="1" spc="20" dirty="0">
                <a:latin typeface="Times New Roman"/>
                <a:cs typeface="Times New Roman"/>
              </a:rPr>
              <a:t>forward, </a:t>
            </a:r>
            <a:r>
              <a:rPr sz="1650" b="1" i="1" spc="5" dirty="0">
                <a:latin typeface="Times New Roman"/>
                <a:cs typeface="Times New Roman"/>
              </a:rPr>
              <a:t>and</a:t>
            </a:r>
            <a:r>
              <a:rPr sz="1650" b="1" i="1" spc="-120" dirty="0">
                <a:latin typeface="Times New Roman"/>
                <a:cs typeface="Times New Roman"/>
              </a:rPr>
              <a:t> </a:t>
            </a:r>
            <a:r>
              <a:rPr sz="1650" b="1" i="1" spc="10" dirty="0">
                <a:latin typeface="Times New Roman"/>
                <a:cs typeface="Times New Roman"/>
              </a:rPr>
              <a:t>laterally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9880" y="286131"/>
            <a:ext cx="3810000" cy="369570"/>
          </a:xfrm>
          <a:prstGeom prst="rect">
            <a:avLst/>
          </a:prstGeom>
          <a:solidFill>
            <a:srgbClr val="FFFFFF"/>
          </a:solidFill>
          <a:ln w="25146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95"/>
              </a:spcBef>
            </a:pPr>
            <a:r>
              <a:rPr sz="1800" b="1" dirty="0">
                <a:latin typeface="Times New Roman"/>
                <a:cs typeface="Times New Roman"/>
              </a:rPr>
              <a:t>The tympanic </a:t>
            </a:r>
            <a:r>
              <a:rPr sz="1800" b="1" spc="-5" dirty="0">
                <a:latin typeface="Times New Roman"/>
                <a:cs typeface="Times New Roman"/>
              </a:rPr>
              <a:t>membrane </a:t>
            </a:r>
            <a:r>
              <a:rPr sz="1800" b="1" dirty="0">
                <a:latin typeface="Times New Roman"/>
                <a:cs typeface="Times New Roman"/>
              </a:rPr>
              <a:t>(ear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drum)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875" y="3429380"/>
            <a:ext cx="2501265" cy="2124075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95605" marR="387350" indent="115570">
              <a:lnSpc>
                <a:spcPct val="100000"/>
              </a:lnSpc>
              <a:spcBef>
                <a:spcPts val="200"/>
              </a:spcBef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b="1" spc="-5" dirty="0">
                <a:latin typeface="Times New Roman"/>
                <a:cs typeface="Times New Roman"/>
              </a:rPr>
              <a:t>Is </a:t>
            </a:r>
            <a:r>
              <a:rPr sz="1800" b="1" dirty="0">
                <a:latin typeface="Times New Roman"/>
                <a:cs typeface="Times New Roman"/>
              </a:rPr>
              <a:t>formed of:  </a:t>
            </a:r>
            <a:r>
              <a:rPr sz="1800" b="1" spc="-5" dirty="0">
                <a:latin typeface="Times New Roman"/>
                <a:cs typeface="Times New Roman"/>
              </a:rPr>
              <a:t>1-An </a:t>
            </a:r>
            <a:r>
              <a:rPr sz="1800" b="1" dirty="0">
                <a:latin typeface="Times New Roman"/>
                <a:cs typeface="Times New Roman"/>
              </a:rPr>
              <a:t>outer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layer;</a:t>
            </a:r>
            <a:endParaRPr sz="1800">
              <a:latin typeface="Times New Roman"/>
              <a:cs typeface="Times New Roman"/>
            </a:endParaRPr>
          </a:p>
          <a:p>
            <a:pPr marL="55880" algn="ctr">
              <a:lnSpc>
                <a:spcPts val="2395"/>
              </a:lnSpc>
            </a:pPr>
            <a:r>
              <a:rPr sz="2000" b="1" u="heavy" spc="-5" dirty="0">
                <a:latin typeface="Times New Roman"/>
                <a:cs typeface="Times New Roman"/>
              </a:rPr>
              <a:t>skin</a:t>
            </a:r>
            <a:endParaRPr sz="2000">
              <a:latin typeface="Times New Roman"/>
              <a:cs typeface="Times New Roman"/>
            </a:endParaRPr>
          </a:p>
          <a:p>
            <a:pPr marL="517525" marR="440055" indent="-70485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2-Middile </a:t>
            </a:r>
            <a:r>
              <a:rPr sz="1800" b="1" dirty="0">
                <a:latin typeface="Times New Roman"/>
                <a:cs typeface="Times New Roman"/>
              </a:rPr>
              <a:t>layer;  </a:t>
            </a:r>
            <a:r>
              <a:rPr sz="2000" b="1" u="heavy" spc="-10" dirty="0">
                <a:latin typeface="Times New Roman"/>
                <a:cs typeface="Times New Roman"/>
              </a:rPr>
              <a:t>fibrous </a:t>
            </a:r>
            <a:r>
              <a:rPr sz="2000" b="1" u="heavy" spc="-5" dirty="0">
                <a:latin typeface="Times New Roman"/>
                <a:cs typeface="Times New Roman"/>
              </a:rPr>
              <a:t>tissue  </a:t>
            </a:r>
            <a:r>
              <a:rPr sz="1800" b="1" spc="-5" dirty="0">
                <a:latin typeface="Times New Roman"/>
                <a:cs typeface="Times New Roman"/>
              </a:rPr>
              <a:t>3-Inner </a:t>
            </a:r>
            <a:r>
              <a:rPr sz="1800" b="1" dirty="0">
                <a:latin typeface="Times New Roman"/>
                <a:cs typeface="Times New Roman"/>
              </a:rPr>
              <a:t>layer</a:t>
            </a:r>
            <a:r>
              <a:rPr sz="1800" b="1" spc="-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390"/>
              </a:lnSpc>
            </a:pPr>
            <a:r>
              <a:rPr sz="2000" b="1" u="heavy" spc="-5" dirty="0">
                <a:latin typeface="Times New Roman"/>
                <a:cs typeface="Times New Roman"/>
              </a:rPr>
              <a:t>mucous</a:t>
            </a:r>
            <a:r>
              <a:rPr sz="2000" b="1" u="heavy" spc="-55" dirty="0"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latin typeface="Times New Roman"/>
                <a:cs typeface="Times New Roman"/>
              </a:rPr>
              <a:t>membrane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7491" y="227076"/>
            <a:ext cx="1618615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00"/>
                </a:solidFill>
                <a:latin typeface="Andalus"/>
                <a:cs typeface="Andalus"/>
              </a:rPr>
              <a:t>The </a:t>
            </a:r>
            <a:r>
              <a:rPr sz="2000" b="1" dirty="0">
                <a:solidFill>
                  <a:srgbClr val="000000"/>
                </a:solidFill>
                <a:latin typeface="Andalus"/>
                <a:cs typeface="Andalus"/>
              </a:rPr>
              <a:t>lateral</a:t>
            </a:r>
            <a:r>
              <a:rPr sz="2000" b="1" spc="-120" dirty="0">
                <a:solidFill>
                  <a:srgbClr val="000000"/>
                </a:solidFill>
                <a:latin typeface="Andalus"/>
                <a:cs typeface="Andalus"/>
              </a:rPr>
              <a:t> </a:t>
            </a:r>
            <a:r>
              <a:rPr sz="2000" b="1" spc="5" dirty="0">
                <a:solidFill>
                  <a:srgbClr val="000000"/>
                </a:solidFill>
                <a:latin typeface="Andalus"/>
                <a:cs typeface="Andalus"/>
              </a:rPr>
              <a:t>wall</a:t>
            </a:r>
            <a:endParaRPr sz="2000">
              <a:latin typeface="Andalus"/>
              <a:cs typeface="Andalu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3997" y="150876"/>
            <a:ext cx="5252465" cy="6466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244" y="214122"/>
            <a:ext cx="5072634" cy="628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8194" y="195071"/>
            <a:ext cx="5111115" cy="6324600"/>
          </a:xfrm>
          <a:custGeom>
            <a:avLst/>
            <a:gdLst/>
            <a:ahLst/>
            <a:cxnLst/>
            <a:rect l="l" t="t" r="r" b="b"/>
            <a:pathLst>
              <a:path w="5111115" h="6324600">
                <a:moveTo>
                  <a:pt x="0" y="6324600"/>
                </a:moveTo>
                <a:lnTo>
                  <a:pt x="5110734" y="6324600"/>
                </a:lnTo>
                <a:lnTo>
                  <a:pt x="5110734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840" y="500252"/>
            <a:ext cx="3249295" cy="4955540"/>
          </a:xfrm>
          <a:custGeom>
            <a:avLst/>
            <a:gdLst/>
            <a:ahLst/>
            <a:cxnLst/>
            <a:rect l="l" t="t" r="r" b="b"/>
            <a:pathLst>
              <a:path w="3249295" h="4955540">
                <a:moveTo>
                  <a:pt x="0" y="4955286"/>
                </a:moveTo>
                <a:lnTo>
                  <a:pt x="3249168" y="4955286"/>
                </a:lnTo>
                <a:lnTo>
                  <a:pt x="3249168" y="0"/>
                </a:lnTo>
                <a:lnTo>
                  <a:pt x="0" y="0"/>
                </a:lnTo>
                <a:lnTo>
                  <a:pt x="0" y="4955286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6250" y="547369"/>
            <a:ext cx="2803525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ts val="2400"/>
              </a:lnSpc>
            </a:pPr>
            <a:r>
              <a:rPr spc="-5" dirty="0">
                <a:solidFill>
                  <a:srgbClr val="000000"/>
                </a:solidFill>
              </a:rPr>
              <a:t>Remember </a:t>
            </a:r>
            <a:r>
              <a:rPr dirty="0">
                <a:solidFill>
                  <a:srgbClr val="000000"/>
                </a:solidFill>
              </a:rPr>
              <a:t>that </a:t>
            </a:r>
            <a:r>
              <a:rPr sz="2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the middle  </a:t>
            </a:r>
            <a:r>
              <a:rPr sz="2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fibrous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layer </a:t>
            </a:r>
            <a:r>
              <a:rPr sz="2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2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present </a:t>
            </a:r>
            <a:r>
              <a:rPr sz="2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in  the major parts of the</a:t>
            </a:r>
            <a:r>
              <a:rPr sz="20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ear  drum which</a:t>
            </a:r>
            <a:r>
              <a:rPr sz="20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="1" i="1" u="heavy" spc="-25" dirty="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100" y="1766569"/>
            <a:ext cx="3035935" cy="359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3664" algn="ctr">
              <a:lnSpc>
                <a:spcPts val="2300"/>
              </a:lnSpc>
            </a:pPr>
            <a:r>
              <a:rPr sz="2100" b="1" i="1" u="heavy" spc="5" dirty="0">
                <a:latin typeface="Times New Roman"/>
                <a:cs typeface="Times New Roman"/>
              </a:rPr>
              <a:t>pars</a:t>
            </a:r>
            <a:r>
              <a:rPr sz="2100" b="1" i="1" u="heavy" spc="-100" dirty="0">
                <a:latin typeface="Times New Roman"/>
                <a:cs typeface="Times New Roman"/>
              </a:rPr>
              <a:t> </a:t>
            </a:r>
            <a:r>
              <a:rPr sz="2100" b="1" i="1" u="heavy" spc="-20" dirty="0">
                <a:latin typeface="Times New Roman"/>
                <a:cs typeface="Times New Roman"/>
              </a:rPr>
              <a:t>tensa</a:t>
            </a:r>
            <a:r>
              <a:rPr sz="2000" b="1" spc="-2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126364" algn="ctr">
              <a:lnSpc>
                <a:spcPts val="4320"/>
              </a:lnSpc>
              <a:spcBef>
                <a:spcPts val="105"/>
              </a:spcBef>
            </a:pPr>
            <a:r>
              <a:rPr sz="1800" spc="-10" dirty="0">
                <a:latin typeface="Times New Roman"/>
                <a:cs typeface="Times New Roman"/>
              </a:rPr>
              <a:t>However, </a:t>
            </a:r>
            <a:r>
              <a:rPr sz="1800" dirty="0">
                <a:latin typeface="Times New Roman"/>
                <a:cs typeface="Times New Roman"/>
              </a:rPr>
              <a:t>this </a:t>
            </a:r>
            <a:r>
              <a:rPr sz="1800" spc="-5" dirty="0">
                <a:latin typeface="Times New Roman"/>
                <a:cs typeface="Times New Roman"/>
              </a:rPr>
              <a:t>layer </a:t>
            </a:r>
            <a:r>
              <a:rPr sz="3600" b="1" u="heavy" spc="-5" dirty="0">
                <a:latin typeface="Times New Roman"/>
                <a:cs typeface="Times New Roman"/>
              </a:rPr>
              <a:t>is  absent </a:t>
            </a:r>
            <a:r>
              <a:rPr sz="1800" dirty="0">
                <a:latin typeface="Times New Roman"/>
                <a:cs typeface="Times New Roman"/>
              </a:rPr>
              <a:t>in the upper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endParaRPr sz="1800">
              <a:latin typeface="Times New Roman"/>
              <a:cs typeface="Times New Roman"/>
            </a:endParaRPr>
          </a:p>
          <a:p>
            <a:pPr marL="251460" marR="5080" indent="-210820">
              <a:lnSpc>
                <a:spcPct val="93400"/>
              </a:lnSpc>
              <a:spcBef>
                <a:spcPts val="60"/>
              </a:spcBef>
              <a:tabLst>
                <a:tab pos="2976245" algn="l"/>
              </a:tabLst>
            </a:pPr>
            <a:r>
              <a:rPr sz="1800" dirty="0">
                <a:latin typeface="Times New Roman"/>
                <a:cs typeface="Times New Roman"/>
              </a:rPr>
              <a:t>of the ear drum which </a:t>
            </a:r>
            <a:r>
              <a:rPr sz="1800" spc="-5" dirty="0">
                <a:latin typeface="Times New Roman"/>
                <a:cs typeface="Times New Roman"/>
              </a:rPr>
              <a:t>is called  </a:t>
            </a:r>
            <a:r>
              <a:rPr sz="1900" b="1" i="1" spc="5" dirty="0">
                <a:latin typeface="Times New Roman"/>
                <a:cs typeface="Times New Roman"/>
              </a:rPr>
              <a:t>pars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40" dirty="0">
                <a:latin typeface="Andalus"/>
                <a:cs typeface="Andalus"/>
              </a:rPr>
              <a:t>flaccida</a:t>
            </a:r>
            <a:r>
              <a:rPr sz="1900" b="1" i="1" spc="350" dirty="0">
                <a:latin typeface="Andalus"/>
                <a:cs typeface="Andalus"/>
              </a:rPr>
              <a:t> </a:t>
            </a:r>
            <a:r>
              <a:rPr sz="1800" b="1" u="heavy" spc="-5" dirty="0">
                <a:latin typeface="Andalus"/>
                <a:cs typeface="Andalus"/>
              </a:rPr>
              <a:t>Shrapnell's </a:t>
            </a:r>
            <a:r>
              <a:rPr sz="1800" b="1" u="heavy" dirty="0">
                <a:latin typeface="Andalus"/>
                <a:cs typeface="Andalus"/>
              </a:rPr>
              <a:t>	</a:t>
            </a:r>
            <a:r>
              <a:rPr sz="1800" b="1" dirty="0">
                <a:latin typeface="Andalus"/>
                <a:cs typeface="Andalus"/>
              </a:rPr>
              <a:t> membrane (also </a:t>
            </a:r>
            <a:r>
              <a:rPr sz="1800" b="1" spc="5" dirty="0">
                <a:latin typeface="Andalus"/>
                <a:cs typeface="Andalus"/>
              </a:rPr>
              <a:t>known</a:t>
            </a:r>
            <a:r>
              <a:rPr sz="1800" b="1" spc="-155" dirty="0">
                <a:latin typeface="Andalus"/>
                <a:cs typeface="Andalus"/>
              </a:rPr>
              <a:t> </a:t>
            </a:r>
            <a:r>
              <a:rPr sz="1800" b="1" spc="5" dirty="0">
                <a:latin typeface="Andalus"/>
                <a:cs typeface="Andalus"/>
              </a:rPr>
              <a:t>as</a:t>
            </a:r>
            <a:endParaRPr sz="1800">
              <a:latin typeface="Andalus"/>
              <a:cs typeface="Andalus"/>
            </a:endParaRPr>
          </a:p>
          <a:p>
            <a:pPr marR="112395" algn="ctr">
              <a:lnSpc>
                <a:spcPct val="100000"/>
              </a:lnSpc>
            </a:pPr>
            <a:r>
              <a:rPr sz="1800" b="1" dirty="0">
                <a:latin typeface="Andalus"/>
                <a:cs typeface="Andalus"/>
              </a:rPr>
              <a:t>Rivinus’</a:t>
            </a:r>
            <a:r>
              <a:rPr sz="1800" b="1" spc="-100" dirty="0">
                <a:latin typeface="Andalus"/>
                <a:cs typeface="Andalus"/>
              </a:rPr>
              <a:t> </a:t>
            </a:r>
            <a:r>
              <a:rPr sz="1800" b="1" dirty="0">
                <a:latin typeface="Andalus"/>
                <a:cs typeface="Andalus"/>
              </a:rPr>
              <a:t>ligament)</a:t>
            </a:r>
            <a:endParaRPr sz="1800">
              <a:latin typeface="Andalus"/>
              <a:cs typeface="Andalus"/>
            </a:endParaRPr>
          </a:p>
          <a:p>
            <a:pPr marL="47625" marR="158750" indent="-3810" algn="just">
              <a:lnSpc>
                <a:spcPct val="96700"/>
              </a:lnSpc>
              <a:spcBef>
                <a:spcPts val="245"/>
              </a:spcBef>
            </a:pPr>
            <a:r>
              <a:rPr sz="1800" dirty="0">
                <a:latin typeface="Times New Roman"/>
                <a:cs typeface="Times New Roman"/>
              </a:rPr>
              <a:t>The pars tensa and </a:t>
            </a:r>
            <a:r>
              <a:rPr sz="1800" spc="-5" dirty="0">
                <a:latin typeface="Times New Roman"/>
                <a:cs typeface="Times New Roman"/>
              </a:rPr>
              <a:t>flaccida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  separated from each other by  two </a:t>
            </a:r>
            <a:r>
              <a:rPr sz="1800" spc="-5" dirty="0">
                <a:latin typeface="Times New Roman"/>
                <a:cs typeface="Times New Roman"/>
              </a:rPr>
              <a:t>folds called </a:t>
            </a:r>
            <a:r>
              <a:rPr sz="1900" b="1" i="1" spc="-10" dirty="0">
                <a:latin typeface="Times New Roman"/>
                <a:cs typeface="Times New Roman"/>
              </a:rPr>
              <a:t>the anterior  </a:t>
            </a:r>
            <a:r>
              <a:rPr sz="1900" b="1" i="1" spc="-20" dirty="0">
                <a:latin typeface="Times New Roman"/>
                <a:cs typeface="Times New Roman"/>
              </a:rPr>
              <a:t>and </a:t>
            </a:r>
            <a:r>
              <a:rPr sz="1900" b="1" i="1" dirty="0">
                <a:latin typeface="Times New Roman"/>
                <a:cs typeface="Times New Roman"/>
              </a:rPr>
              <a:t>posterior </a:t>
            </a:r>
            <a:r>
              <a:rPr sz="1900" b="1" i="1" spc="-25" dirty="0">
                <a:latin typeface="Times New Roman"/>
                <a:cs typeface="Times New Roman"/>
              </a:rPr>
              <a:t>malleolar</a:t>
            </a:r>
            <a:r>
              <a:rPr sz="1900" b="1" i="1" spc="-16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folds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0729" y="3609594"/>
            <a:ext cx="1452371" cy="108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6317" y="1668779"/>
            <a:ext cx="3191256" cy="2054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7465" y="1856994"/>
            <a:ext cx="2939415" cy="1802764"/>
          </a:xfrm>
          <a:custGeom>
            <a:avLst/>
            <a:gdLst/>
            <a:ahLst/>
            <a:cxnLst/>
            <a:rect l="l" t="t" r="r" b="b"/>
            <a:pathLst>
              <a:path w="2939415" h="1802764">
                <a:moveTo>
                  <a:pt x="2874326" y="39362"/>
                </a:moveTo>
                <a:lnTo>
                  <a:pt x="2836414" y="40090"/>
                </a:lnTo>
                <a:lnTo>
                  <a:pt x="0" y="1769744"/>
                </a:lnTo>
                <a:lnTo>
                  <a:pt x="19812" y="1802256"/>
                </a:lnTo>
                <a:lnTo>
                  <a:pt x="2856361" y="72644"/>
                </a:lnTo>
                <a:lnTo>
                  <a:pt x="2874326" y="39362"/>
                </a:lnTo>
                <a:close/>
              </a:path>
              <a:path w="2939415" h="1802764">
                <a:moveTo>
                  <a:pt x="2937124" y="3301"/>
                </a:moveTo>
                <a:lnTo>
                  <a:pt x="2896743" y="3301"/>
                </a:lnTo>
                <a:lnTo>
                  <a:pt x="2916555" y="35940"/>
                </a:lnTo>
                <a:lnTo>
                  <a:pt x="2856361" y="72644"/>
                </a:lnTo>
                <a:lnTo>
                  <a:pt x="2827020" y="127000"/>
                </a:lnTo>
                <a:lnTo>
                  <a:pt x="2824837" y="134242"/>
                </a:lnTo>
                <a:lnTo>
                  <a:pt x="2825559" y="141509"/>
                </a:lnTo>
                <a:lnTo>
                  <a:pt x="2828948" y="147966"/>
                </a:lnTo>
                <a:lnTo>
                  <a:pt x="2834767" y="152780"/>
                </a:lnTo>
                <a:lnTo>
                  <a:pt x="2842009" y="155037"/>
                </a:lnTo>
                <a:lnTo>
                  <a:pt x="2849276" y="154352"/>
                </a:lnTo>
                <a:lnTo>
                  <a:pt x="2855733" y="150977"/>
                </a:lnTo>
                <a:lnTo>
                  <a:pt x="2860548" y="145160"/>
                </a:lnTo>
                <a:lnTo>
                  <a:pt x="2937124" y="3301"/>
                </a:lnTo>
                <a:close/>
              </a:path>
              <a:path w="2939415" h="1802764">
                <a:moveTo>
                  <a:pt x="2901137" y="10540"/>
                </a:moveTo>
                <a:lnTo>
                  <a:pt x="2889885" y="10540"/>
                </a:lnTo>
                <a:lnTo>
                  <a:pt x="2907030" y="38734"/>
                </a:lnTo>
                <a:lnTo>
                  <a:pt x="2874326" y="39362"/>
                </a:lnTo>
                <a:lnTo>
                  <a:pt x="2856361" y="72644"/>
                </a:lnTo>
                <a:lnTo>
                  <a:pt x="2916555" y="35940"/>
                </a:lnTo>
                <a:lnTo>
                  <a:pt x="2901137" y="10540"/>
                </a:lnTo>
                <a:close/>
              </a:path>
              <a:path w="2939415" h="1802764">
                <a:moveTo>
                  <a:pt x="2938907" y="0"/>
                </a:moveTo>
                <a:lnTo>
                  <a:pt x="2773934" y="3175"/>
                </a:lnTo>
                <a:lnTo>
                  <a:pt x="2755265" y="22605"/>
                </a:lnTo>
                <a:lnTo>
                  <a:pt x="2756925" y="30005"/>
                </a:lnTo>
                <a:lnTo>
                  <a:pt x="2761122" y="35988"/>
                </a:lnTo>
                <a:lnTo>
                  <a:pt x="2767248" y="39947"/>
                </a:lnTo>
                <a:lnTo>
                  <a:pt x="2774696" y="41275"/>
                </a:lnTo>
                <a:lnTo>
                  <a:pt x="2836414" y="40090"/>
                </a:lnTo>
                <a:lnTo>
                  <a:pt x="2896743" y="3301"/>
                </a:lnTo>
                <a:lnTo>
                  <a:pt x="2937124" y="3301"/>
                </a:lnTo>
                <a:lnTo>
                  <a:pt x="2938907" y="0"/>
                </a:lnTo>
                <a:close/>
              </a:path>
              <a:path w="2939415" h="1802764">
                <a:moveTo>
                  <a:pt x="2896743" y="3301"/>
                </a:moveTo>
                <a:lnTo>
                  <a:pt x="2836414" y="40090"/>
                </a:lnTo>
                <a:lnTo>
                  <a:pt x="2874326" y="39362"/>
                </a:lnTo>
                <a:lnTo>
                  <a:pt x="2889885" y="10540"/>
                </a:lnTo>
                <a:lnTo>
                  <a:pt x="2901137" y="10540"/>
                </a:lnTo>
                <a:lnTo>
                  <a:pt x="2896743" y="3301"/>
                </a:lnTo>
                <a:close/>
              </a:path>
              <a:path w="2939415" h="1802764">
                <a:moveTo>
                  <a:pt x="2889885" y="10540"/>
                </a:moveTo>
                <a:lnTo>
                  <a:pt x="2874326" y="39362"/>
                </a:lnTo>
                <a:lnTo>
                  <a:pt x="2907030" y="38734"/>
                </a:lnTo>
                <a:lnTo>
                  <a:pt x="2889885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131" y="3858386"/>
            <a:ext cx="2857500" cy="2738755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40715" marR="634365" algn="ctr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latin typeface="Times New Roman"/>
                <a:cs typeface="Times New Roman"/>
              </a:rPr>
              <a:t>In otoscopy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(TM  </a:t>
            </a:r>
            <a:r>
              <a:rPr sz="1800" spc="-5" dirty="0">
                <a:latin typeface="Times New Roman"/>
                <a:cs typeface="Times New Roman"/>
              </a:rPr>
              <a:t>examination)</a:t>
            </a:r>
            <a:endParaRPr sz="1800">
              <a:latin typeface="Times New Roman"/>
              <a:cs typeface="Times New Roman"/>
            </a:endParaRPr>
          </a:p>
          <a:p>
            <a:pPr marL="113664" marR="107314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antero-inferior </a:t>
            </a:r>
            <a:r>
              <a:rPr sz="1800" dirty="0">
                <a:latin typeface="Times New Roman"/>
                <a:cs typeface="Times New Roman"/>
              </a:rPr>
              <a:t>quadrant  of the ear drum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called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3790"/>
              </a:lnSpc>
            </a:pPr>
            <a:r>
              <a:rPr sz="3200" b="1" spc="-5" dirty="0">
                <a:latin typeface="Times New Roman"/>
                <a:cs typeface="Times New Roman"/>
              </a:rPr>
              <a:t>The cone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Times New Roman"/>
                <a:cs typeface="Times New Roman"/>
              </a:rPr>
              <a:t>light</a:t>
            </a:r>
            <a:endParaRPr sz="3200">
              <a:latin typeface="Times New Roman"/>
              <a:cs typeface="Times New Roman"/>
            </a:endParaRPr>
          </a:p>
          <a:p>
            <a:pPr marL="151765" marR="144780" algn="ctr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Times New Roman"/>
                <a:cs typeface="Times New Roman"/>
              </a:rPr>
              <a:t>(because it reflects the light  </a:t>
            </a:r>
            <a:r>
              <a:rPr sz="1800" spc="-5" dirty="0">
                <a:latin typeface="Times New Roman"/>
                <a:cs typeface="Times New Roman"/>
              </a:rPr>
              <a:t>coming </a:t>
            </a:r>
            <a:r>
              <a:rPr sz="1800" dirty="0">
                <a:latin typeface="Times New Roman"/>
                <a:cs typeface="Times New Roman"/>
              </a:rPr>
              <a:t>from 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otoscope)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75" y="738758"/>
            <a:ext cx="3143250" cy="273939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ts val="2135"/>
              </a:lnSpc>
              <a:spcBef>
                <a:spcPts val="200"/>
              </a:spcBef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tympanic </a:t>
            </a:r>
            <a:r>
              <a:rPr sz="1800" dirty="0">
                <a:latin typeface="Times New Roman"/>
                <a:cs typeface="Times New Roman"/>
              </a:rPr>
              <a:t>membrane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3815"/>
              </a:lnSpc>
            </a:pPr>
            <a:r>
              <a:rPr sz="3200" b="1" spc="-10" dirty="0">
                <a:latin typeface="Times New Roman"/>
                <a:cs typeface="Times New Roman"/>
              </a:rPr>
              <a:t>extremely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Times New Roman"/>
                <a:cs typeface="Times New Roman"/>
              </a:rPr>
              <a:t>sensitive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pain</a:t>
            </a:r>
            <a:endParaRPr sz="3200">
              <a:latin typeface="Times New Roman"/>
              <a:cs typeface="Times New Roman"/>
            </a:endParaRPr>
          </a:p>
          <a:p>
            <a:pPr marL="234315" marR="227965" algn="ctr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is innervated </a:t>
            </a:r>
            <a:r>
              <a:rPr sz="1800" dirty="0">
                <a:latin typeface="Times New Roman"/>
                <a:cs typeface="Times New Roman"/>
              </a:rPr>
              <a:t>on its </a:t>
            </a:r>
            <a:r>
              <a:rPr sz="1800" spc="-5" dirty="0">
                <a:latin typeface="Times New Roman"/>
                <a:cs typeface="Times New Roman"/>
              </a:rPr>
              <a:t>outer  </a:t>
            </a:r>
            <a:r>
              <a:rPr sz="1800" dirty="0">
                <a:latin typeface="Times New Roman"/>
                <a:cs typeface="Times New Roman"/>
              </a:rPr>
              <a:t>surface</a:t>
            </a:r>
            <a:endParaRPr sz="1800">
              <a:latin typeface="Times New Roman"/>
              <a:cs typeface="Times New Roman"/>
            </a:endParaRPr>
          </a:p>
          <a:p>
            <a:pPr marL="377825" marR="370205" algn="ctr">
              <a:lnSpc>
                <a:spcPct val="99000"/>
              </a:lnSpc>
              <a:spcBef>
                <a:spcPts val="20"/>
              </a:spcBef>
            </a:pPr>
            <a:r>
              <a:rPr sz="1800" b="1" spc="-5" dirty="0">
                <a:latin typeface="Times New Roman"/>
                <a:cs typeface="Times New Roman"/>
              </a:rPr>
              <a:t>by the </a:t>
            </a:r>
            <a:r>
              <a:rPr sz="1800" b="1" dirty="0">
                <a:latin typeface="Times New Roman"/>
                <a:cs typeface="Times New Roman"/>
              </a:rPr>
              <a:t>auriculotemporal  nerve </a:t>
            </a:r>
            <a:r>
              <a:rPr sz="1800" b="1" spc="-5" dirty="0">
                <a:latin typeface="Times New Roman"/>
                <a:cs typeface="Times New Roman"/>
              </a:rPr>
              <a:t>and the </a:t>
            </a:r>
            <a:r>
              <a:rPr sz="1800" b="1" dirty="0">
                <a:latin typeface="Times New Roman"/>
                <a:cs typeface="Times New Roman"/>
              </a:rPr>
              <a:t>auricular  </a:t>
            </a:r>
            <a:r>
              <a:rPr sz="1800" b="1" spc="-5" dirty="0">
                <a:latin typeface="Times New Roman"/>
                <a:cs typeface="Times New Roman"/>
              </a:rPr>
              <a:t>branch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vagus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5753" y="222504"/>
            <a:ext cx="5680709" cy="5966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285750"/>
            <a:ext cx="5500878" cy="5786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9950" y="266700"/>
            <a:ext cx="5539105" cy="5824855"/>
          </a:xfrm>
          <a:custGeom>
            <a:avLst/>
            <a:gdLst/>
            <a:ahLst/>
            <a:cxnLst/>
            <a:rect l="l" t="t" r="r" b="b"/>
            <a:pathLst>
              <a:path w="5539105" h="5824855">
                <a:moveTo>
                  <a:pt x="0" y="5824728"/>
                </a:moveTo>
                <a:lnTo>
                  <a:pt x="5538978" y="5824728"/>
                </a:lnTo>
                <a:lnTo>
                  <a:pt x="5538978" y="0"/>
                </a:lnTo>
                <a:lnTo>
                  <a:pt x="0" y="0"/>
                </a:lnTo>
                <a:lnTo>
                  <a:pt x="0" y="582472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7818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228600"/>
            <a:ext cx="3934205" cy="4467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" y="380"/>
            <a:ext cx="1403985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5"/>
              </a:spcBef>
            </a:pP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ROOF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4052" y="3237357"/>
            <a:ext cx="2780665" cy="203200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38430" marR="132080" algn="ctr">
              <a:lnSpc>
                <a:spcPct val="98300"/>
              </a:lnSpc>
              <a:spcBef>
                <a:spcPts val="234"/>
              </a:spcBef>
            </a:pP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formed </a:t>
            </a:r>
            <a:r>
              <a:rPr sz="1800" dirty="0">
                <a:latin typeface="Times New Roman"/>
                <a:cs typeface="Times New Roman"/>
              </a:rPr>
              <a:t>by a </a:t>
            </a:r>
            <a:r>
              <a:rPr sz="1800" spc="-5" dirty="0">
                <a:latin typeface="Times New Roman"/>
                <a:cs typeface="Times New Roman"/>
              </a:rPr>
              <a:t>thin plate </a:t>
            </a:r>
            <a:r>
              <a:rPr sz="1800" dirty="0">
                <a:latin typeface="Times New Roman"/>
                <a:cs typeface="Times New Roman"/>
              </a:rPr>
              <a:t>of  bone, which may be partly  </a:t>
            </a:r>
            <a:r>
              <a:rPr sz="1800" spc="-5" dirty="0">
                <a:latin typeface="Times New Roman"/>
                <a:cs typeface="Times New Roman"/>
              </a:rPr>
              <a:t>replaced </a:t>
            </a:r>
            <a:r>
              <a:rPr sz="1800" dirty="0">
                <a:latin typeface="Times New Roman"/>
                <a:cs typeface="Times New Roman"/>
              </a:rPr>
              <a:t>by fibrous tissue.  It </a:t>
            </a:r>
            <a:r>
              <a:rPr sz="1800" spc="-5" dirty="0">
                <a:latin typeface="Times New Roman"/>
                <a:cs typeface="Times New Roman"/>
              </a:rPr>
              <a:t>separates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tympanic  cavity </a:t>
            </a:r>
            <a:r>
              <a:rPr sz="1800" dirty="0">
                <a:latin typeface="Times New Roman"/>
                <a:cs typeface="Times New Roman"/>
              </a:rPr>
              <a:t>from the superior  bulb of </a:t>
            </a:r>
            <a:r>
              <a:rPr sz="1900" b="1" i="1" u="heavy" spc="-10" dirty="0">
                <a:latin typeface="Times New Roman"/>
                <a:cs typeface="Times New Roman"/>
              </a:rPr>
              <a:t>the </a:t>
            </a:r>
            <a:r>
              <a:rPr sz="1900" b="1" i="1" u="heavy" spc="-20" dirty="0">
                <a:latin typeface="Times New Roman"/>
                <a:cs typeface="Times New Roman"/>
              </a:rPr>
              <a:t>internal  jugular</a:t>
            </a:r>
            <a:r>
              <a:rPr sz="1900" b="1" i="1" u="heavy" spc="-114" dirty="0"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latin typeface="Times New Roman"/>
                <a:cs typeface="Times New Roman"/>
              </a:rPr>
              <a:t>vein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" y="450723"/>
            <a:ext cx="3780790" cy="1755139"/>
          </a:xfrm>
          <a:custGeom>
            <a:avLst/>
            <a:gdLst/>
            <a:ahLst/>
            <a:cxnLst/>
            <a:rect l="l" t="t" r="r" b="b"/>
            <a:pathLst>
              <a:path w="3780790" h="1755139">
                <a:moveTo>
                  <a:pt x="0" y="1754886"/>
                </a:moveTo>
                <a:lnTo>
                  <a:pt x="3780282" y="1754886"/>
                </a:lnTo>
                <a:lnTo>
                  <a:pt x="3780282" y="0"/>
                </a:lnTo>
                <a:lnTo>
                  <a:pt x="0" y="0"/>
                </a:lnTo>
                <a:lnTo>
                  <a:pt x="0" y="1754886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360" y="488696"/>
            <a:ext cx="3606165" cy="1663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760" marR="101600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formed by a thin </a:t>
            </a:r>
            <a:r>
              <a:rPr sz="1800" spc="-5" dirty="0">
                <a:latin typeface="Times New Roman"/>
                <a:cs typeface="Times New Roman"/>
              </a:rPr>
              <a:t>plate </a:t>
            </a:r>
            <a:r>
              <a:rPr sz="1800" dirty="0">
                <a:latin typeface="Times New Roman"/>
                <a:cs typeface="Times New Roman"/>
              </a:rPr>
              <a:t>of bone,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spc="-5" dirty="0">
                <a:latin typeface="Times New Roman"/>
                <a:cs typeface="Times New Roman"/>
              </a:rPr>
              <a:t>tegmen tympani, </a:t>
            </a:r>
            <a:r>
              <a:rPr sz="1800" dirty="0">
                <a:latin typeface="Times New Roman"/>
                <a:cs typeface="Times New Roman"/>
              </a:rPr>
              <a:t>which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part of the  petrous </a:t>
            </a:r>
            <a:r>
              <a:rPr sz="1800" spc="-5" dirty="0">
                <a:latin typeface="Times New Roman"/>
                <a:cs typeface="Times New Roman"/>
              </a:rPr>
              <a:t>temporal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bone</a:t>
            </a:r>
            <a:endParaRPr sz="1800">
              <a:latin typeface="Times New Roman"/>
              <a:cs typeface="Times New Roman"/>
            </a:endParaRPr>
          </a:p>
          <a:p>
            <a:pPr marL="12700" marR="5080" indent="92075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separates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tympanic cavity </a:t>
            </a:r>
            <a:r>
              <a:rPr sz="1800" dirty="0">
                <a:latin typeface="Times New Roman"/>
                <a:cs typeface="Times New Roman"/>
              </a:rPr>
              <a:t>from  the </a:t>
            </a:r>
            <a:r>
              <a:rPr sz="1800" b="1" spc="-5" dirty="0">
                <a:latin typeface="Times New Roman"/>
                <a:cs typeface="Times New Roman"/>
              </a:rPr>
              <a:t>meninges and the </a:t>
            </a:r>
            <a:r>
              <a:rPr sz="1800" b="1" dirty="0">
                <a:latin typeface="Times New Roman"/>
                <a:cs typeface="Times New Roman"/>
              </a:rPr>
              <a:t>temporal lobe  </a:t>
            </a:r>
            <a:r>
              <a:rPr sz="1800" dirty="0">
                <a:latin typeface="Times New Roman"/>
                <a:cs typeface="Times New Roman"/>
              </a:rPr>
              <a:t>of the brain in the </a:t>
            </a:r>
            <a:r>
              <a:rPr sz="1800" spc="-5" dirty="0">
                <a:latin typeface="Times New Roman"/>
                <a:cs typeface="Times New Roman"/>
              </a:rPr>
              <a:t>middle </a:t>
            </a:r>
            <a:r>
              <a:rPr sz="1800" dirty="0">
                <a:latin typeface="Times New Roman"/>
                <a:cs typeface="Times New Roman"/>
              </a:rPr>
              <a:t>cranial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fossa.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0351" y="1345057"/>
            <a:ext cx="4073525" cy="558800"/>
          </a:xfrm>
          <a:custGeom>
            <a:avLst/>
            <a:gdLst/>
            <a:ahLst/>
            <a:cxnLst/>
            <a:rect l="l" t="t" r="r" b="b"/>
            <a:pathLst>
              <a:path w="4073525" h="558800">
                <a:moveTo>
                  <a:pt x="4001108" y="516304"/>
                </a:moveTo>
                <a:lnTo>
                  <a:pt x="3962780" y="532764"/>
                </a:lnTo>
                <a:lnTo>
                  <a:pt x="3956430" y="535558"/>
                </a:lnTo>
                <a:lnTo>
                  <a:pt x="3953382" y="542925"/>
                </a:lnTo>
                <a:lnTo>
                  <a:pt x="3958971" y="555625"/>
                </a:lnTo>
                <a:lnTo>
                  <a:pt x="3966337" y="558545"/>
                </a:lnTo>
                <a:lnTo>
                  <a:pt x="4051642" y="521969"/>
                </a:lnTo>
                <a:lnTo>
                  <a:pt x="4047235" y="521969"/>
                </a:lnTo>
                <a:lnTo>
                  <a:pt x="4001108" y="516304"/>
                </a:lnTo>
                <a:close/>
              </a:path>
              <a:path w="4073525" h="558800">
                <a:moveTo>
                  <a:pt x="4024051" y="506451"/>
                </a:moveTo>
                <a:lnTo>
                  <a:pt x="4001108" y="516304"/>
                </a:lnTo>
                <a:lnTo>
                  <a:pt x="4047235" y="521969"/>
                </a:lnTo>
                <a:lnTo>
                  <a:pt x="4047558" y="519429"/>
                </a:lnTo>
                <a:lnTo>
                  <a:pt x="4041140" y="519429"/>
                </a:lnTo>
                <a:lnTo>
                  <a:pt x="4024051" y="506451"/>
                </a:lnTo>
                <a:close/>
              </a:path>
              <a:path w="4073525" h="558800">
                <a:moveTo>
                  <a:pt x="3980688" y="441832"/>
                </a:moveTo>
                <a:lnTo>
                  <a:pt x="3972814" y="442975"/>
                </a:lnTo>
                <a:lnTo>
                  <a:pt x="3968496" y="448437"/>
                </a:lnTo>
                <a:lnTo>
                  <a:pt x="3964304" y="454025"/>
                </a:lnTo>
                <a:lnTo>
                  <a:pt x="3965448" y="461898"/>
                </a:lnTo>
                <a:lnTo>
                  <a:pt x="4004047" y="491258"/>
                </a:lnTo>
                <a:lnTo>
                  <a:pt x="4050410" y="496950"/>
                </a:lnTo>
                <a:lnTo>
                  <a:pt x="4047235" y="521969"/>
                </a:lnTo>
                <a:lnTo>
                  <a:pt x="4051642" y="521969"/>
                </a:lnTo>
                <a:lnTo>
                  <a:pt x="4073525" y="512571"/>
                </a:lnTo>
                <a:lnTo>
                  <a:pt x="3980688" y="441832"/>
                </a:lnTo>
                <a:close/>
              </a:path>
              <a:path w="4073525" h="558800">
                <a:moveTo>
                  <a:pt x="4043806" y="497966"/>
                </a:moveTo>
                <a:lnTo>
                  <a:pt x="4024051" y="506451"/>
                </a:lnTo>
                <a:lnTo>
                  <a:pt x="4041140" y="519429"/>
                </a:lnTo>
                <a:lnTo>
                  <a:pt x="4043806" y="497966"/>
                </a:lnTo>
                <a:close/>
              </a:path>
              <a:path w="4073525" h="558800">
                <a:moveTo>
                  <a:pt x="4050282" y="497966"/>
                </a:moveTo>
                <a:lnTo>
                  <a:pt x="4043806" y="497966"/>
                </a:lnTo>
                <a:lnTo>
                  <a:pt x="4041140" y="519429"/>
                </a:lnTo>
                <a:lnTo>
                  <a:pt x="4047558" y="519429"/>
                </a:lnTo>
                <a:lnTo>
                  <a:pt x="4050282" y="497966"/>
                </a:lnTo>
                <a:close/>
              </a:path>
              <a:path w="4073525" h="558800">
                <a:moveTo>
                  <a:pt x="3048" y="0"/>
                </a:moveTo>
                <a:lnTo>
                  <a:pt x="0" y="24891"/>
                </a:lnTo>
                <a:lnTo>
                  <a:pt x="4001108" y="516304"/>
                </a:lnTo>
                <a:lnTo>
                  <a:pt x="4024051" y="506451"/>
                </a:lnTo>
                <a:lnTo>
                  <a:pt x="4004047" y="491258"/>
                </a:lnTo>
                <a:lnTo>
                  <a:pt x="3048" y="0"/>
                </a:lnTo>
                <a:close/>
              </a:path>
              <a:path w="4073525" h="558800">
                <a:moveTo>
                  <a:pt x="4004047" y="491258"/>
                </a:moveTo>
                <a:lnTo>
                  <a:pt x="4024051" y="506451"/>
                </a:lnTo>
                <a:lnTo>
                  <a:pt x="4043806" y="497966"/>
                </a:lnTo>
                <a:lnTo>
                  <a:pt x="4050282" y="497966"/>
                </a:lnTo>
                <a:lnTo>
                  <a:pt x="4050410" y="496950"/>
                </a:lnTo>
                <a:lnTo>
                  <a:pt x="4004047" y="49125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829" y="2493645"/>
            <a:ext cx="1609090" cy="368935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55"/>
              </a:spcBef>
            </a:pP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FLOOR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0392" y="380"/>
            <a:ext cx="2262505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5"/>
              </a:spcBef>
            </a:pPr>
            <a:r>
              <a:rPr sz="1800" spc="-20" dirty="0">
                <a:latin typeface="Times New Roman"/>
                <a:cs typeface="Times New Roman"/>
              </a:rPr>
              <a:t>TEGMENTAL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WALL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8429" y="2493645"/>
            <a:ext cx="2033270" cy="368935"/>
          </a:xfrm>
          <a:prstGeom prst="rect">
            <a:avLst/>
          </a:prstGeom>
          <a:ln w="25145">
            <a:solidFill>
              <a:srgbClr val="4F81B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5"/>
              </a:spcBef>
            </a:pPr>
            <a:r>
              <a:rPr sz="1800" b="1" spc="-5" dirty="0">
                <a:latin typeface="Times New Roman"/>
                <a:cs typeface="Times New Roman"/>
              </a:rPr>
              <a:t>JUGULAR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WALL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50" y="52577"/>
            <a:ext cx="7696200" cy="4948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2002" y="214502"/>
            <a:ext cx="2739390" cy="369570"/>
          </a:xfrm>
          <a:prstGeom prst="rect">
            <a:avLst/>
          </a:prstGeom>
          <a:ln w="25145">
            <a:solidFill>
              <a:srgbClr val="4F81B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55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ANTERIOR</a:t>
            </a:r>
            <a:r>
              <a:rPr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WALL</a:t>
            </a:r>
          </a:p>
        </p:txBody>
      </p:sp>
      <p:sp>
        <p:nvSpPr>
          <p:cNvPr id="4" name="object 4"/>
          <p:cNvSpPr/>
          <p:nvPr/>
        </p:nvSpPr>
        <p:spPr>
          <a:xfrm>
            <a:off x="2929508" y="6144385"/>
            <a:ext cx="6215380" cy="646430"/>
          </a:xfrm>
          <a:custGeom>
            <a:avLst/>
            <a:gdLst/>
            <a:ahLst/>
            <a:cxnLst/>
            <a:rect l="l" t="t" r="r" b="b"/>
            <a:pathLst>
              <a:path w="6215380" h="646429">
                <a:moveTo>
                  <a:pt x="0" y="646176"/>
                </a:moveTo>
                <a:lnTo>
                  <a:pt x="6214872" y="646176"/>
                </a:lnTo>
                <a:lnTo>
                  <a:pt x="621487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9" y="4855083"/>
            <a:ext cx="7072630" cy="646430"/>
          </a:xfrm>
          <a:custGeom>
            <a:avLst/>
            <a:gdLst/>
            <a:ahLst/>
            <a:cxnLst/>
            <a:rect l="l" t="t" r="r" b="b"/>
            <a:pathLst>
              <a:path w="7072630" h="646429">
                <a:moveTo>
                  <a:pt x="0" y="646176"/>
                </a:moveTo>
                <a:lnTo>
                  <a:pt x="7072122" y="646176"/>
                </a:lnTo>
                <a:lnTo>
                  <a:pt x="707212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1752" y="5497448"/>
            <a:ext cx="7143750" cy="647065"/>
          </a:xfrm>
          <a:custGeom>
            <a:avLst/>
            <a:gdLst/>
            <a:ahLst/>
            <a:cxnLst/>
            <a:rect l="l" t="t" r="r" b="b"/>
            <a:pathLst>
              <a:path w="7143750" h="647064">
                <a:moveTo>
                  <a:pt x="0" y="646938"/>
                </a:moveTo>
                <a:lnTo>
                  <a:pt x="7143750" y="646938"/>
                </a:lnTo>
                <a:lnTo>
                  <a:pt x="7143750" y="0"/>
                </a:lnTo>
                <a:lnTo>
                  <a:pt x="0" y="0"/>
                </a:lnTo>
                <a:lnTo>
                  <a:pt x="0" y="646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1752" y="5497448"/>
            <a:ext cx="7143750" cy="647065"/>
          </a:xfrm>
          <a:custGeom>
            <a:avLst/>
            <a:gdLst/>
            <a:ahLst/>
            <a:cxnLst/>
            <a:rect l="l" t="t" r="r" b="b"/>
            <a:pathLst>
              <a:path w="7143750" h="647064">
                <a:moveTo>
                  <a:pt x="0" y="646938"/>
                </a:moveTo>
                <a:lnTo>
                  <a:pt x="7143750" y="646938"/>
                </a:lnTo>
                <a:lnTo>
                  <a:pt x="7143750" y="0"/>
                </a:lnTo>
                <a:lnTo>
                  <a:pt x="0" y="0"/>
                </a:lnTo>
                <a:lnTo>
                  <a:pt x="0" y="646938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8150" y="4892802"/>
            <a:ext cx="8318500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69770" algn="ctr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is formed </a:t>
            </a:r>
            <a:r>
              <a:rPr sz="1800" dirty="0">
                <a:latin typeface="Times New Roman"/>
                <a:cs typeface="Times New Roman"/>
              </a:rPr>
              <a:t>below by a </a:t>
            </a:r>
            <a:r>
              <a:rPr sz="1800" spc="-5" dirty="0">
                <a:latin typeface="Times New Roman"/>
                <a:cs typeface="Times New Roman"/>
              </a:rPr>
              <a:t>thin plate </a:t>
            </a:r>
            <a:r>
              <a:rPr sz="1800" dirty="0">
                <a:latin typeface="Times New Roman"/>
                <a:cs typeface="Times New Roman"/>
              </a:rPr>
              <a:t>of bone </a:t>
            </a:r>
            <a:r>
              <a:rPr sz="1800" spc="-5" dirty="0">
                <a:latin typeface="Times New Roman"/>
                <a:cs typeface="Times New Roman"/>
              </a:rPr>
              <a:t>that separates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tympanic</a:t>
            </a:r>
            <a:endParaRPr sz="1800">
              <a:latin typeface="Times New Roman"/>
              <a:cs typeface="Times New Roman"/>
            </a:endParaRPr>
          </a:p>
          <a:p>
            <a:pPr marR="1971039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cavity </a:t>
            </a:r>
            <a:r>
              <a:rPr sz="1800" dirty="0">
                <a:latin typeface="Times New Roman"/>
                <a:cs typeface="Times New Roman"/>
              </a:rPr>
              <a:t>from the </a:t>
            </a:r>
            <a:r>
              <a:rPr sz="1800" spc="-5" dirty="0">
                <a:latin typeface="Times New Roman"/>
                <a:cs typeface="Times New Roman"/>
              </a:rPr>
              <a:t>internal carotid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artery</a:t>
            </a:r>
            <a:endParaRPr sz="1800">
              <a:latin typeface="Times New Roman"/>
              <a:cs typeface="Times New Roman"/>
            </a:endParaRPr>
          </a:p>
          <a:p>
            <a:pPr marL="92075" algn="ctr">
              <a:lnSpc>
                <a:spcPts val="2140"/>
              </a:lnSpc>
              <a:spcBef>
                <a:spcPts val="740"/>
              </a:spcBef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At </a:t>
            </a:r>
            <a:r>
              <a:rPr sz="1800" dirty="0">
                <a:latin typeface="Times New Roman"/>
                <a:cs typeface="Times New Roman"/>
              </a:rPr>
              <a:t>the upper part of the anterior wall are the openings into </a:t>
            </a:r>
            <a:r>
              <a:rPr sz="1800" spc="-5" dirty="0">
                <a:latin typeface="Times New Roman"/>
                <a:cs typeface="Times New Roman"/>
              </a:rPr>
              <a:t>two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canals.</a:t>
            </a:r>
            <a:endParaRPr sz="1800">
              <a:latin typeface="Times New Roman"/>
              <a:cs typeface="Times New Roman"/>
            </a:endParaRPr>
          </a:p>
          <a:p>
            <a:pPr marL="92710" algn="ctr">
              <a:lnSpc>
                <a:spcPts val="2140"/>
              </a:lnSpc>
            </a:pPr>
            <a:r>
              <a:rPr sz="1800" dirty="0">
                <a:latin typeface="Times New Roman"/>
                <a:cs typeface="Times New Roman"/>
              </a:rPr>
              <a:t>The lower and </a:t>
            </a:r>
            <a:r>
              <a:rPr sz="1800" spc="-10" dirty="0">
                <a:latin typeface="Times New Roman"/>
                <a:cs typeface="Times New Roman"/>
              </a:rPr>
              <a:t>larger </a:t>
            </a:r>
            <a:r>
              <a:rPr sz="1800" dirty="0">
                <a:latin typeface="Times New Roman"/>
                <a:cs typeface="Times New Roman"/>
              </a:rPr>
              <a:t>of these leads into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auditory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tube</a:t>
            </a:r>
            <a:endParaRPr sz="1800">
              <a:latin typeface="Times New Roman"/>
              <a:cs typeface="Times New Roman"/>
            </a:endParaRPr>
          </a:p>
          <a:p>
            <a:pPr marL="4495800" marR="5080" indent="-1603375">
              <a:lnSpc>
                <a:spcPct val="100000"/>
              </a:lnSpc>
              <a:spcBef>
                <a:spcPts val="810"/>
              </a:spcBef>
            </a:pPr>
            <a:r>
              <a:rPr sz="1800" dirty="0">
                <a:latin typeface="Times New Roman"/>
                <a:cs typeface="Times New Roman"/>
              </a:rPr>
              <a:t>the upper and </a:t>
            </a:r>
            <a:r>
              <a:rPr sz="1800" spc="-5" dirty="0">
                <a:latin typeface="Times New Roman"/>
                <a:cs typeface="Times New Roman"/>
              </a:rPr>
              <a:t>smaller is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entrance </a:t>
            </a:r>
            <a:r>
              <a:rPr sz="1800" dirty="0">
                <a:latin typeface="Times New Roman"/>
                <a:cs typeface="Times New Roman"/>
              </a:rPr>
              <a:t>into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canal for </a:t>
            </a:r>
            <a:r>
              <a:rPr sz="1800" b="1" spc="-5" dirty="0">
                <a:latin typeface="Times New Roman"/>
                <a:cs typeface="Times New Roman"/>
              </a:rPr>
              <a:t>the  tensor </a:t>
            </a:r>
            <a:r>
              <a:rPr sz="1800" b="1" dirty="0">
                <a:latin typeface="Times New Roman"/>
                <a:cs typeface="Times New Roman"/>
              </a:rPr>
              <a:t>tympani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muscle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0676" y="3097529"/>
            <a:ext cx="984503" cy="1974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9779" y="3285616"/>
            <a:ext cx="754380" cy="1722120"/>
          </a:xfrm>
          <a:custGeom>
            <a:avLst/>
            <a:gdLst/>
            <a:ahLst/>
            <a:cxnLst/>
            <a:rect l="l" t="t" r="r" b="b"/>
            <a:pathLst>
              <a:path w="754379" h="1722120">
                <a:moveTo>
                  <a:pt x="51012" y="69863"/>
                </a:moveTo>
                <a:lnTo>
                  <a:pt x="45983" y="107234"/>
                </a:lnTo>
                <a:lnTo>
                  <a:pt x="718819" y="1721993"/>
                </a:lnTo>
                <a:lnTo>
                  <a:pt x="753871" y="1707261"/>
                </a:lnTo>
                <a:lnTo>
                  <a:pt x="81283" y="92803"/>
                </a:lnTo>
                <a:lnTo>
                  <a:pt x="51012" y="69863"/>
                </a:lnTo>
                <a:close/>
              </a:path>
              <a:path w="754379" h="1722120">
                <a:moveTo>
                  <a:pt x="21970" y="0"/>
                </a:moveTo>
                <a:lnTo>
                  <a:pt x="0" y="163575"/>
                </a:lnTo>
                <a:lnTo>
                  <a:pt x="506" y="171108"/>
                </a:lnTo>
                <a:lnTo>
                  <a:pt x="3762" y="177641"/>
                </a:lnTo>
                <a:lnTo>
                  <a:pt x="9233" y="182506"/>
                </a:lnTo>
                <a:lnTo>
                  <a:pt x="16382" y="185038"/>
                </a:lnTo>
                <a:lnTo>
                  <a:pt x="23913" y="184532"/>
                </a:lnTo>
                <a:lnTo>
                  <a:pt x="30432" y="181276"/>
                </a:lnTo>
                <a:lnTo>
                  <a:pt x="35260" y="175805"/>
                </a:lnTo>
                <a:lnTo>
                  <a:pt x="37718" y="168656"/>
                </a:lnTo>
                <a:lnTo>
                  <a:pt x="45983" y="107234"/>
                </a:lnTo>
                <a:lnTo>
                  <a:pt x="18922" y="42291"/>
                </a:lnTo>
                <a:lnTo>
                  <a:pt x="54101" y="27559"/>
                </a:lnTo>
                <a:lnTo>
                  <a:pt x="58388" y="27559"/>
                </a:lnTo>
                <a:lnTo>
                  <a:pt x="21970" y="0"/>
                </a:lnTo>
                <a:close/>
              </a:path>
              <a:path w="754379" h="1722120">
                <a:moveTo>
                  <a:pt x="58388" y="27559"/>
                </a:moveTo>
                <a:lnTo>
                  <a:pt x="54101" y="27559"/>
                </a:lnTo>
                <a:lnTo>
                  <a:pt x="81283" y="92803"/>
                </a:lnTo>
                <a:lnTo>
                  <a:pt x="130428" y="130048"/>
                </a:lnTo>
                <a:lnTo>
                  <a:pt x="137312" y="133330"/>
                </a:lnTo>
                <a:lnTo>
                  <a:pt x="144637" y="133731"/>
                </a:lnTo>
                <a:lnTo>
                  <a:pt x="151556" y="131369"/>
                </a:lnTo>
                <a:lnTo>
                  <a:pt x="157225" y="126365"/>
                </a:lnTo>
                <a:lnTo>
                  <a:pt x="160508" y="119481"/>
                </a:lnTo>
                <a:lnTo>
                  <a:pt x="160909" y="112156"/>
                </a:lnTo>
                <a:lnTo>
                  <a:pt x="158547" y="105237"/>
                </a:lnTo>
                <a:lnTo>
                  <a:pt x="153543" y="99568"/>
                </a:lnTo>
                <a:lnTo>
                  <a:pt x="58388" y="27559"/>
                </a:lnTo>
                <a:close/>
              </a:path>
              <a:path w="754379" h="1722120">
                <a:moveTo>
                  <a:pt x="54101" y="27559"/>
                </a:moveTo>
                <a:lnTo>
                  <a:pt x="18922" y="42291"/>
                </a:lnTo>
                <a:lnTo>
                  <a:pt x="45983" y="107234"/>
                </a:lnTo>
                <a:lnTo>
                  <a:pt x="51012" y="69863"/>
                </a:lnTo>
                <a:lnTo>
                  <a:pt x="25018" y="50165"/>
                </a:lnTo>
                <a:lnTo>
                  <a:pt x="55371" y="37465"/>
                </a:lnTo>
                <a:lnTo>
                  <a:pt x="58228" y="37465"/>
                </a:lnTo>
                <a:lnTo>
                  <a:pt x="54101" y="27559"/>
                </a:lnTo>
                <a:close/>
              </a:path>
              <a:path w="754379" h="1722120">
                <a:moveTo>
                  <a:pt x="58228" y="37465"/>
                </a:moveTo>
                <a:lnTo>
                  <a:pt x="55371" y="37465"/>
                </a:lnTo>
                <a:lnTo>
                  <a:pt x="51012" y="69863"/>
                </a:lnTo>
                <a:lnTo>
                  <a:pt x="81283" y="92803"/>
                </a:lnTo>
                <a:lnTo>
                  <a:pt x="58228" y="37465"/>
                </a:lnTo>
                <a:close/>
              </a:path>
              <a:path w="754379" h="1722120">
                <a:moveTo>
                  <a:pt x="55371" y="37465"/>
                </a:moveTo>
                <a:lnTo>
                  <a:pt x="25018" y="50165"/>
                </a:lnTo>
                <a:lnTo>
                  <a:pt x="51012" y="69863"/>
                </a:lnTo>
                <a:lnTo>
                  <a:pt x="55371" y="37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126" y="2351404"/>
            <a:ext cx="584873" cy="599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6554" y="3669791"/>
            <a:ext cx="3620262" cy="2411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7501" y="3858005"/>
            <a:ext cx="3368040" cy="2159635"/>
          </a:xfrm>
          <a:custGeom>
            <a:avLst/>
            <a:gdLst/>
            <a:ahLst/>
            <a:cxnLst/>
            <a:rect l="l" t="t" r="r" b="b"/>
            <a:pathLst>
              <a:path w="3368040" h="2159635">
                <a:moveTo>
                  <a:pt x="63838" y="40658"/>
                </a:moveTo>
                <a:lnTo>
                  <a:pt x="81063" y="74203"/>
                </a:lnTo>
                <a:lnTo>
                  <a:pt x="3347466" y="2159203"/>
                </a:lnTo>
                <a:lnTo>
                  <a:pt x="3367913" y="2127084"/>
                </a:lnTo>
                <a:lnTo>
                  <a:pt x="101626" y="42147"/>
                </a:lnTo>
                <a:lnTo>
                  <a:pt x="63838" y="40658"/>
                </a:lnTo>
                <a:close/>
              </a:path>
              <a:path w="3368040" h="2159635">
                <a:moveTo>
                  <a:pt x="0" y="0"/>
                </a:moveTo>
                <a:lnTo>
                  <a:pt x="75437" y="146685"/>
                </a:lnTo>
                <a:lnTo>
                  <a:pt x="80160" y="152618"/>
                </a:lnTo>
                <a:lnTo>
                  <a:pt x="86550" y="156146"/>
                </a:lnTo>
                <a:lnTo>
                  <a:pt x="93797" y="157007"/>
                </a:lnTo>
                <a:lnTo>
                  <a:pt x="101092" y="154940"/>
                </a:lnTo>
                <a:lnTo>
                  <a:pt x="107025" y="150217"/>
                </a:lnTo>
                <a:lnTo>
                  <a:pt x="110553" y="143827"/>
                </a:lnTo>
                <a:lnTo>
                  <a:pt x="111414" y="136580"/>
                </a:lnTo>
                <a:lnTo>
                  <a:pt x="109347" y="129286"/>
                </a:lnTo>
                <a:lnTo>
                  <a:pt x="81063" y="74203"/>
                </a:lnTo>
                <a:lnTo>
                  <a:pt x="21717" y="36322"/>
                </a:lnTo>
                <a:lnTo>
                  <a:pt x="42163" y="4191"/>
                </a:lnTo>
                <a:lnTo>
                  <a:pt x="104613" y="4191"/>
                </a:lnTo>
                <a:lnTo>
                  <a:pt x="0" y="0"/>
                </a:lnTo>
                <a:close/>
              </a:path>
              <a:path w="3368040" h="2159635">
                <a:moveTo>
                  <a:pt x="42163" y="4191"/>
                </a:moveTo>
                <a:lnTo>
                  <a:pt x="21717" y="36322"/>
                </a:lnTo>
                <a:lnTo>
                  <a:pt x="81063" y="74203"/>
                </a:lnTo>
                <a:lnTo>
                  <a:pt x="63838" y="40658"/>
                </a:lnTo>
                <a:lnTo>
                  <a:pt x="31115" y="39370"/>
                </a:lnTo>
                <a:lnTo>
                  <a:pt x="48894" y="11557"/>
                </a:lnTo>
                <a:lnTo>
                  <a:pt x="53703" y="11557"/>
                </a:lnTo>
                <a:lnTo>
                  <a:pt x="42163" y="4191"/>
                </a:lnTo>
                <a:close/>
              </a:path>
              <a:path w="3368040" h="2159635">
                <a:moveTo>
                  <a:pt x="104613" y="4191"/>
                </a:moveTo>
                <a:lnTo>
                  <a:pt x="42163" y="4191"/>
                </a:lnTo>
                <a:lnTo>
                  <a:pt x="101626" y="42147"/>
                </a:lnTo>
                <a:lnTo>
                  <a:pt x="163322" y="44577"/>
                </a:lnTo>
                <a:lnTo>
                  <a:pt x="170811" y="43416"/>
                </a:lnTo>
                <a:lnTo>
                  <a:pt x="177037" y="39576"/>
                </a:lnTo>
                <a:lnTo>
                  <a:pt x="181359" y="33664"/>
                </a:lnTo>
                <a:lnTo>
                  <a:pt x="183134" y="26289"/>
                </a:lnTo>
                <a:lnTo>
                  <a:pt x="181973" y="18873"/>
                </a:lnTo>
                <a:lnTo>
                  <a:pt x="178133" y="12684"/>
                </a:lnTo>
                <a:lnTo>
                  <a:pt x="172221" y="8376"/>
                </a:lnTo>
                <a:lnTo>
                  <a:pt x="164846" y="6604"/>
                </a:lnTo>
                <a:lnTo>
                  <a:pt x="104613" y="4191"/>
                </a:lnTo>
                <a:close/>
              </a:path>
              <a:path w="3368040" h="2159635">
                <a:moveTo>
                  <a:pt x="53703" y="11557"/>
                </a:moveTo>
                <a:lnTo>
                  <a:pt x="48894" y="11557"/>
                </a:lnTo>
                <a:lnTo>
                  <a:pt x="63838" y="40658"/>
                </a:lnTo>
                <a:lnTo>
                  <a:pt x="101626" y="42147"/>
                </a:lnTo>
                <a:lnTo>
                  <a:pt x="53703" y="11557"/>
                </a:lnTo>
                <a:close/>
              </a:path>
              <a:path w="3368040" h="2159635">
                <a:moveTo>
                  <a:pt x="48894" y="11557"/>
                </a:moveTo>
                <a:lnTo>
                  <a:pt x="31115" y="39370"/>
                </a:lnTo>
                <a:lnTo>
                  <a:pt x="63838" y="40658"/>
                </a:lnTo>
                <a:lnTo>
                  <a:pt x="48894" y="11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3804" y="2526030"/>
            <a:ext cx="4907279" cy="38397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4751" y="2714244"/>
            <a:ext cx="4655185" cy="3587115"/>
          </a:xfrm>
          <a:custGeom>
            <a:avLst/>
            <a:gdLst/>
            <a:ahLst/>
            <a:cxnLst/>
            <a:rect l="l" t="t" r="r" b="b"/>
            <a:pathLst>
              <a:path w="4655184" h="3587115">
                <a:moveTo>
                  <a:pt x="59997" y="46051"/>
                </a:moveTo>
                <a:lnTo>
                  <a:pt x="74287" y="81050"/>
                </a:lnTo>
                <a:lnTo>
                  <a:pt x="4631944" y="3587000"/>
                </a:lnTo>
                <a:lnTo>
                  <a:pt x="4655184" y="3556800"/>
                </a:lnTo>
                <a:lnTo>
                  <a:pt x="97360" y="50820"/>
                </a:lnTo>
                <a:lnTo>
                  <a:pt x="59997" y="46051"/>
                </a:lnTo>
                <a:close/>
              </a:path>
              <a:path w="4655184" h="3587115">
                <a:moveTo>
                  <a:pt x="0" y="0"/>
                </a:moveTo>
                <a:lnTo>
                  <a:pt x="62357" y="152780"/>
                </a:lnTo>
                <a:lnTo>
                  <a:pt x="66530" y="159033"/>
                </a:lnTo>
                <a:lnTo>
                  <a:pt x="72596" y="163083"/>
                </a:lnTo>
                <a:lnTo>
                  <a:pt x="79734" y="164586"/>
                </a:lnTo>
                <a:lnTo>
                  <a:pt x="87122" y="163194"/>
                </a:lnTo>
                <a:lnTo>
                  <a:pt x="93448" y="159019"/>
                </a:lnTo>
                <a:lnTo>
                  <a:pt x="97536" y="152939"/>
                </a:lnTo>
                <a:lnTo>
                  <a:pt x="99052" y="145764"/>
                </a:lnTo>
                <a:lnTo>
                  <a:pt x="97662" y="138302"/>
                </a:lnTo>
                <a:lnTo>
                  <a:pt x="74287" y="81050"/>
                </a:lnTo>
                <a:lnTo>
                  <a:pt x="18287" y="37972"/>
                </a:lnTo>
                <a:lnTo>
                  <a:pt x="41528" y="7873"/>
                </a:lnTo>
                <a:lnTo>
                  <a:pt x="61512" y="7873"/>
                </a:lnTo>
                <a:lnTo>
                  <a:pt x="0" y="0"/>
                </a:lnTo>
                <a:close/>
              </a:path>
              <a:path w="4655184" h="3587115">
                <a:moveTo>
                  <a:pt x="41528" y="7873"/>
                </a:moveTo>
                <a:lnTo>
                  <a:pt x="18287" y="37972"/>
                </a:lnTo>
                <a:lnTo>
                  <a:pt x="74287" y="81050"/>
                </a:lnTo>
                <a:lnTo>
                  <a:pt x="59997" y="46051"/>
                </a:lnTo>
                <a:lnTo>
                  <a:pt x="27559" y="41909"/>
                </a:lnTo>
                <a:lnTo>
                  <a:pt x="47625" y="15747"/>
                </a:lnTo>
                <a:lnTo>
                  <a:pt x="51765" y="15747"/>
                </a:lnTo>
                <a:lnTo>
                  <a:pt x="41528" y="7873"/>
                </a:lnTo>
                <a:close/>
              </a:path>
              <a:path w="4655184" h="3587115">
                <a:moveTo>
                  <a:pt x="61512" y="7873"/>
                </a:moveTo>
                <a:lnTo>
                  <a:pt x="41528" y="7873"/>
                </a:lnTo>
                <a:lnTo>
                  <a:pt x="97360" y="50820"/>
                </a:lnTo>
                <a:lnTo>
                  <a:pt x="158876" y="58673"/>
                </a:lnTo>
                <a:lnTo>
                  <a:pt x="166407" y="58167"/>
                </a:lnTo>
                <a:lnTo>
                  <a:pt x="172926" y="54911"/>
                </a:lnTo>
                <a:lnTo>
                  <a:pt x="177754" y="49440"/>
                </a:lnTo>
                <a:lnTo>
                  <a:pt x="180212" y="42290"/>
                </a:lnTo>
                <a:lnTo>
                  <a:pt x="179633" y="34742"/>
                </a:lnTo>
                <a:lnTo>
                  <a:pt x="176339" y="28193"/>
                </a:lnTo>
                <a:lnTo>
                  <a:pt x="170854" y="23360"/>
                </a:lnTo>
                <a:lnTo>
                  <a:pt x="163702" y="20954"/>
                </a:lnTo>
                <a:lnTo>
                  <a:pt x="61512" y="7873"/>
                </a:lnTo>
                <a:close/>
              </a:path>
              <a:path w="4655184" h="3587115">
                <a:moveTo>
                  <a:pt x="51765" y="15747"/>
                </a:moveTo>
                <a:lnTo>
                  <a:pt x="47625" y="15747"/>
                </a:lnTo>
                <a:lnTo>
                  <a:pt x="59997" y="46051"/>
                </a:lnTo>
                <a:lnTo>
                  <a:pt x="97360" y="50820"/>
                </a:lnTo>
                <a:lnTo>
                  <a:pt x="51765" y="15747"/>
                </a:lnTo>
                <a:close/>
              </a:path>
              <a:path w="4655184" h="3587115">
                <a:moveTo>
                  <a:pt x="47625" y="15747"/>
                </a:moveTo>
                <a:lnTo>
                  <a:pt x="27559" y="41909"/>
                </a:lnTo>
                <a:lnTo>
                  <a:pt x="59997" y="46051"/>
                </a:lnTo>
                <a:lnTo>
                  <a:pt x="47625" y="1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" y="1981200"/>
            <a:ext cx="2819400" cy="2895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1-has in </a:t>
            </a:r>
            <a:r>
              <a:rPr sz="1800" spc="-5" dirty="0">
                <a:latin typeface="Times New Roman"/>
                <a:cs typeface="Times New Roman"/>
              </a:rPr>
              <a:t>its </a:t>
            </a:r>
            <a:r>
              <a:rPr sz="1800" dirty="0">
                <a:latin typeface="Times New Roman"/>
                <a:cs typeface="Times New Roman"/>
              </a:rPr>
              <a:t>upper part 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large,  </a:t>
            </a:r>
            <a:r>
              <a:rPr sz="1800" spc="-5" dirty="0">
                <a:latin typeface="Times New Roman"/>
                <a:cs typeface="Times New Roman"/>
              </a:rPr>
              <a:t>irregular </a:t>
            </a:r>
            <a:r>
              <a:rPr sz="1800" dirty="0">
                <a:latin typeface="Times New Roman"/>
                <a:cs typeface="Times New Roman"/>
              </a:rPr>
              <a:t>opening,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711835">
              <a:lnSpc>
                <a:spcPts val="5190"/>
              </a:lnSpc>
            </a:pPr>
            <a:r>
              <a:rPr sz="4400" b="1" spc="-5" dirty="0">
                <a:latin typeface="Times New Roman"/>
                <a:cs typeface="Times New Roman"/>
              </a:rPr>
              <a:t>aditus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to 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mastoid</a:t>
            </a:r>
            <a:endParaRPr sz="1800">
              <a:latin typeface="Times New Roman"/>
              <a:cs typeface="Times New Roman"/>
            </a:endParaRPr>
          </a:p>
          <a:p>
            <a:pPr marL="116839" marR="10985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2-Below </a:t>
            </a:r>
            <a:r>
              <a:rPr sz="1800" spc="-5" dirty="0">
                <a:latin typeface="Times New Roman"/>
                <a:cs typeface="Times New Roman"/>
              </a:rPr>
              <a:t>this is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small,  </a:t>
            </a:r>
            <a:r>
              <a:rPr sz="1800" spc="-20" dirty="0">
                <a:latin typeface="Times New Roman"/>
                <a:cs typeface="Times New Roman"/>
              </a:rPr>
              <a:t>hollow, </a:t>
            </a:r>
            <a:r>
              <a:rPr sz="1800" spc="-5" dirty="0">
                <a:latin typeface="Times New Roman"/>
                <a:cs typeface="Times New Roman"/>
              </a:rPr>
              <a:t>conical projection, 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pyramid, </a:t>
            </a:r>
            <a:r>
              <a:rPr sz="1800" dirty="0">
                <a:latin typeface="Times New Roman"/>
                <a:cs typeface="Times New Roman"/>
              </a:rPr>
              <a:t>from </a:t>
            </a:r>
            <a:r>
              <a:rPr sz="1800" spc="-5" dirty="0">
                <a:latin typeface="Times New Roman"/>
                <a:cs typeface="Times New Roman"/>
              </a:rPr>
              <a:t>whose  </a:t>
            </a:r>
            <a:r>
              <a:rPr sz="1800" dirty="0">
                <a:latin typeface="Times New Roman"/>
                <a:cs typeface="Times New Roman"/>
              </a:rPr>
              <a:t>apex </a:t>
            </a:r>
            <a:r>
              <a:rPr sz="1800" spc="-5" dirty="0">
                <a:latin typeface="Times New Roman"/>
                <a:cs typeface="Times New Roman"/>
              </a:rPr>
              <a:t>emerges </a:t>
            </a:r>
            <a:r>
              <a:rPr sz="1800" dirty="0">
                <a:latin typeface="Times New Roman"/>
                <a:cs typeface="Times New Roman"/>
              </a:rPr>
              <a:t>the tendon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 the </a:t>
            </a:r>
            <a:r>
              <a:rPr sz="1800" spc="-5" dirty="0">
                <a:latin typeface="Times New Roman"/>
                <a:cs typeface="Times New Roman"/>
              </a:rPr>
              <a:t>stapedius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muscle</a:t>
            </a:r>
            <a:r>
              <a:rPr sz="1800" spc="-5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0"/>
            <a:ext cx="6172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" y="914400"/>
            <a:ext cx="2692400" cy="36957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5"/>
              </a:spcBef>
            </a:pPr>
            <a:r>
              <a:rPr dirty="0">
                <a:solidFill>
                  <a:srgbClr val="000000"/>
                </a:solidFill>
              </a:rPr>
              <a:t>THE POSTERIOR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WALL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6858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19225619">
            <a:off x="4916561" y="4876800"/>
            <a:ext cx="42274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30810" marR="123825" algn="ctr"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3-The </a:t>
            </a:r>
            <a:r>
              <a:rPr lang="en-US" b="1" dirty="0" smtClean="0">
                <a:latin typeface="Times New Roman"/>
                <a:cs typeface="Times New Roman"/>
              </a:rPr>
              <a:t>vertical part of </a:t>
            </a:r>
            <a:r>
              <a:rPr lang="en-US" b="1" spc="-5" dirty="0" smtClean="0">
                <a:latin typeface="Times New Roman"/>
                <a:cs typeface="Times New Roman"/>
              </a:rPr>
              <a:t>the  </a:t>
            </a:r>
            <a:r>
              <a:rPr lang="en-US" b="1" dirty="0" smtClean="0">
                <a:latin typeface="Times New Roman"/>
                <a:cs typeface="Times New Roman"/>
              </a:rPr>
              <a:t>facial</a:t>
            </a:r>
            <a:r>
              <a:rPr lang="en-US" b="1" spc="-10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nerve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76800" y="3429000"/>
            <a:ext cx="3276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341077" y="1981200"/>
            <a:ext cx="1606061" cy="2602523"/>
          </a:xfrm>
          <a:custGeom>
            <a:avLst/>
            <a:gdLst>
              <a:gd name="connsiteX0" fmla="*/ 0 w 1606061"/>
              <a:gd name="connsiteY0" fmla="*/ 0 h 2602523"/>
              <a:gd name="connsiteX1" fmla="*/ 222738 w 1606061"/>
              <a:gd name="connsiteY1" fmla="*/ 11723 h 2602523"/>
              <a:gd name="connsiteX2" fmla="*/ 281354 w 1606061"/>
              <a:gd name="connsiteY2" fmla="*/ 46893 h 2602523"/>
              <a:gd name="connsiteX3" fmla="*/ 316523 w 1606061"/>
              <a:gd name="connsiteY3" fmla="*/ 58616 h 2602523"/>
              <a:gd name="connsiteX4" fmla="*/ 339969 w 1606061"/>
              <a:gd name="connsiteY4" fmla="*/ 93785 h 2602523"/>
              <a:gd name="connsiteX5" fmla="*/ 375138 w 1606061"/>
              <a:gd name="connsiteY5" fmla="*/ 105508 h 2602523"/>
              <a:gd name="connsiteX6" fmla="*/ 410308 w 1606061"/>
              <a:gd name="connsiteY6" fmla="*/ 128954 h 2602523"/>
              <a:gd name="connsiteX7" fmla="*/ 633046 w 1606061"/>
              <a:gd name="connsiteY7" fmla="*/ 140677 h 2602523"/>
              <a:gd name="connsiteX8" fmla="*/ 762000 w 1606061"/>
              <a:gd name="connsiteY8" fmla="*/ 152400 h 2602523"/>
              <a:gd name="connsiteX9" fmla="*/ 855785 w 1606061"/>
              <a:gd name="connsiteY9" fmla="*/ 187570 h 2602523"/>
              <a:gd name="connsiteX10" fmla="*/ 961292 w 1606061"/>
              <a:gd name="connsiteY10" fmla="*/ 234462 h 2602523"/>
              <a:gd name="connsiteX11" fmla="*/ 1008185 w 1606061"/>
              <a:gd name="connsiteY11" fmla="*/ 293077 h 2602523"/>
              <a:gd name="connsiteX12" fmla="*/ 1137138 w 1606061"/>
              <a:gd name="connsiteY12" fmla="*/ 328246 h 2602523"/>
              <a:gd name="connsiteX13" fmla="*/ 1207477 w 1606061"/>
              <a:gd name="connsiteY13" fmla="*/ 351693 h 2602523"/>
              <a:gd name="connsiteX14" fmla="*/ 1254369 w 1606061"/>
              <a:gd name="connsiteY14" fmla="*/ 363416 h 2602523"/>
              <a:gd name="connsiteX15" fmla="*/ 1289538 w 1606061"/>
              <a:gd name="connsiteY15" fmla="*/ 375139 h 2602523"/>
              <a:gd name="connsiteX16" fmla="*/ 1359877 w 1606061"/>
              <a:gd name="connsiteY16" fmla="*/ 422031 h 2602523"/>
              <a:gd name="connsiteX17" fmla="*/ 1383323 w 1606061"/>
              <a:gd name="connsiteY17" fmla="*/ 504093 h 2602523"/>
              <a:gd name="connsiteX18" fmla="*/ 1418492 w 1606061"/>
              <a:gd name="connsiteY18" fmla="*/ 527539 h 2602523"/>
              <a:gd name="connsiteX19" fmla="*/ 1453661 w 1606061"/>
              <a:gd name="connsiteY19" fmla="*/ 597877 h 2602523"/>
              <a:gd name="connsiteX20" fmla="*/ 1477108 w 1606061"/>
              <a:gd name="connsiteY20" fmla="*/ 679939 h 2602523"/>
              <a:gd name="connsiteX21" fmla="*/ 1500554 w 1606061"/>
              <a:gd name="connsiteY21" fmla="*/ 750277 h 2602523"/>
              <a:gd name="connsiteX22" fmla="*/ 1512277 w 1606061"/>
              <a:gd name="connsiteY22" fmla="*/ 937846 h 2602523"/>
              <a:gd name="connsiteX23" fmla="*/ 1535723 w 1606061"/>
              <a:gd name="connsiteY23" fmla="*/ 1008185 h 2602523"/>
              <a:gd name="connsiteX24" fmla="*/ 1547446 w 1606061"/>
              <a:gd name="connsiteY24" fmla="*/ 1101970 h 2602523"/>
              <a:gd name="connsiteX25" fmla="*/ 1524000 w 1606061"/>
              <a:gd name="connsiteY25" fmla="*/ 1242646 h 2602523"/>
              <a:gd name="connsiteX26" fmla="*/ 1535723 w 1606061"/>
              <a:gd name="connsiteY26" fmla="*/ 1676400 h 2602523"/>
              <a:gd name="connsiteX27" fmla="*/ 1559169 w 1606061"/>
              <a:gd name="connsiteY27" fmla="*/ 1723293 h 2602523"/>
              <a:gd name="connsiteX28" fmla="*/ 1570892 w 1606061"/>
              <a:gd name="connsiteY28" fmla="*/ 1758462 h 2602523"/>
              <a:gd name="connsiteX29" fmla="*/ 1582615 w 1606061"/>
              <a:gd name="connsiteY29" fmla="*/ 1828800 h 2602523"/>
              <a:gd name="connsiteX30" fmla="*/ 1594338 w 1606061"/>
              <a:gd name="connsiteY30" fmla="*/ 1863970 h 2602523"/>
              <a:gd name="connsiteX31" fmla="*/ 1606061 w 1606061"/>
              <a:gd name="connsiteY31" fmla="*/ 1922585 h 2602523"/>
              <a:gd name="connsiteX32" fmla="*/ 1594338 w 1606061"/>
              <a:gd name="connsiteY32" fmla="*/ 2368062 h 2602523"/>
              <a:gd name="connsiteX33" fmla="*/ 1582615 w 1606061"/>
              <a:gd name="connsiteY33" fmla="*/ 2414954 h 2602523"/>
              <a:gd name="connsiteX34" fmla="*/ 1582615 w 1606061"/>
              <a:gd name="connsiteY34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6061" h="2602523">
                <a:moveTo>
                  <a:pt x="0" y="0"/>
                </a:moveTo>
                <a:cubicBezTo>
                  <a:pt x="74246" y="3908"/>
                  <a:pt x="148695" y="4992"/>
                  <a:pt x="222738" y="11723"/>
                </a:cubicBezTo>
                <a:cubicBezTo>
                  <a:pt x="274927" y="16467"/>
                  <a:pt x="243326" y="24076"/>
                  <a:pt x="281354" y="46893"/>
                </a:cubicBezTo>
                <a:cubicBezTo>
                  <a:pt x="291950" y="53251"/>
                  <a:pt x="304800" y="54708"/>
                  <a:pt x="316523" y="58616"/>
                </a:cubicBezTo>
                <a:cubicBezTo>
                  <a:pt x="324338" y="70339"/>
                  <a:pt x="328967" y="84983"/>
                  <a:pt x="339969" y="93785"/>
                </a:cubicBezTo>
                <a:cubicBezTo>
                  <a:pt x="349618" y="101504"/>
                  <a:pt x="364085" y="99982"/>
                  <a:pt x="375138" y="105508"/>
                </a:cubicBezTo>
                <a:cubicBezTo>
                  <a:pt x="387740" y="111809"/>
                  <a:pt x="396348" y="127050"/>
                  <a:pt x="410308" y="128954"/>
                </a:cubicBezTo>
                <a:cubicBezTo>
                  <a:pt x="483975" y="138999"/>
                  <a:pt x="558862" y="135731"/>
                  <a:pt x="633046" y="140677"/>
                </a:cubicBezTo>
                <a:cubicBezTo>
                  <a:pt x="676112" y="143548"/>
                  <a:pt x="719015" y="148492"/>
                  <a:pt x="762000" y="152400"/>
                </a:cubicBezTo>
                <a:cubicBezTo>
                  <a:pt x="863526" y="177781"/>
                  <a:pt x="753611" y="146700"/>
                  <a:pt x="855785" y="187570"/>
                </a:cubicBezTo>
                <a:cubicBezTo>
                  <a:pt x="960417" y="229423"/>
                  <a:pt x="893629" y="189353"/>
                  <a:pt x="961292" y="234462"/>
                </a:cubicBezTo>
                <a:cubicBezTo>
                  <a:pt x="969576" y="246889"/>
                  <a:pt x="991479" y="284724"/>
                  <a:pt x="1008185" y="293077"/>
                </a:cubicBezTo>
                <a:cubicBezTo>
                  <a:pt x="1064869" y="321419"/>
                  <a:pt x="1080536" y="312809"/>
                  <a:pt x="1137138" y="328246"/>
                </a:cubicBezTo>
                <a:cubicBezTo>
                  <a:pt x="1160982" y="334749"/>
                  <a:pt x="1183500" y="345699"/>
                  <a:pt x="1207477" y="351693"/>
                </a:cubicBezTo>
                <a:cubicBezTo>
                  <a:pt x="1223108" y="355601"/>
                  <a:pt x="1238877" y="358990"/>
                  <a:pt x="1254369" y="363416"/>
                </a:cubicBezTo>
                <a:cubicBezTo>
                  <a:pt x="1266251" y="366811"/>
                  <a:pt x="1278736" y="369138"/>
                  <a:pt x="1289538" y="375139"/>
                </a:cubicBezTo>
                <a:cubicBezTo>
                  <a:pt x="1314171" y="388824"/>
                  <a:pt x="1359877" y="422031"/>
                  <a:pt x="1359877" y="422031"/>
                </a:cubicBezTo>
                <a:cubicBezTo>
                  <a:pt x="1360643" y="425094"/>
                  <a:pt x="1377208" y="496449"/>
                  <a:pt x="1383323" y="504093"/>
                </a:cubicBezTo>
                <a:cubicBezTo>
                  <a:pt x="1392124" y="515095"/>
                  <a:pt x="1406769" y="519724"/>
                  <a:pt x="1418492" y="527539"/>
                </a:cubicBezTo>
                <a:cubicBezTo>
                  <a:pt x="1447956" y="615930"/>
                  <a:pt x="1408213" y="506983"/>
                  <a:pt x="1453661" y="597877"/>
                </a:cubicBezTo>
                <a:cubicBezTo>
                  <a:pt x="1463514" y="617583"/>
                  <a:pt x="1471471" y="661149"/>
                  <a:pt x="1477108" y="679939"/>
                </a:cubicBezTo>
                <a:cubicBezTo>
                  <a:pt x="1484210" y="703611"/>
                  <a:pt x="1500554" y="750277"/>
                  <a:pt x="1500554" y="750277"/>
                </a:cubicBezTo>
                <a:cubicBezTo>
                  <a:pt x="1504462" y="812800"/>
                  <a:pt x="1503813" y="875775"/>
                  <a:pt x="1512277" y="937846"/>
                </a:cubicBezTo>
                <a:cubicBezTo>
                  <a:pt x="1515616" y="962334"/>
                  <a:pt x="1535723" y="1008185"/>
                  <a:pt x="1535723" y="1008185"/>
                </a:cubicBezTo>
                <a:cubicBezTo>
                  <a:pt x="1539631" y="1039447"/>
                  <a:pt x="1547446" y="1070465"/>
                  <a:pt x="1547446" y="1101970"/>
                </a:cubicBezTo>
                <a:cubicBezTo>
                  <a:pt x="1547446" y="1156856"/>
                  <a:pt x="1536347" y="1193259"/>
                  <a:pt x="1524000" y="1242646"/>
                </a:cubicBezTo>
                <a:cubicBezTo>
                  <a:pt x="1527908" y="1387231"/>
                  <a:pt x="1525168" y="1532148"/>
                  <a:pt x="1535723" y="1676400"/>
                </a:cubicBezTo>
                <a:cubicBezTo>
                  <a:pt x="1536998" y="1693829"/>
                  <a:pt x="1552285" y="1707230"/>
                  <a:pt x="1559169" y="1723293"/>
                </a:cubicBezTo>
                <a:cubicBezTo>
                  <a:pt x="1564037" y="1734651"/>
                  <a:pt x="1568211" y="1746399"/>
                  <a:pt x="1570892" y="1758462"/>
                </a:cubicBezTo>
                <a:cubicBezTo>
                  <a:pt x="1576048" y="1781665"/>
                  <a:pt x="1577459" y="1805597"/>
                  <a:pt x="1582615" y="1828800"/>
                </a:cubicBezTo>
                <a:cubicBezTo>
                  <a:pt x="1585296" y="1840863"/>
                  <a:pt x="1591341" y="1851982"/>
                  <a:pt x="1594338" y="1863970"/>
                </a:cubicBezTo>
                <a:cubicBezTo>
                  <a:pt x="1599171" y="1883300"/>
                  <a:pt x="1602153" y="1903047"/>
                  <a:pt x="1606061" y="1922585"/>
                </a:cubicBezTo>
                <a:cubicBezTo>
                  <a:pt x="1602153" y="2071077"/>
                  <a:pt x="1601403" y="2219686"/>
                  <a:pt x="1594338" y="2368062"/>
                </a:cubicBezTo>
                <a:cubicBezTo>
                  <a:pt x="1593572" y="2384155"/>
                  <a:pt x="1583420" y="2398862"/>
                  <a:pt x="1582615" y="2414954"/>
                </a:cubicBezTo>
                <a:cubicBezTo>
                  <a:pt x="1579493" y="2477399"/>
                  <a:pt x="1582615" y="2540000"/>
                  <a:pt x="1582615" y="260252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457200"/>
            <a:ext cx="44967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30810" marR="123825" algn="ctr">
              <a:lnSpc>
                <a:spcPct val="100000"/>
              </a:lnSpc>
            </a:pPr>
            <a:r>
              <a:rPr lang="en-US" dirty="0" smtClean="0">
                <a:latin typeface="Times New Roman"/>
                <a:cs typeface="Times New Roman"/>
              </a:rPr>
              <a:t>3-The </a:t>
            </a:r>
            <a:r>
              <a:rPr lang="en-US" b="1" dirty="0" smtClean="0">
                <a:latin typeface="Times New Roman"/>
                <a:cs typeface="Times New Roman"/>
              </a:rPr>
              <a:t>horizontal part of </a:t>
            </a:r>
            <a:r>
              <a:rPr lang="en-US" b="1" spc="-5" dirty="0" smtClean="0">
                <a:latin typeface="Times New Roman"/>
                <a:cs typeface="Times New Roman"/>
              </a:rPr>
              <a:t>the  </a:t>
            </a:r>
            <a:r>
              <a:rPr lang="en-US" b="1" dirty="0" smtClean="0">
                <a:latin typeface="Times New Roman"/>
                <a:cs typeface="Times New Roman"/>
              </a:rPr>
              <a:t>facial</a:t>
            </a:r>
            <a:r>
              <a:rPr lang="en-US" b="1" spc="-10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nerve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16200000" flipH="1">
            <a:off x="3290049" y="1385054"/>
            <a:ext cx="1230868" cy="113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38400" y="4648200"/>
            <a:ext cx="198002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Stylomastoid foramen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4418429" y="3886201"/>
            <a:ext cx="382171" cy="992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 flipV="1">
            <a:off x="4418429" y="3962401"/>
            <a:ext cx="686971" cy="916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477393"/>
            <a:ext cx="3420110" cy="646430"/>
          </a:xfrm>
          <a:custGeom>
            <a:avLst/>
            <a:gdLst/>
            <a:ahLst/>
            <a:cxnLst/>
            <a:rect l="l" t="t" r="r" b="b"/>
            <a:pathLst>
              <a:path w="3420110" h="646430">
                <a:moveTo>
                  <a:pt x="0" y="646176"/>
                </a:moveTo>
                <a:lnTo>
                  <a:pt x="3419855" y="646176"/>
                </a:lnTo>
                <a:lnTo>
                  <a:pt x="3419855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380"/>
            <a:ext cx="2286000" cy="462280"/>
          </a:xfrm>
          <a:custGeom>
            <a:avLst/>
            <a:gdLst/>
            <a:ahLst/>
            <a:cxnLst/>
            <a:rect l="l" t="t" r="r" b="b"/>
            <a:pathLst>
              <a:path w="2286000" h="462280">
                <a:moveTo>
                  <a:pt x="0" y="461772"/>
                </a:moveTo>
                <a:lnTo>
                  <a:pt x="2286000" y="461772"/>
                </a:lnTo>
                <a:lnTo>
                  <a:pt x="22860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8193"/>
            <a:ext cx="21075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The medial</a:t>
            </a:r>
            <a:r>
              <a:rPr sz="24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wall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" y="4437507"/>
            <a:ext cx="3492500" cy="1662430"/>
          </a:xfrm>
          <a:custGeom>
            <a:avLst/>
            <a:gdLst/>
            <a:ahLst/>
            <a:cxnLst/>
            <a:rect l="l" t="t" r="r" b="b"/>
            <a:pathLst>
              <a:path w="3492500" h="1662429">
                <a:moveTo>
                  <a:pt x="0" y="1661922"/>
                </a:moveTo>
                <a:lnTo>
                  <a:pt x="3492246" y="1661922"/>
                </a:lnTo>
                <a:lnTo>
                  <a:pt x="3492246" y="0"/>
                </a:lnTo>
                <a:lnTo>
                  <a:pt x="0" y="0"/>
                </a:lnTo>
                <a:lnTo>
                  <a:pt x="0" y="1661922"/>
                </a:lnTo>
                <a:close/>
              </a:path>
            </a:pathLst>
          </a:custGeom>
          <a:ln w="2514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6264" y="0"/>
            <a:ext cx="5507735" cy="494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" y="6300596"/>
            <a:ext cx="6532880" cy="368935"/>
          </a:xfrm>
          <a:custGeom>
            <a:avLst/>
            <a:gdLst/>
            <a:ahLst/>
            <a:cxnLst/>
            <a:rect l="l" t="t" r="r" b="b"/>
            <a:pathLst>
              <a:path w="6532880" h="368934">
                <a:moveTo>
                  <a:pt x="0" y="368807"/>
                </a:moveTo>
                <a:lnTo>
                  <a:pt x="6532626" y="368807"/>
                </a:lnTo>
                <a:lnTo>
                  <a:pt x="6532626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2514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" y="1197483"/>
            <a:ext cx="3492500" cy="1477010"/>
          </a:xfrm>
          <a:custGeom>
            <a:avLst/>
            <a:gdLst/>
            <a:ahLst/>
            <a:cxnLst/>
            <a:rect l="l" t="t" r="r" b="b"/>
            <a:pathLst>
              <a:path w="3492500" h="1477010">
                <a:moveTo>
                  <a:pt x="0" y="1476756"/>
                </a:moveTo>
                <a:lnTo>
                  <a:pt x="3492246" y="1476756"/>
                </a:lnTo>
                <a:lnTo>
                  <a:pt x="3492246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" y="2853308"/>
            <a:ext cx="3564254" cy="1292860"/>
          </a:xfrm>
          <a:custGeom>
            <a:avLst/>
            <a:gdLst/>
            <a:ahLst/>
            <a:cxnLst/>
            <a:rect l="l" t="t" r="r" b="b"/>
            <a:pathLst>
              <a:path w="3564254" h="1292860">
                <a:moveTo>
                  <a:pt x="0" y="1292352"/>
                </a:moveTo>
                <a:lnTo>
                  <a:pt x="3563874" y="1292352"/>
                </a:lnTo>
                <a:lnTo>
                  <a:pt x="3563874" y="0"/>
                </a:lnTo>
                <a:lnTo>
                  <a:pt x="0" y="0"/>
                </a:lnTo>
                <a:lnTo>
                  <a:pt x="0" y="1292352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514858"/>
            <a:ext cx="6310630" cy="611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marR="3087370"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formed by the </a:t>
            </a:r>
            <a:r>
              <a:rPr sz="1800" spc="-5" dirty="0">
                <a:latin typeface="Times New Roman"/>
                <a:cs typeface="Times New Roman"/>
              </a:rPr>
              <a:t>lateral </a:t>
            </a:r>
            <a:r>
              <a:rPr sz="1800" dirty="0">
                <a:latin typeface="Times New Roman"/>
                <a:cs typeface="Times New Roman"/>
              </a:rPr>
              <a:t>wall 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 inner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ear.</a:t>
            </a:r>
            <a:endParaRPr sz="1800">
              <a:latin typeface="Times New Roman"/>
              <a:cs typeface="Times New Roman"/>
            </a:endParaRPr>
          </a:p>
          <a:p>
            <a:pPr marL="25400" marR="2994660" algn="ctr">
              <a:lnSpc>
                <a:spcPct val="100000"/>
              </a:lnSpc>
              <a:spcBef>
                <a:spcPts val="1350"/>
              </a:spcBef>
            </a:pPr>
            <a:r>
              <a:rPr sz="1800" dirty="0">
                <a:latin typeface="Times New Roman"/>
                <a:cs typeface="Times New Roman"/>
              </a:rPr>
              <a:t>The greater part of the wall </a:t>
            </a:r>
            <a:r>
              <a:rPr sz="1800" spc="-5" dirty="0">
                <a:latin typeface="Times New Roman"/>
                <a:cs typeface="Times New Roman"/>
              </a:rPr>
              <a:t>shows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 rounded </a:t>
            </a:r>
            <a:r>
              <a:rPr sz="1800" spc="-5" dirty="0">
                <a:latin typeface="Times New Roman"/>
                <a:cs typeface="Times New Roman"/>
              </a:rPr>
              <a:t>projection, called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b="1" spc="-15" dirty="0">
                <a:latin typeface="Times New Roman"/>
                <a:cs typeface="Times New Roman"/>
              </a:rPr>
              <a:t>promontory, </a:t>
            </a:r>
            <a:r>
              <a:rPr sz="1800" dirty="0">
                <a:latin typeface="Times New Roman"/>
                <a:cs typeface="Times New Roman"/>
              </a:rPr>
              <a:t>which results from  the </a:t>
            </a:r>
            <a:r>
              <a:rPr sz="1800" spc="-5" dirty="0">
                <a:latin typeface="Times New Roman"/>
                <a:cs typeface="Times New Roman"/>
              </a:rPr>
              <a:t>underlying </a:t>
            </a:r>
            <a:r>
              <a:rPr sz="1800" dirty="0">
                <a:latin typeface="Times New Roman"/>
                <a:cs typeface="Times New Roman"/>
              </a:rPr>
              <a:t>first turn of </a:t>
            </a:r>
            <a:r>
              <a:rPr sz="1800" spc="-5" dirty="0">
                <a:latin typeface="Times New Roman"/>
                <a:cs typeface="Times New Roman"/>
              </a:rPr>
              <a:t>the  cochlea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306451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Above and behind the promontory  </a:t>
            </a:r>
            <a:r>
              <a:rPr sz="1800" spc="-5" dirty="0">
                <a:latin typeface="Times New Roman"/>
                <a:cs typeface="Times New Roman"/>
              </a:rPr>
              <a:t>lies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fenestra </a:t>
            </a:r>
            <a:r>
              <a:rPr sz="2400" b="1" spc="-5" dirty="0">
                <a:latin typeface="Times New Roman"/>
                <a:cs typeface="Times New Roman"/>
              </a:rPr>
              <a:t>vestibuli</a:t>
            </a:r>
            <a:r>
              <a:rPr sz="1800" spc="-5" dirty="0">
                <a:latin typeface="Times New Roman"/>
                <a:cs typeface="Times New Roman"/>
              </a:rPr>
              <a:t>,  </a:t>
            </a:r>
            <a:r>
              <a:rPr sz="1800" dirty="0">
                <a:latin typeface="Times New Roman"/>
                <a:cs typeface="Times New Roman"/>
              </a:rPr>
              <a:t>which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oval shaped and closed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  the base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stapes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3191510">
              <a:lnSpc>
                <a:spcPct val="996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Below the posterior end of the  promontory lies </a:t>
            </a:r>
            <a:r>
              <a:rPr sz="2400" b="1" dirty="0">
                <a:latin typeface="Times New Roman"/>
                <a:cs typeface="Times New Roman"/>
              </a:rPr>
              <a:t>the fenestra  cochleae</a:t>
            </a:r>
            <a:r>
              <a:rPr sz="1800" dirty="0">
                <a:latin typeface="Times New Roman"/>
                <a:cs typeface="Times New Roman"/>
              </a:rPr>
              <a:t>, which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round and  closed by the secondary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tympanic  </a:t>
            </a:r>
            <a:r>
              <a:rPr sz="1800" spc="-5" dirty="0">
                <a:latin typeface="Times New Roman"/>
                <a:cs typeface="Times New Roman"/>
              </a:rPr>
              <a:t>membrane.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horizontal part of the facial nerve arching above the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promontory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15995" y="2323338"/>
            <a:ext cx="3546348" cy="1107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7270" y="2426461"/>
            <a:ext cx="3352165" cy="942975"/>
          </a:xfrm>
          <a:custGeom>
            <a:avLst/>
            <a:gdLst/>
            <a:ahLst/>
            <a:cxnLst/>
            <a:rect l="l" t="t" r="r" b="b"/>
            <a:pathLst>
              <a:path w="3352165" h="942975">
                <a:moveTo>
                  <a:pt x="3279471" y="36957"/>
                </a:moveTo>
                <a:lnTo>
                  <a:pt x="0" y="918590"/>
                </a:lnTo>
                <a:lnTo>
                  <a:pt x="6604" y="942848"/>
                </a:lnTo>
                <a:lnTo>
                  <a:pt x="3285996" y="61235"/>
                </a:lnTo>
                <a:lnTo>
                  <a:pt x="3303525" y="43491"/>
                </a:lnTo>
                <a:lnTo>
                  <a:pt x="3279471" y="36957"/>
                </a:lnTo>
                <a:close/>
              </a:path>
              <a:path w="3352165" h="942975">
                <a:moveTo>
                  <a:pt x="3330787" y="24891"/>
                </a:moveTo>
                <a:lnTo>
                  <a:pt x="3324352" y="24891"/>
                </a:lnTo>
                <a:lnTo>
                  <a:pt x="3330955" y="49149"/>
                </a:lnTo>
                <a:lnTo>
                  <a:pt x="3285996" y="61235"/>
                </a:lnTo>
                <a:lnTo>
                  <a:pt x="3256661" y="90932"/>
                </a:lnTo>
                <a:lnTo>
                  <a:pt x="3251707" y="95885"/>
                </a:lnTo>
                <a:lnTo>
                  <a:pt x="3251834" y="103886"/>
                </a:lnTo>
                <a:lnTo>
                  <a:pt x="3256788" y="108712"/>
                </a:lnTo>
                <a:lnTo>
                  <a:pt x="3261614" y="113537"/>
                </a:lnTo>
                <a:lnTo>
                  <a:pt x="3269615" y="113537"/>
                </a:lnTo>
                <a:lnTo>
                  <a:pt x="3274568" y="108585"/>
                </a:lnTo>
                <a:lnTo>
                  <a:pt x="3351783" y="30607"/>
                </a:lnTo>
                <a:lnTo>
                  <a:pt x="3330787" y="24891"/>
                </a:lnTo>
                <a:close/>
              </a:path>
              <a:path w="3352165" h="942975">
                <a:moveTo>
                  <a:pt x="3303525" y="43491"/>
                </a:moveTo>
                <a:lnTo>
                  <a:pt x="3285996" y="61235"/>
                </a:lnTo>
                <a:lnTo>
                  <a:pt x="3330955" y="49149"/>
                </a:lnTo>
                <a:lnTo>
                  <a:pt x="3324352" y="49149"/>
                </a:lnTo>
                <a:lnTo>
                  <a:pt x="3303525" y="43491"/>
                </a:lnTo>
                <a:close/>
              </a:path>
              <a:path w="3352165" h="942975">
                <a:moveTo>
                  <a:pt x="3318637" y="28193"/>
                </a:moveTo>
                <a:lnTo>
                  <a:pt x="3303525" y="43491"/>
                </a:lnTo>
                <a:lnTo>
                  <a:pt x="3324352" y="49149"/>
                </a:lnTo>
                <a:lnTo>
                  <a:pt x="3318637" y="28193"/>
                </a:lnTo>
                <a:close/>
              </a:path>
              <a:path w="3352165" h="942975">
                <a:moveTo>
                  <a:pt x="3325250" y="28193"/>
                </a:moveTo>
                <a:lnTo>
                  <a:pt x="3318637" y="28193"/>
                </a:lnTo>
                <a:lnTo>
                  <a:pt x="3324352" y="49149"/>
                </a:lnTo>
                <a:lnTo>
                  <a:pt x="3330955" y="49149"/>
                </a:lnTo>
                <a:lnTo>
                  <a:pt x="3325250" y="28193"/>
                </a:lnTo>
                <a:close/>
              </a:path>
              <a:path w="3352165" h="942975">
                <a:moveTo>
                  <a:pt x="3324352" y="24891"/>
                </a:moveTo>
                <a:lnTo>
                  <a:pt x="3279471" y="36957"/>
                </a:lnTo>
                <a:lnTo>
                  <a:pt x="3303525" y="43491"/>
                </a:lnTo>
                <a:lnTo>
                  <a:pt x="3318637" y="28193"/>
                </a:lnTo>
                <a:lnTo>
                  <a:pt x="3325250" y="28193"/>
                </a:lnTo>
                <a:lnTo>
                  <a:pt x="3324352" y="24891"/>
                </a:lnTo>
                <a:close/>
              </a:path>
              <a:path w="3352165" h="942975">
                <a:moveTo>
                  <a:pt x="3239135" y="0"/>
                </a:moveTo>
                <a:lnTo>
                  <a:pt x="3232150" y="3937"/>
                </a:lnTo>
                <a:lnTo>
                  <a:pt x="3230372" y="10667"/>
                </a:lnTo>
                <a:lnTo>
                  <a:pt x="3228594" y="17272"/>
                </a:lnTo>
                <a:lnTo>
                  <a:pt x="3232531" y="24257"/>
                </a:lnTo>
                <a:lnTo>
                  <a:pt x="3279471" y="36957"/>
                </a:lnTo>
                <a:lnTo>
                  <a:pt x="3324352" y="24891"/>
                </a:lnTo>
                <a:lnTo>
                  <a:pt x="3330787" y="24891"/>
                </a:lnTo>
                <a:lnTo>
                  <a:pt x="3239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12185" y="2773679"/>
            <a:ext cx="3370326" cy="2311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3588" y="2907410"/>
            <a:ext cx="3175635" cy="2117090"/>
          </a:xfrm>
          <a:custGeom>
            <a:avLst/>
            <a:gdLst/>
            <a:ahLst/>
            <a:cxnLst/>
            <a:rect l="l" t="t" r="r" b="b"/>
            <a:pathLst>
              <a:path w="3175635" h="2117090">
                <a:moveTo>
                  <a:pt x="3133913" y="27555"/>
                </a:moveTo>
                <a:lnTo>
                  <a:pt x="3108992" y="29029"/>
                </a:lnTo>
                <a:lnTo>
                  <a:pt x="0" y="2095753"/>
                </a:lnTo>
                <a:lnTo>
                  <a:pt x="13969" y="2116709"/>
                </a:lnTo>
                <a:lnTo>
                  <a:pt x="3122892" y="50031"/>
                </a:lnTo>
                <a:lnTo>
                  <a:pt x="3133913" y="27555"/>
                </a:lnTo>
                <a:close/>
              </a:path>
              <a:path w="3175635" h="2117090">
                <a:moveTo>
                  <a:pt x="3173759" y="3301"/>
                </a:moveTo>
                <a:lnTo>
                  <a:pt x="3147695" y="3301"/>
                </a:lnTo>
                <a:lnTo>
                  <a:pt x="3161665" y="24256"/>
                </a:lnTo>
                <a:lnTo>
                  <a:pt x="3122892" y="50031"/>
                </a:lnTo>
                <a:lnTo>
                  <a:pt x="3101466" y="93725"/>
                </a:lnTo>
                <a:lnTo>
                  <a:pt x="3104007" y="101218"/>
                </a:lnTo>
                <a:lnTo>
                  <a:pt x="3116453" y="107314"/>
                </a:lnTo>
                <a:lnTo>
                  <a:pt x="3123946" y="104775"/>
                </a:lnTo>
                <a:lnTo>
                  <a:pt x="3173759" y="3301"/>
                </a:lnTo>
                <a:close/>
              </a:path>
              <a:path w="3175635" h="2117090">
                <a:moveTo>
                  <a:pt x="3150997" y="8254"/>
                </a:moveTo>
                <a:lnTo>
                  <a:pt x="3143377" y="8254"/>
                </a:lnTo>
                <a:lnTo>
                  <a:pt x="3155315" y="26288"/>
                </a:lnTo>
                <a:lnTo>
                  <a:pt x="3133913" y="27555"/>
                </a:lnTo>
                <a:lnTo>
                  <a:pt x="3122892" y="50031"/>
                </a:lnTo>
                <a:lnTo>
                  <a:pt x="3161665" y="24256"/>
                </a:lnTo>
                <a:lnTo>
                  <a:pt x="3150997" y="8254"/>
                </a:lnTo>
                <a:close/>
              </a:path>
              <a:path w="3175635" h="2117090">
                <a:moveTo>
                  <a:pt x="3175381" y="0"/>
                </a:moveTo>
                <a:lnTo>
                  <a:pt x="3065779" y="6350"/>
                </a:lnTo>
                <a:lnTo>
                  <a:pt x="3058922" y="6858"/>
                </a:lnTo>
                <a:lnTo>
                  <a:pt x="3053588" y="12700"/>
                </a:lnTo>
                <a:lnTo>
                  <a:pt x="3054350" y="26669"/>
                </a:lnTo>
                <a:lnTo>
                  <a:pt x="3060319" y="31876"/>
                </a:lnTo>
                <a:lnTo>
                  <a:pt x="3108992" y="29029"/>
                </a:lnTo>
                <a:lnTo>
                  <a:pt x="3147695" y="3301"/>
                </a:lnTo>
                <a:lnTo>
                  <a:pt x="3173759" y="3301"/>
                </a:lnTo>
                <a:lnTo>
                  <a:pt x="3175381" y="0"/>
                </a:lnTo>
                <a:close/>
              </a:path>
              <a:path w="3175635" h="2117090">
                <a:moveTo>
                  <a:pt x="3147695" y="3301"/>
                </a:moveTo>
                <a:lnTo>
                  <a:pt x="3108992" y="29029"/>
                </a:lnTo>
                <a:lnTo>
                  <a:pt x="3133913" y="27555"/>
                </a:lnTo>
                <a:lnTo>
                  <a:pt x="3143377" y="8254"/>
                </a:lnTo>
                <a:lnTo>
                  <a:pt x="3150997" y="8254"/>
                </a:lnTo>
                <a:lnTo>
                  <a:pt x="3147695" y="3301"/>
                </a:lnTo>
                <a:close/>
              </a:path>
              <a:path w="3175635" h="2117090">
                <a:moveTo>
                  <a:pt x="3143377" y="8254"/>
                </a:moveTo>
                <a:lnTo>
                  <a:pt x="3133913" y="27555"/>
                </a:lnTo>
                <a:lnTo>
                  <a:pt x="3155315" y="26288"/>
                </a:lnTo>
                <a:lnTo>
                  <a:pt x="3143377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80809" y="4903470"/>
            <a:ext cx="2400299" cy="1661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2626" y="4940808"/>
            <a:ext cx="2287905" cy="1543685"/>
          </a:xfrm>
          <a:custGeom>
            <a:avLst/>
            <a:gdLst/>
            <a:ahLst/>
            <a:cxnLst/>
            <a:rect l="l" t="t" r="r" b="b"/>
            <a:pathLst>
              <a:path w="2287904" h="1543685">
                <a:moveTo>
                  <a:pt x="0" y="1543519"/>
                </a:moveTo>
                <a:lnTo>
                  <a:pt x="228790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39053" y="1408557"/>
            <a:ext cx="443230" cy="1049020"/>
          </a:xfrm>
          <a:custGeom>
            <a:avLst/>
            <a:gdLst/>
            <a:ahLst/>
            <a:cxnLst/>
            <a:rect l="l" t="t" r="r" b="b"/>
            <a:pathLst>
              <a:path w="443229" h="1049020">
                <a:moveTo>
                  <a:pt x="18414" y="924813"/>
                </a:moveTo>
                <a:lnTo>
                  <a:pt x="11557" y="925956"/>
                </a:lnTo>
                <a:lnTo>
                  <a:pt x="4699" y="926972"/>
                </a:lnTo>
                <a:lnTo>
                  <a:pt x="0" y="933322"/>
                </a:lnTo>
                <a:lnTo>
                  <a:pt x="1016" y="940180"/>
                </a:lnTo>
                <a:lnTo>
                  <a:pt x="17525" y="1048765"/>
                </a:lnTo>
                <a:lnTo>
                  <a:pt x="41137" y="1030223"/>
                </a:lnTo>
                <a:lnTo>
                  <a:pt x="38354" y="1030223"/>
                </a:lnTo>
                <a:lnTo>
                  <a:pt x="14986" y="1020952"/>
                </a:lnTo>
                <a:lnTo>
                  <a:pt x="32150" y="977671"/>
                </a:lnTo>
                <a:lnTo>
                  <a:pt x="25908" y="936497"/>
                </a:lnTo>
                <a:lnTo>
                  <a:pt x="24892" y="929513"/>
                </a:lnTo>
                <a:lnTo>
                  <a:pt x="18414" y="924813"/>
                </a:lnTo>
                <a:close/>
              </a:path>
              <a:path w="443229" h="1049020">
                <a:moveTo>
                  <a:pt x="32150" y="977671"/>
                </a:moveTo>
                <a:lnTo>
                  <a:pt x="14986" y="1020952"/>
                </a:lnTo>
                <a:lnTo>
                  <a:pt x="38354" y="1030223"/>
                </a:lnTo>
                <a:lnTo>
                  <a:pt x="40972" y="1023619"/>
                </a:lnTo>
                <a:lnTo>
                  <a:pt x="39116" y="1023619"/>
                </a:lnTo>
                <a:lnTo>
                  <a:pt x="18923" y="1015618"/>
                </a:lnTo>
                <a:lnTo>
                  <a:pt x="35890" y="1002342"/>
                </a:lnTo>
                <a:lnTo>
                  <a:pt x="32150" y="977671"/>
                </a:lnTo>
                <a:close/>
              </a:path>
              <a:path w="443229" h="1049020">
                <a:moveTo>
                  <a:pt x="93852" y="956944"/>
                </a:moveTo>
                <a:lnTo>
                  <a:pt x="55490" y="987006"/>
                </a:lnTo>
                <a:lnTo>
                  <a:pt x="38354" y="1030223"/>
                </a:lnTo>
                <a:lnTo>
                  <a:pt x="41137" y="1030223"/>
                </a:lnTo>
                <a:lnTo>
                  <a:pt x="103886" y="980947"/>
                </a:lnTo>
                <a:lnTo>
                  <a:pt x="109347" y="976756"/>
                </a:lnTo>
                <a:lnTo>
                  <a:pt x="110236" y="968755"/>
                </a:lnTo>
                <a:lnTo>
                  <a:pt x="106045" y="963294"/>
                </a:lnTo>
                <a:lnTo>
                  <a:pt x="101726" y="957833"/>
                </a:lnTo>
                <a:lnTo>
                  <a:pt x="93852" y="956944"/>
                </a:lnTo>
                <a:close/>
              </a:path>
              <a:path w="443229" h="1049020">
                <a:moveTo>
                  <a:pt x="35890" y="1002342"/>
                </a:moveTo>
                <a:lnTo>
                  <a:pt x="18923" y="1015618"/>
                </a:lnTo>
                <a:lnTo>
                  <a:pt x="39116" y="1023619"/>
                </a:lnTo>
                <a:lnTo>
                  <a:pt x="35890" y="1002342"/>
                </a:lnTo>
                <a:close/>
              </a:path>
              <a:path w="443229" h="1049020">
                <a:moveTo>
                  <a:pt x="55490" y="987006"/>
                </a:moveTo>
                <a:lnTo>
                  <a:pt x="35890" y="1002342"/>
                </a:lnTo>
                <a:lnTo>
                  <a:pt x="39116" y="1023619"/>
                </a:lnTo>
                <a:lnTo>
                  <a:pt x="40972" y="1023619"/>
                </a:lnTo>
                <a:lnTo>
                  <a:pt x="55490" y="987006"/>
                </a:lnTo>
                <a:close/>
              </a:path>
              <a:path w="443229" h="1049020">
                <a:moveTo>
                  <a:pt x="419862" y="0"/>
                </a:moveTo>
                <a:lnTo>
                  <a:pt x="32150" y="977671"/>
                </a:lnTo>
                <a:lnTo>
                  <a:pt x="35890" y="1002342"/>
                </a:lnTo>
                <a:lnTo>
                  <a:pt x="55490" y="987006"/>
                </a:lnTo>
                <a:lnTo>
                  <a:pt x="443229" y="9143"/>
                </a:lnTo>
                <a:lnTo>
                  <a:pt x="41986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81571" y="1385316"/>
            <a:ext cx="2393442" cy="3630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33006" y="1413128"/>
            <a:ext cx="2287905" cy="3528695"/>
          </a:xfrm>
          <a:custGeom>
            <a:avLst/>
            <a:gdLst/>
            <a:ahLst/>
            <a:cxnLst/>
            <a:rect l="l" t="t" r="r" b="b"/>
            <a:pathLst>
              <a:path w="2287904" h="3528695">
                <a:moveTo>
                  <a:pt x="0" y="0"/>
                </a:moveTo>
                <a:lnTo>
                  <a:pt x="2287904" y="3528441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131" y="380"/>
            <a:ext cx="3215005" cy="1754505"/>
          </a:xfrm>
          <a:custGeom>
            <a:avLst/>
            <a:gdLst/>
            <a:ahLst/>
            <a:cxnLst/>
            <a:rect l="l" t="t" r="r" b="b"/>
            <a:pathLst>
              <a:path w="3215004" h="1754505">
                <a:moveTo>
                  <a:pt x="0" y="1754124"/>
                </a:moveTo>
                <a:lnTo>
                  <a:pt x="3214877" y="1754124"/>
                </a:lnTo>
                <a:lnTo>
                  <a:pt x="3214877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6113" y="38100"/>
            <a:ext cx="145415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Auditory</a:t>
            </a:r>
            <a:r>
              <a:rPr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Tube</a:t>
            </a:r>
          </a:p>
        </p:txBody>
      </p:sp>
      <p:sp>
        <p:nvSpPr>
          <p:cNvPr id="4" name="object 4"/>
          <p:cNvSpPr/>
          <p:nvPr/>
        </p:nvSpPr>
        <p:spPr>
          <a:xfrm>
            <a:off x="3723132" y="222504"/>
            <a:ext cx="4981194" cy="619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6378" y="285750"/>
            <a:ext cx="4801362" cy="6016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7328" y="266700"/>
            <a:ext cx="4839970" cy="6055360"/>
          </a:xfrm>
          <a:custGeom>
            <a:avLst/>
            <a:gdLst/>
            <a:ahLst/>
            <a:cxnLst/>
            <a:rect l="l" t="t" r="r" b="b"/>
            <a:pathLst>
              <a:path w="4839970" h="6055360">
                <a:moveTo>
                  <a:pt x="0" y="6054852"/>
                </a:moveTo>
                <a:lnTo>
                  <a:pt x="4839462" y="6054852"/>
                </a:lnTo>
                <a:lnTo>
                  <a:pt x="4839462" y="0"/>
                </a:lnTo>
                <a:lnTo>
                  <a:pt x="0" y="0"/>
                </a:lnTo>
                <a:lnTo>
                  <a:pt x="0" y="605485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502" y="5715380"/>
            <a:ext cx="4572000" cy="646430"/>
          </a:xfrm>
          <a:custGeom>
            <a:avLst/>
            <a:gdLst/>
            <a:ahLst/>
            <a:cxnLst/>
            <a:rect l="l" t="t" r="r" b="b"/>
            <a:pathLst>
              <a:path w="4572000" h="646429">
                <a:moveTo>
                  <a:pt x="0" y="646176"/>
                </a:moveTo>
                <a:lnTo>
                  <a:pt x="4572000" y="646176"/>
                </a:lnTo>
                <a:lnTo>
                  <a:pt x="45720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247" y="5753608"/>
            <a:ext cx="433387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95" marR="5080" indent="-290830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the tube descends it passes over the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upper  border of the superior constrictor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muscle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7502" y="3715130"/>
            <a:ext cx="3714750" cy="369570"/>
          </a:xfrm>
          <a:custGeom>
            <a:avLst/>
            <a:gdLst/>
            <a:ahLst/>
            <a:cxnLst/>
            <a:rect l="l" t="t" r="r" b="b"/>
            <a:pathLst>
              <a:path w="3714750" h="369570">
                <a:moveTo>
                  <a:pt x="0" y="369570"/>
                </a:moveTo>
                <a:lnTo>
                  <a:pt x="3714750" y="369570"/>
                </a:lnTo>
                <a:lnTo>
                  <a:pt x="3714750" y="0"/>
                </a:lnTo>
                <a:lnTo>
                  <a:pt x="0" y="0"/>
                </a:lnTo>
                <a:lnTo>
                  <a:pt x="0" y="369570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3103" y="3312414"/>
            <a:ext cx="1188720" cy="66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4378" y="3480434"/>
            <a:ext cx="936625" cy="436880"/>
          </a:xfrm>
          <a:custGeom>
            <a:avLst/>
            <a:gdLst/>
            <a:ahLst/>
            <a:cxnLst/>
            <a:rect l="l" t="t" r="r" b="b"/>
            <a:pathLst>
              <a:path w="936625" h="436879">
                <a:moveTo>
                  <a:pt x="829148" y="45375"/>
                </a:moveTo>
                <a:lnTo>
                  <a:pt x="0" y="401700"/>
                </a:lnTo>
                <a:lnTo>
                  <a:pt x="14986" y="436625"/>
                </a:lnTo>
                <a:lnTo>
                  <a:pt x="844291" y="80401"/>
                </a:lnTo>
                <a:lnTo>
                  <a:pt x="866785" y="49998"/>
                </a:lnTo>
                <a:lnTo>
                  <a:pt x="829148" y="45375"/>
                </a:lnTo>
                <a:close/>
              </a:path>
              <a:path w="936625" h="436879">
                <a:moveTo>
                  <a:pt x="914622" y="17525"/>
                </a:moveTo>
                <a:lnTo>
                  <a:pt x="893953" y="17525"/>
                </a:lnTo>
                <a:lnTo>
                  <a:pt x="909066" y="52577"/>
                </a:lnTo>
                <a:lnTo>
                  <a:pt x="844291" y="80401"/>
                </a:lnTo>
                <a:lnTo>
                  <a:pt x="807466" y="130175"/>
                </a:lnTo>
                <a:lnTo>
                  <a:pt x="804279" y="136983"/>
                </a:lnTo>
                <a:lnTo>
                  <a:pt x="803973" y="144256"/>
                </a:lnTo>
                <a:lnTo>
                  <a:pt x="806430" y="151124"/>
                </a:lnTo>
                <a:lnTo>
                  <a:pt x="811530" y="156717"/>
                </a:lnTo>
                <a:lnTo>
                  <a:pt x="818340" y="159978"/>
                </a:lnTo>
                <a:lnTo>
                  <a:pt x="825626" y="160321"/>
                </a:lnTo>
                <a:lnTo>
                  <a:pt x="832532" y="157878"/>
                </a:lnTo>
                <a:lnTo>
                  <a:pt x="838200" y="152781"/>
                </a:lnTo>
                <a:lnTo>
                  <a:pt x="936244" y="20192"/>
                </a:lnTo>
                <a:lnTo>
                  <a:pt x="914622" y="17525"/>
                </a:lnTo>
                <a:close/>
              </a:path>
              <a:path w="936625" h="436879">
                <a:moveTo>
                  <a:pt x="866785" y="49998"/>
                </a:moveTo>
                <a:lnTo>
                  <a:pt x="844291" y="80401"/>
                </a:lnTo>
                <a:lnTo>
                  <a:pt x="905813" y="53975"/>
                </a:lnTo>
                <a:lnTo>
                  <a:pt x="899160" y="53975"/>
                </a:lnTo>
                <a:lnTo>
                  <a:pt x="866785" y="49998"/>
                </a:lnTo>
                <a:close/>
              </a:path>
              <a:path w="936625" h="436879">
                <a:moveTo>
                  <a:pt x="886206" y="23749"/>
                </a:moveTo>
                <a:lnTo>
                  <a:pt x="866785" y="49998"/>
                </a:lnTo>
                <a:lnTo>
                  <a:pt x="899160" y="53975"/>
                </a:lnTo>
                <a:lnTo>
                  <a:pt x="886206" y="23749"/>
                </a:lnTo>
                <a:close/>
              </a:path>
              <a:path w="936625" h="436879">
                <a:moveTo>
                  <a:pt x="896636" y="23749"/>
                </a:moveTo>
                <a:lnTo>
                  <a:pt x="886206" y="23749"/>
                </a:lnTo>
                <a:lnTo>
                  <a:pt x="899160" y="53975"/>
                </a:lnTo>
                <a:lnTo>
                  <a:pt x="905813" y="53975"/>
                </a:lnTo>
                <a:lnTo>
                  <a:pt x="909066" y="52577"/>
                </a:lnTo>
                <a:lnTo>
                  <a:pt x="896636" y="23749"/>
                </a:lnTo>
                <a:close/>
              </a:path>
              <a:path w="936625" h="436879">
                <a:moveTo>
                  <a:pt x="893953" y="17525"/>
                </a:moveTo>
                <a:lnTo>
                  <a:pt x="829148" y="45375"/>
                </a:lnTo>
                <a:lnTo>
                  <a:pt x="866785" y="49998"/>
                </a:lnTo>
                <a:lnTo>
                  <a:pt x="886206" y="23749"/>
                </a:lnTo>
                <a:lnTo>
                  <a:pt x="896636" y="23749"/>
                </a:lnTo>
                <a:lnTo>
                  <a:pt x="893953" y="17525"/>
                </a:lnTo>
                <a:close/>
              </a:path>
              <a:path w="936625" h="436879">
                <a:moveTo>
                  <a:pt x="772541" y="0"/>
                </a:moveTo>
                <a:lnTo>
                  <a:pt x="765012" y="599"/>
                </a:lnTo>
                <a:lnTo>
                  <a:pt x="758507" y="3937"/>
                </a:lnTo>
                <a:lnTo>
                  <a:pt x="753717" y="9465"/>
                </a:lnTo>
                <a:lnTo>
                  <a:pt x="751332" y="16637"/>
                </a:lnTo>
                <a:lnTo>
                  <a:pt x="751911" y="24165"/>
                </a:lnTo>
                <a:lnTo>
                  <a:pt x="755205" y="30670"/>
                </a:lnTo>
                <a:lnTo>
                  <a:pt x="760690" y="35460"/>
                </a:lnTo>
                <a:lnTo>
                  <a:pt x="767842" y="37845"/>
                </a:lnTo>
                <a:lnTo>
                  <a:pt x="829148" y="45375"/>
                </a:lnTo>
                <a:lnTo>
                  <a:pt x="893953" y="17525"/>
                </a:lnTo>
                <a:lnTo>
                  <a:pt x="914622" y="17525"/>
                </a:lnTo>
                <a:lnTo>
                  <a:pt x="772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9002" y="4644009"/>
            <a:ext cx="3628390" cy="368935"/>
          </a:xfrm>
          <a:custGeom>
            <a:avLst/>
            <a:gdLst/>
            <a:ahLst/>
            <a:cxnLst/>
            <a:rect l="l" t="t" r="r" b="b"/>
            <a:pathLst>
              <a:path w="3628390" h="368935">
                <a:moveTo>
                  <a:pt x="0" y="368807"/>
                </a:moveTo>
                <a:lnTo>
                  <a:pt x="3627882" y="368807"/>
                </a:lnTo>
                <a:lnTo>
                  <a:pt x="3627882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6211" y="4098035"/>
            <a:ext cx="1277112" cy="810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7486" y="4279900"/>
            <a:ext cx="1024890" cy="565150"/>
          </a:xfrm>
          <a:custGeom>
            <a:avLst/>
            <a:gdLst/>
            <a:ahLst/>
            <a:cxnLst/>
            <a:rect l="l" t="t" r="r" b="b"/>
            <a:pathLst>
              <a:path w="1024890" h="565150">
                <a:moveTo>
                  <a:pt x="920062" y="40469"/>
                </a:moveTo>
                <a:lnTo>
                  <a:pt x="0" y="531368"/>
                </a:lnTo>
                <a:lnTo>
                  <a:pt x="18034" y="565023"/>
                </a:lnTo>
                <a:lnTo>
                  <a:pt x="938141" y="74037"/>
                </a:lnTo>
                <a:lnTo>
                  <a:pt x="957944" y="41925"/>
                </a:lnTo>
                <a:lnTo>
                  <a:pt x="920062" y="40469"/>
                </a:lnTo>
                <a:close/>
              </a:path>
              <a:path w="1024890" h="565150">
                <a:moveTo>
                  <a:pt x="1024087" y="7238"/>
                </a:moveTo>
                <a:lnTo>
                  <a:pt x="982344" y="7238"/>
                </a:lnTo>
                <a:lnTo>
                  <a:pt x="1000252" y="40893"/>
                </a:lnTo>
                <a:lnTo>
                  <a:pt x="938141" y="74037"/>
                </a:lnTo>
                <a:lnTo>
                  <a:pt x="905637" y="126745"/>
                </a:lnTo>
                <a:lnTo>
                  <a:pt x="902983" y="133816"/>
                </a:lnTo>
                <a:lnTo>
                  <a:pt x="903271" y="141112"/>
                </a:lnTo>
                <a:lnTo>
                  <a:pt x="906297" y="147766"/>
                </a:lnTo>
                <a:lnTo>
                  <a:pt x="911860" y="152907"/>
                </a:lnTo>
                <a:lnTo>
                  <a:pt x="918930" y="155561"/>
                </a:lnTo>
                <a:lnTo>
                  <a:pt x="926226" y="155273"/>
                </a:lnTo>
                <a:lnTo>
                  <a:pt x="932880" y="152247"/>
                </a:lnTo>
                <a:lnTo>
                  <a:pt x="938022" y="146685"/>
                </a:lnTo>
                <a:lnTo>
                  <a:pt x="1024087" y="7238"/>
                </a:lnTo>
                <a:close/>
              </a:path>
              <a:path w="1024890" h="565150">
                <a:moveTo>
                  <a:pt x="957944" y="41925"/>
                </a:moveTo>
                <a:lnTo>
                  <a:pt x="938141" y="74037"/>
                </a:lnTo>
                <a:lnTo>
                  <a:pt x="995968" y="43180"/>
                </a:lnTo>
                <a:lnTo>
                  <a:pt x="990599" y="43180"/>
                </a:lnTo>
                <a:lnTo>
                  <a:pt x="957944" y="41925"/>
                </a:lnTo>
                <a:close/>
              </a:path>
              <a:path w="1024890" h="565150">
                <a:moveTo>
                  <a:pt x="975106" y="14097"/>
                </a:moveTo>
                <a:lnTo>
                  <a:pt x="957944" y="41925"/>
                </a:lnTo>
                <a:lnTo>
                  <a:pt x="990599" y="43180"/>
                </a:lnTo>
                <a:lnTo>
                  <a:pt x="975106" y="14097"/>
                </a:lnTo>
                <a:close/>
              </a:path>
              <a:path w="1024890" h="565150">
                <a:moveTo>
                  <a:pt x="985993" y="14097"/>
                </a:moveTo>
                <a:lnTo>
                  <a:pt x="975106" y="14097"/>
                </a:lnTo>
                <a:lnTo>
                  <a:pt x="990599" y="43180"/>
                </a:lnTo>
                <a:lnTo>
                  <a:pt x="995968" y="43180"/>
                </a:lnTo>
                <a:lnTo>
                  <a:pt x="1000252" y="40893"/>
                </a:lnTo>
                <a:lnTo>
                  <a:pt x="985993" y="14097"/>
                </a:lnTo>
                <a:close/>
              </a:path>
              <a:path w="1024890" h="565150">
                <a:moveTo>
                  <a:pt x="982344" y="7238"/>
                </a:moveTo>
                <a:lnTo>
                  <a:pt x="920062" y="40469"/>
                </a:lnTo>
                <a:lnTo>
                  <a:pt x="957944" y="41925"/>
                </a:lnTo>
                <a:lnTo>
                  <a:pt x="975106" y="14097"/>
                </a:lnTo>
                <a:lnTo>
                  <a:pt x="985993" y="14097"/>
                </a:lnTo>
                <a:lnTo>
                  <a:pt x="982344" y="7238"/>
                </a:lnTo>
                <a:close/>
              </a:path>
              <a:path w="1024890" h="565150">
                <a:moveTo>
                  <a:pt x="859789" y="0"/>
                </a:moveTo>
                <a:lnTo>
                  <a:pt x="852318" y="1234"/>
                </a:lnTo>
                <a:lnTo>
                  <a:pt x="846121" y="5111"/>
                </a:lnTo>
                <a:lnTo>
                  <a:pt x="841805" y="11037"/>
                </a:lnTo>
                <a:lnTo>
                  <a:pt x="839977" y="18414"/>
                </a:lnTo>
                <a:lnTo>
                  <a:pt x="841212" y="25830"/>
                </a:lnTo>
                <a:lnTo>
                  <a:pt x="845089" y="32019"/>
                </a:lnTo>
                <a:lnTo>
                  <a:pt x="851015" y="36327"/>
                </a:lnTo>
                <a:lnTo>
                  <a:pt x="858392" y="38100"/>
                </a:lnTo>
                <a:lnTo>
                  <a:pt x="920062" y="40469"/>
                </a:lnTo>
                <a:lnTo>
                  <a:pt x="982344" y="7238"/>
                </a:lnTo>
                <a:lnTo>
                  <a:pt x="1024087" y="7238"/>
                </a:lnTo>
                <a:lnTo>
                  <a:pt x="1024636" y="6350"/>
                </a:lnTo>
                <a:lnTo>
                  <a:pt x="859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502" y="2072258"/>
            <a:ext cx="3714750" cy="923290"/>
          </a:xfrm>
          <a:custGeom>
            <a:avLst/>
            <a:gdLst/>
            <a:ahLst/>
            <a:cxnLst/>
            <a:rect l="l" t="t" r="r" b="b"/>
            <a:pathLst>
              <a:path w="3714750" h="923289">
                <a:moveTo>
                  <a:pt x="0" y="922782"/>
                </a:moveTo>
                <a:lnTo>
                  <a:pt x="3714750" y="922782"/>
                </a:lnTo>
                <a:lnTo>
                  <a:pt x="3714750" y="0"/>
                </a:lnTo>
                <a:lnTo>
                  <a:pt x="0" y="0"/>
                </a:lnTo>
                <a:lnTo>
                  <a:pt x="0" y="922782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6973" y="312420"/>
            <a:ext cx="3289300" cy="263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9885"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(EUSTACHIAN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TUBE):</a:t>
            </a:r>
            <a:endParaRPr sz="1800">
              <a:latin typeface="Times New Roman"/>
              <a:cs typeface="Times New Roman"/>
            </a:endParaRPr>
          </a:p>
          <a:p>
            <a:pPr marR="348615" algn="ctr">
              <a:lnSpc>
                <a:spcPts val="2110"/>
              </a:lnSpc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connects</a:t>
            </a:r>
            <a:endParaRPr sz="1800">
              <a:latin typeface="Times New Roman"/>
              <a:cs typeface="Times New Roman"/>
            </a:endParaRPr>
          </a:p>
          <a:p>
            <a:pPr marL="113030" marR="462915" indent="635" algn="ctr">
              <a:lnSpc>
                <a:spcPct val="94800"/>
              </a:lnSpc>
              <a:spcBef>
                <a:spcPts val="65"/>
              </a:spcBef>
            </a:pPr>
            <a:r>
              <a:rPr sz="1800" dirty="0">
                <a:latin typeface="Times New Roman"/>
                <a:cs typeface="Times New Roman"/>
              </a:rPr>
              <a:t>The anterior wall of </a:t>
            </a:r>
            <a:r>
              <a:rPr sz="1900" b="1" i="1" spc="-10" dirty="0">
                <a:latin typeface="Times New Roman"/>
                <a:cs typeface="Times New Roman"/>
              </a:rPr>
              <a:t>the  </a:t>
            </a:r>
            <a:r>
              <a:rPr sz="1900" b="1" i="1" dirty="0">
                <a:latin typeface="Times New Roman"/>
                <a:cs typeface="Times New Roman"/>
              </a:rPr>
              <a:t>tympanic </a:t>
            </a:r>
            <a:r>
              <a:rPr sz="1900" b="1" i="1" spc="10" dirty="0">
                <a:latin typeface="Times New Roman"/>
                <a:cs typeface="Times New Roman"/>
              </a:rPr>
              <a:t>cavity to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nasal  </a:t>
            </a:r>
            <a:r>
              <a:rPr sz="1900" b="1" i="1" spc="-10" dirty="0">
                <a:latin typeface="Times New Roman"/>
                <a:cs typeface="Times New Roman"/>
              </a:rPr>
              <a:t>pharynx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ctr">
              <a:lnSpc>
                <a:spcPct val="99000"/>
              </a:lnSpc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serves </a:t>
            </a:r>
            <a:r>
              <a:rPr sz="1800" dirty="0">
                <a:latin typeface="Times New Roman"/>
                <a:cs typeface="Times New Roman"/>
              </a:rPr>
              <a:t>to equalize air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pressures </a:t>
            </a:r>
            <a:r>
              <a:rPr sz="1800" dirty="0">
                <a:latin typeface="Times New Roman"/>
                <a:cs typeface="Times New Roman"/>
              </a:rPr>
              <a:t>in  the </a:t>
            </a:r>
            <a:r>
              <a:rPr sz="1800" spc="-5" dirty="0">
                <a:latin typeface="Times New Roman"/>
                <a:cs typeface="Times New Roman"/>
              </a:rPr>
              <a:t>tympanic </a:t>
            </a:r>
            <a:r>
              <a:rPr sz="1800" dirty="0">
                <a:latin typeface="Times New Roman"/>
                <a:cs typeface="Times New Roman"/>
              </a:rPr>
              <a:t>cavity and the nasal  pharynx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43252" y="1714880"/>
            <a:ext cx="485140" cy="428625"/>
          </a:xfrm>
          <a:custGeom>
            <a:avLst/>
            <a:gdLst/>
            <a:ahLst/>
            <a:cxnLst/>
            <a:rect l="l" t="t" r="r" b="b"/>
            <a:pathLst>
              <a:path w="485139" h="428625">
                <a:moveTo>
                  <a:pt x="484632" y="214122"/>
                </a:moveTo>
                <a:lnTo>
                  <a:pt x="0" y="214122"/>
                </a:lnTo>
                <a:lnTo>
                  <a:pt x="242316" y="428244"/>
                </a:lnTo>
                <a:lnTo>
                  <a:pt x="484632" y="214122"/>
                </a:lnTo>
                <a:close/>
              </a:path>
              <a:path w="485139" h="428625">
                <a:moveTo>
                  <a:pt x="363474" y="0"/>
                </a:moveTo>
                <a:lnTo>
                  <a:pt x="121158" y="0"/>
                </a:lnTo>
                <a:lnTo>
                  <a:pt x="121158" y="214122"/>
                </a:lnTo>
                <a:lnTo>
                  <a:pt x="363474" y="214122"/>
                </a:lnTo>
                <a:lnTo>
                  <a:pt x="363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3252" y="1714880"/>
            <a:ext cx="485140" cy="428625"/>
          </a:xfrm>
          <a:custGeom>
            <a:avLst/>
            <a:gdLst/>
            <a:ahLst/>
            <a:cxnLst/>
            <a:rect l="l" t="t" r="r" b="b"/>
            <a:pathLst>
              <a:path w="485139" h="428625">
                <a:moveTo>
                  <a:pt x="0" y="214122"/>
                </a:moveTo>
                <a:lnTo>
                  <a:pt x="121158" y="214122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14122"/>
                </a:lnTo>
                <a:lnTo>
                  <a:pt x="484632" y="214122"/>
                </a:lnTo>
                <a:lnTo>
                  <a:pt x="242316" y="428244"/>
                </a:lnTo>
                <a:lnTo>
                  <a:pt x="0" y="214122"/>
                </a:lnTo>
                <a:close/>
              </a:path>
            </a:pathLst>
          </a:custGeom>
          <a:ln w="2514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70811" y="3753104"/>
            <a:ext cx="3770629" cy="121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Its </a:t>
            </a:r>
            <a:r>
              <a:rPr sz="1800" dirty="0">
                <a:latin typeface="Times New Roman"/>
                <a:cs typeface="Times New Roman"/>
              </a:rPr>
              <a:t>posterior inner third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bony,</a:t>
            </a:r>
            <a:endParaRPr sz="1800">
              <a:latin typeface="Times New Roman"/>
              <a:cs typeface="Times New Roman"/>
            </a:endParaRPr>
          </a:p>
          <a:p>
            <a:pPr marL="207010" algn="ctr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its </a:t>
            </a:r>
            <a:r>
              <a:rPr sz="1800" spc="-5" dirty="0">
                <a:latin typeface="Times New Roman"/>
                <a:cs typeface="Times New Roman"/>
              </a:rPr>
              <a:t>anterior two </a:t>
            </a:r>
            <a:r>
              <a:rPr sz="1800" dirty="0">
                <a:latin typeface="Times New Roman"/>
                <a:cs typeface="Times New Roman"/>
              </a:rPr>
              <a:t>thirds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cartilaginous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3003" y="1793746"/>
            <a:ext cx="4920996" cy="5064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6250" y="1856991"/>
            <a:ext cx="4857749" cy="4929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6805421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79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1837942"/>
            <a:ext cx="4876800" cy="4967605"/>
          </a:xfrm>
          <a:custGeom>
            <a:avLst/>
            <a:gdLst/>
            <a:ahLst/>
            <a:cxnLst/>
            <a:rect l="l" t="t" r="r" b="b"/>
            <a:pathLst>
              <a:path w="4876800" h="4967605">
                <a:moveTo>
                  <a:pt x="4876799" y="0"/>
                </a:moveTo>
                <a:lnTo>
                  <a:pt x="0" y="0"/>
                </a:lnTo>
                <a:lnTo>
                  <a:pt x="0" y="496747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5875" y="2358008"/>
            <a:ext cx="1428750" cy="368935"/>
          </a:xfrm>
          <a:custGeom>
            <a:avLst/>
            <a:gdLst/>
            <a:ahLst/>
            <a:cxnLst/>
            <a:rect l="l" t="t" r="r" b="b"/>
            <a:pathLst>
              <a:path w="1428750" h="368935">
                <a:moveTo>
                  <a:pt x="0" y="368808"/>
                </a:moveTo>
                <a:lnTo>
                  <a:pt x="1428750" y="368808"/>
                </a:lnTo>
                <a:lnTo>
                  <a:pt x="142875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416" y="3119247"/>
            <a:ext cx="3569335" cy="3293745"/>
          </a:xfrm>
          <a:custGeom>
            <a:avLst/>
            <a:gdLst/>
            <a:ahLst/>
            <a:cxnLst/>
            <a:rect l="l" t="t" r="r" b="b"/>
            <a:pathLst>
              <a:path w="3569335" h="3293745">
                <a:moveTo>
                  <a:pt x="0" y="3293364"/>
                </a:moveTo>
                <a:lnTo>
                  <a:pt x="3569208" y="3293364"/>
                </a:lnTo>
                <a:lnTo>
                  <a:pt x="3569208" y="0"/>
                </a:lnTo>
                <a:lnTo>
                  <a:pt x="0" y="0"/>
                </a:lnTo>
                <a:lnTo>
                  <a:pt x="0" y="3293364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0652" y="2390394"/>
            <a:ext cx="3364865" cy="395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615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A-AURICLE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575"/>
              </a:spcBef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consists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A-Skin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ts val="2160"/>
              </a:lnSpc>
              <a:spcBef>
                <a:spcPts val="70"/>
              </a:spcBef>
            </a:pPr>
            <a:r>
              <a:rPr sz="1800" spc="-5" dirty="0">
                <a:latin typeface="Times New Roman"/>
                <a:cs typeface="Times New Roman"/>
              </a:rPr>
              <a:t>B-a thin plate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elastic cartilage  </a:t>
            </a:r>
            <a:r>
              <a:rPr sz="1800" dirty="0">
                <a:latin typeface="Times New Roman"/>
                <a:cs typeface="Times New Roman"/>
              </a:rPr>
              <a:t>adherent to </a:t>
            </a:r>
            <a:r>
              <a:rPr sz="1800" spc="-5" dirty="0">
                <a:latin typeface="Times New Roman"/>
                <a:cs typeface="Times New Roman"/>
              </a:rPr>
              <a:t>perichondrium </a:t>
            </a:r>
            <a:r>
              <a:rPr sz="1800" dirty="0">
                <a:latin typeface="Times New Roman"/>
                <a:cs typeface="Times New Roman"/>
              </a:rPr>
              <a:t>on </a:t>
            </a:r>
            <a:r>
              <a:rPr sz="1800" spc="-5" dirty="0">
                <a:latin typeface="Times New Roman"/>
                <a:cs typeface="Times New Roman"/>
              </a:rPr>
              <a:t>lateral  </a:t>
            </a:r>
            <a:r>
              <a:rPr sz="1800" dirty="0">
                <a:latin typeface="Times New Roman"/>
                <a:cs typeface="Times New Roman"/>
              </a:rPr>
              <a:t>surface …risk for </a:t>
            </a:r>
            <a:r>
              <a:rPr sz="1800" spc="-5" dirty="0">
                <a:latin typeface="Times New Roman"/>
                <a:cs typeface="Times New Roman"/>
              </a:rPr>
              <a:t>hematoma  </a:t>
            </a:r>
            <a:r>
              <a:rPr sz="1900" b="1" i="1" spc="-15" dirty="0">
                <a:latin typeface="Times New Roman"/>
                <a:cs typeface="Times New Roman"/>
              </a:rPr>
              <a:t>(except </a:t>
            </a:r>
            <a:r>
              <a:rPr sz="1900" b="1" i="1" spc="-10" dirty="0">
                <a:latin typeface="Times New Roman"/>
                <a:cs typeface="Times New Roman"/>
              </a:rPr>
              <a:t>the </a:t>
            </a:r>
            <a:r>
              <a:rPr sz="1900" b="1" i="1" spc="-30" dirty="0">
                <a:latin typeface="Times New Roman"/>
                <a:cs typeface="Times New Roman"/>
              </a:rPr>
              <a:t>lobule, </a:t>
            </a:r>
            <a:r>
              <a:rPr sz="1900" b="1" i="1" spc="-35" dirty="0">
                <a:latin typeface="Times New Roman"/>
                <a:cs typeface="Times New Roman"/>
              </a:rPr>
              <a:t>which is </a:t>
            </a:r>
            <a:r>
              <a:rPr sz="1900" b="1" i="1" spc="5" dirty="0">
                <a:latin typeface="Times New Roman"/>
                <a:cs typeface="Times New Roman"/>
              </a:rPr>
              <a:t>devoid  </a:t>
            </a:r>
            <a:r>
              <a:rPr sz="1900" b="1" i="1" spc="-45" dirty="0">
                <a:latin typeface="Times New Roman"/>
                <a:cs typeface="Times New Roman"/>
              </a:rPr>
              <a:t>of </a:t>
            </a:r>
            <a:r>
              <a:rPr sz="1900" b="1" i="1" spc="-20" dirty="0">
                <a:latin typeface="Times New Roman"/>
                <a:cs typeface="Times New Roman"/>
              </a:rPr>
              <a:t>cartilage)…best </a:t>
            </a:r>
            <a:r>
              <a:rPr sz="1900" b="1" i="1" spc="-10" dirty="0">
                <a:latin typeface="Times New Roman"/>
                <a:cs typeface="Times New Roman"/>
              </a:rPr>
              <a:t>for</a:t>
            </a:r>
            <a:r>
              <a:rPr sz="1900" b="1" i="1" spc="-8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earings</a:t>
            </a:r>
            <a:endParaRPr sz="1900">
              <a:latin typeface="Times New Roman"/>
              <a:cs typeface="Times New Roman"/>
            </a:endParaRPr>
          </a:p>
          <a:p>
            <a:pPr marL="201930" marR="194310" algn="ctr">
              <a:lnSpc>
                <a:spcPts val="2160"/>
              </a:lnSpc>
            </a:pPr>
            <a:r>
              <a:rPr sz="1800" dirty="0">
                <a:latin typeface="Times New Roman"/>
                <a:cs typeface="Times New Roman"/>
              </a:rPr>
              <a:t>3-It </a:t>
            </a:r>
            <a:r>
              <a:rPr sz="1800" spc="-5" dirty="0">
                <a:latin typeface="Times New Roman"/>
                <a:cs typeface="Times New Roman"/>
              </a:rPr>
              <a:t>possesses </a:t>
            </a:r>
            <a:r>
              <a:rPr sz="1800" dirty="0">
                <a:latin typeface="Times New Roman"/>
                <a:cs typeface="Times New Roman"/>
              </a:rPr>
              <a:t>both extrinsic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intrinsic muscles, which are  </a:t>
            </a:r>
            <a:r>
              <a:rPr sz="1900" b="1" i="1" spc="-10" dirty="0">
                <a:latin typeface="Times New Roman"/>
                <a:cs typeface="Times New Roman"/>
              </a:rPr>
              <a:t>supplied</a:t>
            </a:r>
            <a:r>
              <a:rPr sz="1900" b="1" i="1" spc="-90" dirty="0">
                <a:latin typeface="Times New Roman"/>
                <a:cs typeface="Times New Roman"/>
              </a:rPr>
              <a:t> </a:t>
            </a:r>
            <a:r>
              <a:rPr sz="1900" b="1" i="1" spc="50" dirty="0">
                <a:latin typeface="Times New Roman"/>
                <a:cs typeface="Times New Roman"/>
              </a:rPr>
              <a:t>by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3285"/>
              </a:lnSpc>
            </a:pPr>
            <a:r>
              <a:rPr sz="2950" b="1" i="1" spc="-15" dirty="0">
                <a:latin typeface="Times New Roman"/>
                <a:cs typeface="Times New Roman"/>
              </a:rPr>
              <a:t>the </a:t>
            </a:r>
            <a:r>
              <a:rPr sz="2950" b="1" i="1" spc="-60" dirty="0">
                <a:latin typeface="Times New Roman"/>
                <a:cs typeface="Times New Roman"/>
              </a:rPr>
              <a:t>facial</a:t>
            </a:r>
            <a:r>
              <a:rPr sz="2950" b="1" i="1" spc="-145" dirty="0">
                <a:latin typeface="Times New Roman"/>
                <a:cs typeface="Times New Roman"/>
              </a:rPr>
              <a:t> </a:t>
            </a:r>
            <a:r>
              <a:rPr sz="2950" b="1" i="1" spc="-10" dirty="0">
                <a:latin typeface="Times New Roman"/>
                <a:cs typeface="Times New Roman"/>
              </a:rPr>
              <a:t>nerve</a:t>
            </a:r>
            <a:r>
              <a:rPr sz="1900" b="1" i="1" spc="-1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31050" y="1773173"/>
            <a:ext cx="1770126" cy="1259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1880" y="1357502"/>
            <a:ext cx="3143250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latin typeface="Times New Roman"/>
                <a:cs typeface="Times New Roman"/>
              </a:rPr>
              <a:t>A-</a:t>
            </a:r>
            <a:r>
              <a:rPr sz="1800" b="1" u="heavy" dirty="0">
                <a:latin typeface="Times New Roman"/>
                <a:cs typeface="Times New Roman"/>
              </a:rPr>
              <a:t>AURICLE</a:t>
            </a:r>
            <a:r>
              <a:rPr sz="1800" b="1" u="heavy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ndalus"/>
                <a:cs typeface="Andalus"/>
              </a:rPr>
              <a:t>(PINNA)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9508" y="214502"/>
            <a:ext cx="2794635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5"/>
              </a:spcBef>
            </a:pPr>
            <a:r>
              <a:rPr sz="1800" b="1" dirty="0">
                <a:latin typeface="Times New Roman"/>
                <a:cs typeface="Times New Roman"/>
              </a:rPr>
              <a:t>1-THE </a:t>
            </a:r>
            <a:r>
              <a:rPr sz="1800" b="1" spc="-5" dirty="0">
                <a:latin typeface="Times New Roman"/>
                <a:cs typeface="Times New Roman"/>
              </a:rPr>
              <a:t>EXTERNAL</a:t>
            </a:r>
            <a:r>
              <a:rPr sz="1800" b="1" spc="-1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3503" y="857630"/>
            <a:ext cx="999490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95"/>
              </a:spcBef>
            </a:pPr>
            <a:r>
              <a:rPr sz="1800" b="1" dirty="0">
                <a:latin typeface="Times New Roman"/>
                <a:cs typeface="Times New Roman"/>
              </a:rPr>
              <a:t>Made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0753" y="1357502"/>
            <a:ext cx="3994785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Times New Roman"/>
                <a:cs typeface="Times New Roman"/>
              </a:rPr>
              <a:t>B-EXTERNAL </a:t>
            </a:r>
            <a:r>
              <a:rPr sz="1800" b="1" spc="-15" dirty="0">
                <a:latin typeface="Times New Roman"/>
                <a:cs typeface="Times New Roman"/>
              </a:rPr>
              <a:t>AUDITORY</a:t>
            </a:r>
            <a:r>
              <a:rPr sz="1800" b="1" spc="-3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MEATUS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00375" y="1042035"/>
            <a:ext cx="643255" cy="315595"/>
          </a:xfrm>
          <a:custGeom>
            <a:avLst/>
            <a:gdLst/>
            <a:ahLst/>
            <a:cxnLst/>
            <a:rect l="l" t="t" r="r" b="b"/>
            <a:pathLst>
              <a:path w="643254" h="315594">
                <a:moveTo>
                  <a:pt x="643001" y="0"/>
                </a:moveTo>
                <a:lnTo>
                  <a:pt x="0" y="31534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2484" y="1042035"/>
            <a:ext cx="715645" cy="315595"/>
          </a:xfrm>
          <a:custGeom>
            <a:avLst/>
            <a:gdLst/>
            <a:ahLst/>
            <a:cxnLst/>
            <a:rect l="l" t="t" r="r" b="b"/>
            <a:pathLst>
              <a:path w="715645" h="315594">
                <a:moveTo>
                  <a:pt x="0" y="0"/>
                </a:moveTo>
                <a:lnTo>
                  <a:pt x="715517" y="31534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4880" y="1753742"/>
            <a:ext cx="485140" cy="675640"/>
          </a:xfrm>
          <a:custGeom>
            <a:avLst/>
            <a:gdLst/>
            <a:ahLst/>
            <a:cxnLst/>
            <a:rect l="l" t="t" r="r" b="b"/>
            <a:pathLst>
              <a:path w="485139" h="675639">
                <a:moveTo>
                  <a:pt x="484631" y="432816"/>
                </a:moveTo>
                <a:lnTo>
                  <a:pt x="0" y="432816"/>
                </a:lnTo>
                <a:lnTo>
                  <a:pt x="242316" y="675132"/>
                </a:lnTo>
                <a:lnTo>
                  <a:pt x="484631" y="432816"/>
                </a:lnTo>
                <a:close/>
              </a:path>
              <a:path w="485139" h="675639">
                <a:moveTo>
                  <a:pt x="363474" y="0"/>
                </a:moveTo>
                <a:lnTo>
                  <a:pt x="121157" y="0"/>
                </a:lnTo>
                <a:lnTo>
                  <a:pt x="121157" y="432816"/>
                </a:lnTo>
                <a:lnTo>
                  <a:pt x="363474" y="432816"/>
                </a:lnTo>
                <a:lnTo>
                  <a:pt x="363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4880" y="1753742"/>
            <a:ext cx="485140" cy="675640"/>
          </a:xfrm>
          <a:custGeom>
            <a:avLst/>
            <a:gdLst/>
            <a:ahLst/>
            <a:cxnLst/>
            <a:rect l="l" t="t" r="r" b="b"/>
            <a:pathLst>
              <a:path w="485139" h="675639">
                <a:moveTo>
                  <a:pt x="363474" y="0"/>
                </a:moveTo>
                <a:lnTo>
                  <a:pt x="363474" y="432816"/>
                </a:lnTo>
                <a:lnTo>
                  <a:pt x="484631" y="432816"/>
                </a:lnTo>
                <a:lnTo>
                  <a:pt x="242316" y="675132"/>
                </a:lnTo>
                <a:lnTo>
                  <a:pt x="0" y="432816"/>
                </a:lnTo>
                <a:lnTo>
                  <a:pt x="121157" y="432816"/>
                </a:lnTo>
                <a:lnTo>
                  <a:pt x="121157" y="0"/>
                </a:lnTo>
                <a:lnTo>
                  <a:pt x="363474" y="0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30120" y="2714625"/>
            <a:ext cx="485140" cy="429259"/>
          </a:xfrm>
          <a:custGeom>
            <a:avLst/>
            <a:gdLst/>
            <a:ahLst/>
            <a:cxnLst/>
            <a:rect l="l" t="t" r="r" b="b"/>
            <a:pathLst>
              <a:path w="485139" h="429260">
                <a:moveTo>
                  <a:pt x="484631" y="214502"/>
                </a:moveTo>
                <a:lnTo>
                  <a:pt x="0" y="214502"/>
                </a:lnTo>
                <a:lnTo>
                  <a:pt x="242316" y="429005"/>
                </a:lnTo>
                <a:lnTo>
                  <a:pt x="484631" y="214502"/>
                </a:lnTo>
                <a:close/>
              </a:path>
              <a:path w="485139" h="429260">
                <a:moveTo>
                  <a:pt x="363474" y="0"/>
                </a:moveTo>
                <a:lnTo>
                  <a:pt x="121158" y="0"/>
                </a:lnTo>
                <a:lnTo>
                  <a:pt x="121158" y="214502"/>
                </a:lnTo>
                <a:lnTo>
                  <a:pt x="363474" y="214502"/>
                </a:lnTo>
                <a:lnTo>
                  <a:pt x="363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0120" y="2714625"/>
            <a:ext cx="485140" cy="429259"/>
          </a:xfrm>
          <a:custGeom>
            <a:avLst/>
            <a:gdLst/>
            <a:ahLst/>
            <a:cxnLst/>
            <a:rect l="l" t="t" r="r" b="b"/>
            <a:pathLst>
              <a:path w="485139" h="429260">
                <a:moveTo>
                  <a:pt x="0" y="214502"/>
                </a:moveTo>
                <a:lnTo>
                  <a:pt x="121158" y="214502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14502"/>
                </a:lnTo>
                <a:lnTo>
                  <a:pt x="484631" y="214502"/>
                </a:lnTo>
                <a:lnTo>
                  <a:pt x="242316" y="429005"/>
                </a:lnTo>
                <a:lnTo>
                  <a:pt x="0" y="214502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/>
          <p:nvPr/>
        </p:nvSpPr>
        <p:spPr>
          <a:xfrm>
            <a:off x="685800" y="457200"/>
            <a:ext cx="8001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598" y="16002"/>
            <a:ext cx="514680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000000"/>
                </a:solidFill>
                <a:latin typeface="Andalus"/>
                <a:cs typeface="Andalus"/>
              </a:rPr>
              <a:t>Pharyngotympanic </a:t>
            </a:r>
            <a:r>
              <a:rPr b="1" dirty="0">
                <a:solidFill>
                  <a:srgbClr val="000000"/>
                </a:solidFill>
                <a:latin typeface="Andalus"/>
                <a:cs typeface="Andalus"/>
              </a:rPr>
              <a:t>tube blockage </a:t>
            </a:r>
            <a:r>
              <a:rPr b="1" spc="10" dirty="0">
                <a:solidFill>
                  <a:srgbClr val="000000"/>
                </a:solidFill>
                <a:latin typeface="Andalus"/>
                <a:cs typeface="Andalus"/>
              </a:rPr>
              <a:t>in</a:t>
            </a:r>
            <a:r>
              <a:rPr b="1" spc="-120" dirty="0">
                <a:solidFill>
                  <a:srgbClr val="000000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000000"/>
                </a:solidFill>
                <a:latin typeface="Andalus"/>
                <a:cs typeface="Andalus"/>
              </a:rPr>
              <a:t>children</a:t>
            </a:r>
          </a:p>
        </p:txBody>
      </p:sp>
      <p:sp>
        <p:nvSpPr>
          <p:cNvPr id="8" name="object 8"/>
          <p:cNvSpPr/>
          <p:nvPr/>
        </p:nvSpPr>
        <p:spPr>
          <a:xfrm>
            <a:off x="6429375" y="1571625"/>
            <a:ext cx="1203325" cy="847090"/>
          </a:xfrm>
          <a:custGeom>
            <a:avLst/>
            <a:gdLst/>
            <a:ahLst/>
            <a:cxnLst/>
            <a:rect l="l" t="t" r="r" b="b"/>
            <a:pathLst>
              <a:path w="1203325" h="847089">
                <a:moveTo>
                  <a:pt x="1038859" y="0"/>
                </a:moveTo>
                <a:lnTo>
                  <a:pt x="0" y="516382"/>
                </a:lnTo>
                <a:lnTo>
                  <a:pt x="164465" y="847089"/>
                </a:lnTo>
                <a:lnTo>
                  <a:pt x="1203198" y="330708"/>
                </a:lnTo>
                <a:lnTo>
                  <a:pt x="1038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9375" y="1571625"/>
            <a:ext cx="1203325" cy="847090"/>
          </a:xfrm>
          <a:custGeom>
            <a:avLst/>
            <a:gdLst/>
            <a:ahLst/>
            <a:cxnLst/>
            <a:rect l="l" t="t" r="r" b="b"/>
            <a:pathLst>
              <a:path w="1203325" h="847089">
                <a:moveTo>
                  <a:pt x="0" y="516382"/>
                </a:moveTo>
                <a:lnTo>
                  <a:pt x="1038859" y="0"/>
                </a:lnTo>
                <a:lnTo>
                  <a:pt x="1203198" y="330708"/>
                </a:lnTo>
                <a:lnTo>
                  <a:pt x="164465" y="847089"/>
                </a:lnTo>
                <a:lnTo>
                  <a:pt x="0" y="51638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5740" y="1754123"/>
            <a:ext cx="836930" cy="496570"/>
          </a:xfrm>
          <a:custGeom>
            <a:avLst/>
            <a:gdLst/>
            <a:ahLst/>
            <a:cxnLst/>
            <a:rect l="l" t="t" r="r" b="b"/>
            <a:pathLst>
              <a:path w="836929" h="496569">
                <a:moveTo>
                  <a:pt x="42999" y="370713"/>
                </a:moveTo>
                <a:lnTo>
                  <a:pt x="13080" y="370713"/>
                </a:lnTo>
                <a:lnTo>
                  <a:pt x="19430" y="373252"/>
                </a:lnTo>
                <a:lnTo>
                  <a:pt x="22478" y="375792"/>
                </a:lnTo>
                <a:lnTo>
                  <a:pt x="25526" y="382142"/>
                </a:lnTo>
                <a:lnTo>
                  <a:pt x="68452" y="468502"/>
                </a:lnTo>
                <a:lnTo>
                  <a:pt x="71500" y="474852"/>
                </a:lnTo>
                <a:lnTo>
                  <a:pt x="72516" y="479932"/>
                </a:lnTo>
                <a:lnTo>
                  <a:pt x="70484" y="486282"/>
                </a:lnTo>
                <a:lnTo>
                  <a:pt x="67055" y="488822"/>
                </a:lnTo>
                <a:lnTo>
                  <a:pt x="61213" y="492632"/>
                </a:lnTo>
                <a:lnTo>
                  <a:pt x="63626" y="496442"/>
                </a:lnTo>
                <a:lnTo>
                  <a:pt x="112649" y="472313"/>
                </a:lnTo>
                <a:lnTo>
                  <a:pt x="111040" y="469772"/>
                </a:lnTo>
                <a:lnTo>
                  <a:pt x="96615" y="469772"/>
                </a:lnTo>
                <a:lnTo>
                  <a:pt x="91305" y="465963"/>
                </a:lnTo>
                <a:lnTo>
                  <a:pt x="86994" y="459613"/>
                </a:lnTo>
                <a:lnTo>
                  <a:pt x="62356" y="410082"/>
                </a:lnTo>
                <a:lnTo>
                  <a:pt x="102595" y="410082"/>
                </a:lnTo>
                <a:lnTo>
                  <a:pt x="96359" y="406272"/>
                </a:lnTo>
                <a:lnTo>
                  <a:pt x="69850" y="406272"/>
                </a:lnTo>
                <a:lnTo>
                  <a:pt x="59308" y="403732"/>
                </a:lnTo>
                <a:lnTo>
                  <a:pt x="42999" y="370713"/>
                </a:lnTo>
                <a:close/>
              </a:path>
              <a:path w="836929" h="496569">
                <a:moveTo>
                  <a:pt x="110235" y="468502"/>
                </a:moveTo>
                <a:lnTo>
                  <a:pt x="102925" y="469772"/>
                </a:lnTo>
                <a:lnTo>
                  <a:pt x="111040" y="469772"/>
                </a:lnTo>
                <a:lnTo>
                  <a:pt x="110235" y="468502"/>
                </a:lnTo>
                <a:close/>
              </a:path>
              <a:path w="836929" h="496569">
                <a:moveTo>
                  <a:pt x="102595" y="410082"/>
                </a:moveTo>
                <a:lnTo>
                  <a:pt x="62356" y="410082"/>
                </a:lnTo>
                <a:lnTo>
                  <a:pt x="139064" y="455802"/>
                </a:lnTo>
                <a:lnTo>
                  <a:pt x="144779" y="457072"/>
                </a:lnTo>
                <a:lnTo>
                  <a:pt x="173608" y="443102"/>
                </a:lnTo>
                <a:lnTo>
                  <a:pt x="171799" y="439292"/>
                </a:lnTo>
                <a:lnTo>
                  <a:pt x="163863" y="439292"/>
                </a:lnTo>
                <a:lnTo>
                  <a:pt x="154828" y="438022"/>
                </a:lnTo>
                <a:lnTo>
                  <a:pt x="144103" y="434213"/>
                </a:lnTo>
                <a:lnTo>
                  <a:pt x="131699" y="427863"/>
                </a:lnTo>
                <a:lnTo>
                  <a:pt x="102595" y="410082"/>
                </a:lnTo>
                <a:close/>
              </a:path>
              <a:path w="836929" h="496569">
                <a:moveTo>
                  <a:pt x="171195" y="438022"/>
                </a:moveTo>
                <a:lnTo>
                  <a:pt x="163863" y="439292"/>
                </a:lnTo>
                <a:lnTo>
                  <a:pt x="171799" y="439292"/>
                </a:lnTo>
                <a:lnTo>
                  <a:pt x="171195" y="438022"/>
                </a:lnTo>
                <a:close/>
              </a:path>
              <a:path w="836929" h="496569">
                <a:moveTo>
                  <a:pt x="193651" y="322452"/>
                </a:moveTo>
                <a:lnTo>
                  <a:pt x="186340" y="322452"/>
                </a:lnTo>
                <a:lnTo>
                  <a:pt x="178982" y="323722"/>
                </a:lnTo>
                <a:lnTo>
                  <a:pt x="147319" y="359282"/>
                </a:lnTo>
                <a:lnTo>
                  <a:pt x="146086" y="373252"/>
                </a:lnTo>
                <a:lnTo>
                  <a:pt x="146415" y="382142"/>
                </a:lnTo>
                <a:lnTo>
                  <a:pt x="163036" y="416432"/>
                </a:lnTo>
                <a:lnTo>
                  <a:pt x="195421" y="430402"/>
                </a:lnTo>
                <a:lnTo>
                  <a:pt x="203874" y="430402"/>
                </a:lnTo>
                <a:lnTo>
                  <a:pt x="212089" y="426592"/>
                </a:lnTo>
                <a:lnTo>
                  <a:pt x="221874" y="420242"/>
                </a:lnTo>
                <a:lnTo>
                  <a:pt x="227342" y="412622"/>
                </a:lnTo>
                <a:lnTo>
                  <a:pt x="198072" y="412622"/>
                </a:lnTo>
                <a:lnTo>
                  <a:pt x="190251" y="411352"/>
                </a:lnTo>
                <a:lnTo>
                  <a:pt x="160400" y="383413"/>
                </a:lnTo>
                <a:lnTo>
                  <a:pt x="159765" y="382142"/>
                </a:lnTo>
                <a:lnTo>
                  <a:pt x="158876" y="380872"/>
                </a:lnTo>
                <a:lnTo>
                  <a:pt x="157733" y="378332"/>
                </a:lnTo>
                <a:lnTo>
                  <a:pt x="170140" y="371982"/>
                </a:lnTo>
                <a:lnTo>
                  <a:pt x="156209" y="371982"/>
                </a:lnTo>
                <a:lnTo>
                  <a:pt x="153924" y="365632"/>
                </a:lnTo>
                <a:lnTo>
                  <a:pt x="153669" y="358013"/>
                </a:lnTo>
                <a:lnTo>
                  <a:pt x="155701" y="351663"/>
                </a:lnTo>
                <a:lnTo>
                  <a:pt x="157860" y="344042"/>
                </a:lnTo>
                <a:lnTo>
                  <a:pt x="162178" y="338963"/>
                </a:lnTo>
                <a:lnTo>
                  <a:pt x="168655" y="335152"/>
                </a:lnTo>
                <a:lnTo>
                  <a:pt x="175132" y="332613"/>
                </a:lnTo>
                <a:lnTo>
                  <a:pt x="181736" y="331342"/>
                </a:lnTo>
                <a:lnTo>
                  <a:pt x="211026" y="331342"/>
                </a:lnTo>
                <a:lnTo>
                  <a:pt x="207248" y="328802"/>
                </a:lnTo>
                <a:lnTo>
                  <a:pt x="200913" y="324992"/>
                </a:lnTo>
                <a:lnTo>
                  <a:pt x="193651" y="322452"/>
                </a:lnTo>
                <a:close/>
              </a:path>
              <a:path w="836929" h="496569">
                <a:moveTo>
                  <a:pt x="238378" y="370713"/>
                </a:moveTo>
                <a:lnTo>
                  <a:pt x="213486" y="408813"/>
                </a:lnTo>
                <a:lnTo>
                  <a:pt x="198072" y="412622"/>
                </a:lnTo>
                <a:lnTo>
                  <a:pt x="227342" y="412622"/>
                </a:lnTo>
                <a:lnTo>
                  <a:pt x="230076" y="408813"/>
                </a:lnTo>
                <a:lnTo>
                  <a:pt x="236682" y="394842"/>
                </a:lnTo>
                <a:lnTo>
                  <a:pt x="241680" y="377063"/>
                </a:lnTo>
                <a:lnTo>
                  <a:pt x="238378" y="370713"/>
                </a:lnTo>
                <a:close/>
              </a:path>
              <a:path w="836929" h="496569">
                <a:moveTo>
                  <a:pt x="103260" y="346582"/>
                </a:moveTo>
                <a:lnTo>
                  <a:pt x="66420" y="346582"/>
                </a:lnTo>
                <a:lnTo>
                  <a:pt x="73913" y="351663"/>
                </a:lnTo>
                <a:lnTo>
                  <a:pt x="80263" y="355472"/>
                </a:lnTo>
                <a:lnTo>
                  <a:pt x="85470" y="361822"/>
                </a:lnTo>
                <a:lnTo>
                  <a:pt x="89407" y="369442"/>
                </a:lnTo>
                <a:lnTo>
                  <a:pt x="93460" y="380872"/>
                </a:lnTo>
                <a:lnTo>
                  <a:pt x="93821" y="389763"/>
                </a:lnTo>
                <a:lnTo>
                  <a:pt x="90515" y="397382"/>
                </a:lnTo>
                <a:lnTo>
                  <a:pt x="83565" y="402463"/>
                </a:lnTo>
                <a:lnTo>
                  <a:pt x="77977" y="405002"/>
                </a:lnTo>
                <a:lnTo>
                  <a:pt x="69850" y="406272"/>
                </a:lnTo>
                <a:lnTo>
                  <a:pt x="96359" y="406272"/>
                </a:lnTo>
                <a:lnTo>
                  <a:pt x="92201" y="403732"/>
                </a:lnTo>
                <a:lnTo>
                  <a:pt x="101441" y="387222"/>
                </a:lnTo>
                <a:lnTo>
                  <a:pt x="106298" y="371982"/>
                </a:lnTo>
                <a:lnTo>
                  <a:pt x="106775" y="358013"/>
                </a:lnTo>
                <a:lnTo>
                  <a:pt x="103260" y="346582"/>
                </a:lnTo>
                <a:close/>
              </a:path>
              <a:path w="836929" h="496569">
                <a:moveTo>
                  <a:pt x="296036" y="285622"/>
                </a:moveTo>
                <a:lnTo>
                  <a:pt x="270255" y="285622"/>
                </a:lnTo>
                <a:lnTo>
                  <a:pt x="273557" y="286892"/>
                </a:lnTo>
                <a:lnTo>
                  <a:pt x="276986" y="288163"/>
                </a:lnTo>
                <a:lnTo>
                  <a:pt x="279653" y="290702"/>
                </a:lnTo>
                <a:lnTo>
                  <a:pt x="281558" y="294513"/>
                </a:lnTo>
                <a:lnTo>
                  <a:pt x="287527" y="305942"/>
                </a:lnTo>
                <a:lnTo>
                  <a:pt x="269359" y="330072"/>
                </a:lnTo>
                <a:lnTo>
                  <a:pt x="257905" y="351663"/>
                </a:lnTo>
                <a:lnTo>
                  <a:pt x="253166" y="368172"/>
                </a:lnTo>
                <a:lnTo>
                  <a:pt x="255142" y="380872"/>
                </a:lnTo>
                <a:lnTo>
                  <a:pt x="257809" y="385952"/>
                </a:lnTo>
                <a:lnTo>
                  <a:pt x="261746" y="389763"/>
                </a:lnTo>
                <a:lnTo>
                  <a:pt x="267080" y="392302"/>
                </a:lnTo>
                <a:lnTo>
                  <a:pt x="272541" y="394842"/>
                </a:lnTo>
                <a:lnTo>
                  <a:pt x="278002" y="394842"/>
                </a:lnTo>
                <a:lnTo>
                  <a:pt x="283209" y="391032"/>
                </a:lnTo>
                <a:lnTo>
                  <a:pt x="289946" y="385952"/>
                </a:lnTo>
                <a:lnTo>
                  <a:pt x="296433" y="377063"/>
                </a:lnTo>
                <a:lnTo>
                  <a:pt x="297056" y="375792"/>
                </a:lnTo>
                <a:lnTo>
                  <a:pt x="279653" y="375792"/>
                </a:lnTo>
                <a:lnTo>
                  <a:pt x="272033" y="373252"/>
                </a:lnTo>
                <a:lnTo>
                  <a:pt x="269112" y="370713"/>
                </a:lnTo>
                <a:lnTo>
                  <a:pt x="267080" y="366902"/>
                </a:lnTo>
                <a:lnTo>
                  <a:pt x="265080" y="359282"/>
                </a:lnTo>
                <a:lnTo>
                  <a:pt x="265175" y="352932"/>
                </a:lnTo>
                <a:lnTo>
                  <a:pt x="267366" y="345313"/>
                </a:lnTo>
                <a:lnTo>
                  <a:pt x="271652" y="336422"/>
                </a:lnTo>
                <a:lnTo>
                  <a:pt x="275963" y="330072"/>
                </a:lnTo>
                <a:lnTo>
                  <a:pt x="280892" y="324992"/>
                </a:lnTo>
                <a:lnTo>
                  <a:pt x="286440" y="318642"/>
                </a:lnTo>
                <a:lnTo>
                  <a:pt x="292607" y="313563"/>
                </a:lnTo>
                <a:lnTo>
                  <a:pt x="310006" y="313563"/>
                </a:lnTo>
                <a:lnTo>
                  <a:pt x="296036" y="285622"/>
                </a:lnTo>
                <a:close/>
              </a:path>
              <a:path w="836929" h="496569">
                <a:moveTo>
                  <a:pt x="310006" y="313563"/>
                </a:moveTo>
                <a:lnTo>
                  <a:pt x="292607" y="313563"/>
                </a:lnTo>
                <a:lnTo>
                  <a:pt x="296156" y="321182"/>
                </a:lnTo>
                <a:lnTo>
                  <a:pt x="298799" y="330072"/>
                </a:lnTo>
                <a:lnTo>
                  <a:pt x="300537" y="337692"/>
                </a:lnTo>
                <a:lnTo>
                  <a:pt x="301232" y="344042"/>
                </a:lnTo>
                <a:lnTo>
                  <a:pt x="301289" y="346582"/>
                </a:lnTo>
                <a:lnTo>
                  <a:pt x="300799" y="354202"/>
                </a:lnTo>
                <a:lnTo>
                  <a:pt x="298323" y="363092"/>
                </a:lnTo>
                <a:lnTo>
                  <a:pt x="293941" y="368172"/>
                </a:lnTo>
                <a:lnTo>
                  <a:pt x="287654" y="373252"/>
                </a:lnTo>
                <a:lnTo>
                  <a:pt x="283590" y="374522"/>
                </a:lnTo>
                <a:lnTo>
                  <a:pt x="279653" y="375792"/>
                </a:lnTo>
                <a:lnTo>
                  <a:pt x="297056" y="375792"/>
                </a:lnTo>
                <a:lnTo>
                  <a:pt x="302658" y="364363"/>
                </a:lnTo>
                <a:lnTo>
                  <a:pt x="308609" y="349122"/>
                </a:lnTo>
                <a:lnTo>
                  <a:pt x="327786" y="349122"/>
                </a:lnTo>
                <a:lnTo>
                  <a:pt x="310006" y="313563"/>
                </a:lnTo>
                <a:close/>
              </a:path>
              <a:path w="836929" h="496569">
                <a:moveTo>
                  <a:pt x="87534" y="332613"/>
                </a:moveTo>
                <a:lnTo>
                  <a:pt x="76652" y="332613"/>
                </a:lnTo>
                <a:lnTo>
                  <a:pt x="63626" y="337692"/>
                </a:lnTo>
                <a:lnTo>
                  <a:pt x="0" y="369442"/>
                </a:lnTo>
                <a:lnTo>
                  <a:pt x="2412" y="374522"/>
                </a:lnTo>
                <a:lnTo>
                  <a:pt x="8381" y="370713"/>
                </a:lnTo>
                <a:lnTo>
                  <a:pt x="42999" y="370713"/>
                </a:lnTo>
                <a:lnTo>
                  <a:pt x="38607" y="361822"/>
                </a:lnTo>
                <a:lnTo>
                  <a:pt x="41655" y="356742"/>
                </a:lnTo>
                <a:lnTo>
                  <a:pt x="45974" y="352932"/>
                </a:lnTo>
                <a:lnTo>
                  <a:pt x="51434" y="349122"/>
                </a:lnTo>
                <a:lnTo>
                  <a:pt x="58800" y="346582"/>
                </a:lnTo>
                <a:lnTo>
                  <a:pt x="103260" y="346582"/>
                </a:lnTo>
                <a:lnTo>
                  <a:pt x="102869" y="345313"/>
                </a:lnTo>
                <a:lnTo>
                  <a:pt x="96273" y="336422"/>
                </a:lnTo>
                <a:lnTo>
                  <a:pt x="87534" y="332613"/>
                </a:lnTo>
                <a:close/>
              </a:path>
              <a:path w="836929" h="496569">
                <a:moveTo>
                  <a:pt x="211026" y="331342"/>
                </a:moveTo>
                <a:lnTo>
                  <a:pt x="181736" y="331342"/>
                </a:lnTo>
                <a:lnTo>
                  <a:pt x="188467" y="335152"/>
                </a:lnTo>
                <a:lnTo>
                  <a:pt x="194309" y="337692"/>
                </a:lnTo>
                <a:lnTo>
                  <a:pt x="199262" y="342772"/>
                </a:lnTo>
                <a:lnTo>
                  <a:pt x="203326" y="349122"/>
                </a:lnTo>
                <a:lnTo>
                  <a:pt x="156209" y="371982"/>
                </a:lnTo>
                <a:lnTo>
                  <a:pt x="170140" y="371982"/>
                </a:lnTo>
                <a:lnTo>
                  <a:pt x="222250" y="345313"/>
                </a:lnTo>
                <a:lnTo>
                  <a:pt x="217916" y="338963"/>
                </a:lnTo>
                <a:lnTo>
                  <a:pt x="212915" y="332613"/>
                </a:lnTo>
                <a:lnTo>
                  <a:pt x="211026" y="331342"/>
                </a:lnTo>
                <a:close/>
              </a:path>
              <a:path w="836929" h="496569">
                <a:moveTo>
                  <a:pt x="327786" y="349122"/>
                </a:moveTo>
                <a:lnTo>
                  <a:pt x="308609" y="349122"/>
                </a:lnTo>
                <a:lnTo>
                  <a:pt x="315975" y="363092"/>
                </a:lnTo>
                <a:lnTo>
                  <a:pt x="319150" y="369442"/>
                </a:lnTo>
                <a:lnTo>
                  <a:pt x="323595" y="371982"/>
                </a:lnTo>
                <a:lnTo>
                  <a:pt x="329310" y="368172"/>
                </a:lnTo>
                <a:lnTo>
                  <a:pt x="334029" y="365632"/>
                </a:lnTo>
                <a:lnTo>
                  <a:pt x="338486" y="359282"/>
                </a:lnTo>
                <a:lnTo>
                  <a:pt x="342002" y="352932"/>
                </a:lnTo>
                <a:lnTo>
                  <a:pt x="331342" y="352932"/>
                </a:lnTo>
                <a:lnTo>
                  <a:pt x="329310" y="351663"/>
                </a:lnTo>
                <a:lnTo>
                  <a:pt x="327786" y="349122"/>
                </a:lnTo>
                <a:close/>
              </a:path>
              <a:path w="836929" h="496569">
                <a:moveTo>
                  <a:pt x="343661" y="335152"/>
                </a:moveTo>
                <a:lnTo>
                  <a:pt x="339978" y="344042"/>
                </a:lnTo>
                <a:lnTo>
                  <a:pt x="336803" y="350392"/>
                </a:lnTo>
                <a:lnTo>
                  <a:pt x="334136" y="351663"/>
                </a:lnTo>
                <a:lnTo>
                  <a:pt x="331342" y="352932"/>
                </a:lnTo>
                <a:lnTo>
                  <a:pt x="342002" y="352932"/>
                </a:lnTo>
                <a:lnTo>
                  <a:pt x="342705" y="351663"/>
                </a:lnTo>
                <a:lnTo>
                  <a:pt x="346709" y="341502"/>
                </a:lnTo>
                <a:lnTo>
                  <a:pt x="343661" y="335152"/>
                </a:lnTo>
                <a:close/>
              </a:path>
              <a:path w="836929" h="496569">
                <a:moveTo>
                  <a:pt x="386159" y="191642"/>
                </a:moveTo>
                <a:lnTo>
                  <a:pt x="364743" y="191642"/>
                </a:lnTo>
                <a:lnTo>
                  <a:pt x="368300" y="194182"/>
                </a:lnTo>
                <a:lnTo>
                  <a:pt x="371093" y="199262"/>
                </a:lnTo>
                <a:lnTo>
                  <a:pt x="384428" y="227202"/>
                </a:lnTo>
                <a:lnTo>
                  <a:pt x="374776" y="227202"/>
                </a:lnTo>
                <a:lnTo>
                  <a:pt x="367156" y="228472"/>
                </a:lnTo>
                <a:lnTo>
                  <a:pt x="339653" y="256412"/>
                </a:lnTo>
                <a:lnTo>
                  <a:pt x="334284" y="285622"/>
                </a:lnTo>
                <a:lnTo>
                  <a:pt x="334406" y="293242"/>
                </a:lnTo>
                <a:lnTo>
                  <a:pt x="354526" y="332613"/>
                </a:lnTo>
                <a:lnTo>
                  <a:pt x="375015" y="341502"/>
                </a:lnTo>
                <a:lnTo>
                  <a:pt x="382073" y="341502"/>
                </a:lnTo>
                <a:lnTo>
                  <a:pt x="389000" y="338963"/>
                </a:lnTo>
                <a:lnTo>
                  <a:pt x="394404" y="335152"/>
                </a:lnTo>
                <a:lnTo>
                  <a:pt x="399176" y="330072"/>
                </a:lnTo>
                <a:lnTo>
                  <a:pt x="403306" y="323722"/>
                </a:lnTo>
                <a:lnTo>
                  <a:pt x="380015" y="323722"/>
                </a:lnTo>
                <a:lnTo>
                  <a:pt x="368045" y="318642"/>
                </a:lnTo>
                <a:lnTo>
                  <a:pt x="346154" y="283082"/>
                </a:lnTo>
                <a:lnTo>
                  <a:pt x="344424" y="267842"/>
                </a:lnTo>
                <a:lnTo>
                  <a:pt x="345376" y="258952"/>
                </a:lnTo>
                <a:lnTo>
                  <a:pt x="348043" y="251332"/>
                </a:lnTo>
                <a:lnTo>
                  <a:pt x="352425" y="246252"/>
                </a:lnTo>
                <a:lnTo>
                  <a:pt x="358520" y="241172"/>
                </a:lnTo>
                <a:lnTo>
                  <a:pt x="365404" y="238632"/>
                </a:lnTo>
                <a:lnTo>
                  <a:pt x="409494" y="238632"/>
                </a:lnTo>
                <a:lnTo>
                  <a:pt x="386159" y="191642"/>
                </a:lnTo>
                <a:close/>
              </a:path>
              <a:path w="836929" h="496569">
                <a:moveTo>
                  <a:pt x="281558" y="272922"/>
                </a:moveTo>
                <a:lnTo>
                  <a:pt x="242083" y="300863"/>
                </a:lnTo>
                <a:lnTo>
                  <a:pt x="234060" y="313563"/>
                </a:lnTo>
                <a:lnTo>
                  <a:pt x="245999" y="337692"/>
                </a:lnTo>
                <a:lnTo>
                  <a:pt x="252729" y="333882"/>
                </a:lnTo>
                <a:lnTo>
                  <a:pt x="250678" y="327532"/>
                </a:lnTo>
                <a:lnTo>
                  <a:pt x="249459" y="321182"/>
                </a:lnTo>
                <a:lnTo>
                  <a:pt x="249132" y="316102"/>
                </a:lnTo>
                <a:lnTo>
                  <a:pt x="249126" y="313563"/>
                </a:lnTo>
                <a:lnTo>
                  <a:pt x="249427" y="308482"/>
                </a:lnTo>
                <a:lnTo>
                  <a:pt x="250825" y="298322"/>
                </a:lnTo>
                <a:lnTo>
                  <a:pt x="255269" y="290702"/>
                </a:lnTo>
                <a:lnTo>
                  <a:pt x="262889" y="286892"/>
                </a:lnTo>
                <a:lnTo>
                  <a:pt x="266573" y="285622"/>
                </a:lnTo>
                <a:lnTo>
                  <a:pt x="296036" y="285622"/>
                </a:lnTo>
                <a:lnTo>
                  <a:pt x="293496" y="280542"/>
                </a:lnTo>
                <a:lnTo>
                  <a:pt x="289813" y="275463"/>
                </a:lnTo>
                <a:lnTo>
                  <a:pt x="281558" y="272922"/>
                </a:lnTo>
                <a:close/>
              </a:path>
              <a:path w="836929" h="496569">
                <a:moveTo>
                  <a:pt x="409494" y="238632"/>
                </a:moveTo>
                <a:lnTo>
                  <a:pt x="381648" y="238632"/>
                </a:lnTo>
                <a:lnTo>
                  <a:pt x="391032" y="239902"/>
                </a:lnTo>
                <a:lnTo>
                  <a:pt x="393573" y="242442"/>
                </a:lnTo>
                <a:lnTo>
                  <a:pt x="395985" y="247522"/>
                </a:lnTo>
                <a:lnTo>
                  <a:pt x="398271" y="251332"/>
                </a:lnTo>
                <a:lnTo>
                  <a:pt x="401843" y="260222"/>
                </a:lnTo>
                <a:lnTo>
                  <a:pt x="404367" y="269113"/>
                </a:lnTo>
                <a:lnTo>
                  <a:pt x="405844" y="279272"/>
                </a:lnTo>
                <a:lnTo>
                  <a:pt x="406112" y="285622"/>
                </a:lnTo>
                <a:lnTo>
                  <a:pt x="406161" y="290702"/>
                </a:lnTo>
                <a:lnTo>
                  <a:pt x="405272" y="300863"/>
                </a:lnTo>
                <a:lnTo>
                  <a:pt x="402462" y="309752"/>
                </a:lnTo>
                <a:lnTo>
                  <a:pt x="397843" y="316102"/>
                </a:lnTo>
                <a:lnTo>
                  <a:pt x="391413" y="321182"/>
                </a:lnTo>
                <a:lnTo>
                  <a:pt x="385798" y="323722"/>
                </a:lnTo>
                <a:lnTo>
                  <a:pt x="403306" y="323722"/>
                </a:lnTo>
                <a:lnTo>
                  <a:pt x="414019" y="285622"/>
                </a:lnTo>
                <a:lnTo>
                  <a:pt x="432828" y="285622"/>
                </a:lnTo>
                <a:lnTo>
                  <a:pt x="409494" y="238632"/>
                </a:lnTo>
                <a:close/>
              </a:path>
              <a:path w="836929" h="496569">
                <a:moveTo>
                  <a:pt x="432828" y="285622"/>
                </a:moveTo>
                <a:lnTo>
                  <a:pt x="414019" y="285622"/>
                </a:lnTo>
                <a:lnTo>
                  <a:pt x="430149" y="318642"/>
                </a:lnTo>
                <a:lnTo>
                  <a:pt x="434848" y="316102"/>
                </a:lnTo>
                <a:lnTo>
                  <a:pt x="451887" y="297052"/>
                </a:lnTo>
                <a:lnTo>
                  <a:pt x="441198" y="297052"/>
                </a:lnTo>
                <a:lnTo>
                  <a:pt x="437514" y="295782"/>
                </a:lnTo>
                <a:lnTo>
                  <a:pt x="434720" y="289432"/>
                </a:lnTo>
                <a:lnTo>
                  <a:pt x="432828" y="285622"/>
                </a:lnTo>
                <a:close/>
              </a:path>
              <a:path w="836929" h="496569">
                <a:moveTo>
                  <a:pt x="452754" y="288163"/>
                </a:moveTo>
                <a:lnTo>
                  <a:pt x="450341" y="291972"/>
                </a:lnTo>
                <a:lnTo>
                  <a:pt x="448055" y="293242"/>
                </a:lnTo>
                <a:lnTo>
                  <a:pt x="446024" y="294513"/>
                </a:lnTo>
                <a:lnTo>
                  <a:pt x="441198" y="297052"/>
                </a:lnTo>
                <a:lnTo>
                  <a:pt x="451887" y="297052"/>
                </a:lnTo>
                <a:lnTo>
                  <a:pt x="455294" y="293242"/>
                </a:lnTo>
                <a:lnTo>
                  <a:pt x="452754" y="288163"/>
                </a:lnTo>
                <a:close/>
              </a:path>
              <a:path w="836929" h="496569">
                <a:moveTo>
                  <a:pt x="378078" y="164972"/>
                </a:moveTo>
                <a:lnTo>
                  <a:pt x="350011" y="195452"/>
                </a:lnTo>
                <a:lnTo>
                  <a:pt x="352805" y="200532"/>
                </a:lnTo>
                <a:lnTo>
                  <a:pt x="355600" y="197992"/>
                </a:lnTo>
                <a:lnTo>
                  <a:pt x="358139" y="195452"/>
                </a:lnTo>
                <a:lnTo>
                  <a:pt x="360299" y="194182"/>
                </a:lnTo>
                <a:lnTo>
                  <a:pt x="364743" y="191642"/>
                </a:lnTo>
                <a:lnTo>
                  <a:pt x="386159" y="191642"/>
                </a:lnTo>
                <a:lnTo>
                  <a:pt x="379221" y="177672"/>
                </a:lnTo>
                <a:lnTo>
                  <a:pt x="377570" y="175132"/>
                </a:lnTo>
                <a:lnTo>
                  <a:pt x="377825" y="171322"/>
                </a:lnTo>
                <a:lnTo>
                  <a:pt x="380110" y="168782"/>
                </a:lnTo>
                <a:lnTo>
                  <a:pt x="378078" y="164972"/>
                </a:lnTo>
                <a:close/>
              </a:path>
              <a:path w="836929" h="496569">
                <a:moveTo>
                  <a:pt x="537940" y="147065"/>
                </a:moveTo>
                <a:lnTo>
                  <a:pt x="501935" y="166369"/>
                </a:lnTo>
                <a:lnTo>
                  <a:pt x="489537" y="209518"/>
                </a:lnTo>
                <a:lnTo>
                  <a:pt x="491639" y="220501"/>
                </a:lnTo>
                <a:lnTo>
                  <a:pt x="514131" y="252874"/>
                </a:lnTo>
                <a:lnTo>
                  <a:pt x="539718" y="259572"/>
                </a:lnTo>
                <a:lnTo>
                  <a:pt x="548937" y="257867"/>
                </a:lnTo>
                <a:lnTo>
                  <a:pt x="558418" y="254126"/>
                </a:lnTo>
                <a:lnTo>
                  <a:pt x="568088" y="248054"/>
                </a:lnTo>
                <a:lnTo>
                  <a:pt x="572537" y="243681"/>
                </a:lnTo>
                <a:lnTo>
                  <a:pt x="547290" y="243681"/>
                </a:lnTo>
                <a:lnTo>
                  <a:pt x="538347" y="242137"/>
                </a:lnTo>
                <a:lnTo>
                  <a:pt x="503427" y="212598"/>
                </a:lnTo>
                <a:lnTo>
                  <a:pt x="497873" y="192059"/>
                </a:lnTo>
                <a:lnTo>
                  <a:pt x="498348" y="185674"/>
                </a:lnTo>
                <a:lnTo>
                  <a:pt x="526160" y="161036"/>
                </a:lnTo>
                <a:lnTo>
                  <a:pt x="572392" y="161036"/>
                </a:lnTo>
                <a:lnTo>
                  <a:pt x="570833" y="159194"/>
                </a:lnTo>
                <a:lnTo>
                  <a:pt x="563756" y="153527"/>
                </a:lnTo>
                <a:lnTo>
                  <a:pt x="555751" y="149478"/>
                </a:lnTo>
                <a:lnTo>
                  <a:pt x="546965" y="147260"/>
                </a:lnTo>
                <a:lnTo>
                  <a:pt x="537940" y="147065"/>
                </a:lnTo>
                <a:close/>
              </a:path>
              <a:path w="836929" h="496569">
                <a:moveTo>
                  <a:pt x="572392" y="161036"/>
                </a:moveTo>
                <a:lnTo>
                  <a:pt x="526160" y="161036"/>
                </a:lnTo>
                <a:lnTo>
                  <a:pt x="533273" y="161925"/>
                </a:lnTo>
                <a:lnTo>
                  <a:pt x="539561" y="163234"/>
                </a:lnTo>
                <a:lnTo>
                  <a:pt x="570904" y="187380"/>
                </a:lnTo>
                <a:lnTo>
                  <a:pt x="579320" y="212598"/>
                </a:lnTo>
                <a:lnTo>
                  <a:pt x="579304" y="213613"/>
                </a:lnTo>
                <a:lnTo>
                  <a:pt x="547290" y="243681"/>
                </a:lnTo>
                <a:lnTo>
                  <a:pt x="572537" y="243681"/>
                </a:lnTo>
                <a:lnTo>
                  <a:pt x="588545" y="208408"/>
                </a:lnTo>
                <a:lnTo>
                  <a:pt x="588598" y="197103"/>
                </a:lnTo>
                <a:lnTo>
                  <a:pt x="586537" y="186172"/>
                </a:lnTo>
                <a:lnTo>
                  <a:pt x="582294" y="175387"/>
                </a:lnTo>
                <a:lnTo>
                  <a:pt x="577004" y="166481"/>
                </a:lnTo>
                <a:lnTo>
                  <a:pt x="572392" y="161036"/>
                </a:lnTo>
                <a:close/>
              </a:path>
              <a:path w="836929" h="496569">
                <a:moveTo>
                  <a:pt x="611251" y="133476"/>
                </a:moveTo>
                <a:lnTo>
                  <a:pt x="589787" y="133476"/>
                </a:lnTo>
                <a:lnTo>
                  <a:pt x="593598" y="135636"/>
                </a:lnTo>
                <a:lnTo>
                  <a:pt x="625093" y="198881"/>
                </a:lnTo>
                <a:lnTo>
                  <a:pt x="625982" y="203453"/>
                </a:lnTo>
                <a:lnTo>
                  <a:pt x="624839" y="206883"/>
                </a:lnTo>
                <a:lnTo>
                  <a:pt x="623696" y="210438"/>
                </a:lnTo>
                <a:lnTo>
                  <a:pt x="620394" y="213613"/>
                </a:lnTo>
                <a:lnTo>
                  <a:pt x="614933" y="216535"/>
                </a:lnTo>
                <a:lnTo>
                  <a:pt x="617219" y="221234"/>
                </a:lnTo>
                <a:lnTo>
                  <a:pt x="662685" y="198627"/>
                </a:lnTo>
                <a:lnTo>
                  <a:pt x="662191" y="197612"/>
                </a:lnTo>
                <a:lnTo>
                  <a:pt x="648334" y="197612"/>
                </a:lnTo>
                <a:lnTo>
                  <a:pt x="644398" y="195706"/>
                </a:lnTo>
                <a:lnTo>
                  <a:pt x="625607" y="153670"/>
                </a:lnTo>
                <a:lnTo>
                  <a:pt x="624785" y="144652"/>
                </a:lnTo>
                <a:lnTo>
                  <a:pt x="616838" y="144652"/>
                </a:lnTo>
                <a:lnTo>
                  <a:pt x="611251" y="133476"/>
                </a:lnTo>
                <a:close/>
              </a:path>
              <a:path w="836929" h="496569">
                <a:moveTo>
                  <a:pt x="660400" y="193928"/>
                </a:moveTo>
                <a:lnTo>
                  <a:pt x="653668" y="197103"/>
                </a:lnTo>
                <a:lnTo>
                  <a:pt x="648334" y="197612"/>
                </a:lnTo>
                <a:lnTo>
                  <a:pt x="662191" y="197612"/>
                </a:lnTo>
                <a:lnTo>
                  <a:pt x="660400" y="193928"/>
                </a:lnTo>
                <a:close/>
              </a:path>
              <a:path w="836929" h="496569">
                <a:moveTo>
                  <a:pt x="668767" y="103631"/>
                </a:moveTo>
                <a:lnTo>
                  <a:pt x="645921" y="103631"/>
                </a:lnTo>
                <a:lnTo>
                  <a:pt x="651001" y="105790"/>
                </a:lnTo>
                <a:lnTo>
                  <a:pt x="654811" y="113537"/>
                </a:lnTo>
                <a:lnTo>
                  <a:pt x="685606" y="175387"/>
                </a:lnTo>
                <a:lnTo>
                  <a:pt x="687069" y="178435"/>
                </a:lnTo>
                <a:lnTo>
                  <a:pt x="686434" y="180721"/>
                </a:lnTo>
                <a:lnTo>
                  <a:pt x="683767" y="182245"/>
                </a:lnTo>
                <a:lnTo>
                  <a:pt x="686180" y="187071"/>
                </a:lnTo>
                <a:lnTo>
                  <a:pt x="720978" y="169799"/>
                </a:lnTo>
                <a:lnTo>
                  <a:pt x="720280" y="168401"/>
                </a:lnTo>
                <a:lnTo>
                  <a:pt x="708278" y="168401"/>
                </a:lnTo>
                <a:lnTo>
                  <a:pt x="704850" y="167131"/>
                </a:lnTo>
                <a:lnTo>
                  <a:pt x="701420" y="165988"/>
                </a:lnTo>
                <a:lnTo>
                  <a:pt x="698245" y="162560"/>
                </a:lnTo>
                <a:lnTo>
                  <a:pt x="669416" y="104648"/>
                </a:lnTo>
                <a:lnTo>
                  <a:pt x="668767" y="103631"/>
                </a:lnTo>
                <a:close/>
              </a:path>
              <a:path w="836929" h="496569">
                <a:moveTo>
                  <a:pt x="795401" y="159892"/>
                </a:moveTo>
                <a:lnTo>
                  <a:pt x="792226" y="166877"/>
                </a:lnTo>
                <a:lnTo>
                  <a:pt x="817879" y="177926"/>
                </a:lnTo>
                <a:lnTo>
                  <a:pt x="826904" y="170809"/>
                </a:lnTo>
                <a:lnTo>
                  <a:pt x="831609" y="164211"/>
                </a:lnTo>
                <a:lnTo>
                  <a:pt x="811402" y="164211"/>
                </a:lnTo>
                <a:lnTo>
                  <a:pt x="803909" y="163829"/>
                </a:lnTo>
                <a:lnTo>
                  <a:pt x="795401" y="159892"/>
                </a:lnTo>
                <a:close/>
              </a:path>
              <a:path w="836929" h="496569">
                <a:moveTo>
                  <a:pt x="718565" y="164973"/>
                </a:moveTo>
                <a:lnTo>
                  <a:pt x="712851" y="167639"/>
                </a:lnTo>
                <a:lnTo>
                  <a:pt x="708278" y="168401"/>
                </a:lnTo>
                <a:lnTo>
                  <a:pt x="720280" y="168401"/>
                </a:lnTo>
                <a:lnTo>
                  <a:pt x="718565" y="164973"/>
                </a:lnTo>
                <a:close/>
              </a:path>
              <a:path w="836929" h="496569">
                <a:moveTo>
                  <a:pt x="704246" y="33654"/>
                </a:moveTo>
                <a:lnTo>
                  <a:pt x="682116" y="33654"/>
                </a:lnTo>
                <a:lnTo>
                  <a:pt x="686180" y="35433"/>
                </a:lnTo>
                <a:lnTo>
                  <a:pt x="694022" y="51180"/>
                </a:lnTo>
                <a:lnTo>
                  <a:pt x="739266" y="142239"/>
                </a:lnTo>
                <a:lnTo>
                  <a:pt x="740028" y="146685"/>
                </a:lnTo>
                <a:lnTo>
                  <a:pt x="738885" y="150240"/>
                </a:lnTo>
                <a:lnTo>
                  <a:pt x="737742" y="153670"/>
                </a:lnTo>
                <a:lnTo>
                  <a:pt x="734440" y="156972"/>
                </a:lnTo>
                <a:lnTo>
                  <a:pt x="728852" y="159892"/>
                </a:lnTo>
                <a:lnTo>
                  <a:pt x="731265" y="164591"/>
                </a:lnTo>
                <a:lnTo>
                  <a:pt x="777112" y="141859"/>
                </a:lnTo>
                <a:lnTo>
                  <a:pt x="776414" y="140462"/>
                </a:lnTo>
                <a:lnTo>
                  <a:pt x="764539" y="140462"/>
                </a:lnTo>
                <a:lnTo>
                  <a:pt x="761110" y="139191"/>
                </a:lnTo>
                <a:lnTo>
                  <a:pt x="757554" y="138049"/>
                </a:lnTo>
                <a:lnTo>
                  <a:pt x="754506" y="134620"/>
                </a:lnTo>
                <a:lnTo>
                  <a:pt x="704246" y="33654"/>
                </a:lnTo>
                <a:close/>
              </a:path>
              <a:path w="836929" h="496569">
                <a:moveTo>
                  <a:pt x="776990" y="51053"/>
                </a:moveTo>
                <a:lnTo>
                  <a:pt x="742187" y="51053"/>
                </a:lnTo>
                <a:lnTo>
                  <a:pt x="747267" y="51180"/>
                </a:lnTo>
                <a:lnTo>
                  <a:pt x="752728" y="53848"/>
                </a:lnTo>
                <a:lnTo>
                  <a:pt x="826642" y="117983"/>
                </a:lnTo>
                <a:lnTo>
                  <a:pt x="828420" y="151256"/>
                </a:lnTo>
                <a:lnTo>
                  <a:pt x="824864" y="157479"/>
                </a:lnTo>
                <a:lnTo>
                  <a:pt x="817879" y="160909"/>
                </a:lnTo>
                <a:lnTo>
                  <a:pt x="811402" y="164211"/>
                </a:lnTo>
                <a:lnTo>
                  <a:pt x="831609" y="164211"/>
                </a:lnTo>
                <a:lnTo>
                  <a:pt x="833024" y="162226"/>
                </a:lnTo>
                <a:lnTo>
                  <a:pt x="836239" y="152191"/>
                </a:lnTo>
                <a:lnTo>
                  <a:pt x="836442" y="144652"/>
                </a:lnTo>
                <a:lnTo>
                  <a:pt x="836359" y="138684"/>
                </a:lnTo>
                <a:lnTo>
                  <a:pt x="832112" y="93217"/>
                </a:lnTo>
                <a:lnTo>
                  <a:pt x="824356" y="93217"/>
                </a:lnTo>
                <a:lnTo>
                  <a:pt x="776990" y="51053"/>
                </a:lnTo>
                <a:close/>
              </a:path>
              <a:path w="836929" h="496569">
                <a:moveTo>
                  <a:pt x="649825" y="89003"/>
                </a:moveTo>
                <a:lnTo>
                  <a:pt x="622321" y="120703"/>
                </a:lnTo>
                <a:lnTo>
                  <a:pt x="616838" y="144652"/>
                </a:lnTo>
                <a:lnTo>
                  <a:pt x="624785" y="144652"/>
                </a:lnTo>
                <a:lnTo>
                  <a:pt x="624585" y="142366"/>
                </a:lnTo>
                <a:lnTo>
                  <a:pt x="625211" y="129720"/>
                </a:lnTo>
                <a:lnTo>
                  <a:pt x="627872" y="119586"/>
                </a:lnTo>
                <a:lnTo>
                  <a:pt x="632604" y="111952"/>
                </a:lnTo>
                <a:lnTo>
                  <a:pt x="639444" y="106806"/>
                </a:lnTo>
                <a:lnTo>
                  <a:pt x="645921" y="103631"/>
                </a:lnTo>
                <a:lnTo>
                  <a:pt x="668767" y="103631"/>
                </a:lnTo>
                <a:lnTo>
                  <a:pt x="663680" y="95670"/>
                </a:lnTo>
                <a:lnTo>
                  <a:pt x="657145" y="90455"/>
                </a:lnTo>
                <a:lnTo>
                  <a:pt x="649825" y="89003"/>
                </a:lnTo>
                <a:close/>
              </a:path>
              <a:path w="836929" h="496569">
                <a:moveTo>
                  <a:pt x="600455" y="111887"/>
                </a:moveTo>
                <a:lnTo>
                  <a:pt x="596264" y="113918"/>
                </a:lnTo>
                <a:lnTo>
                  <a:pt x="575563" y="137413"/>
                </a:lnTo>
                <a:lnTo>
                  <a:pt x="578103" y="142366"/>
                </a:lnTo>
                <a:lnTo>
                  <a:pt x="581405" y="138684"/>
                </a:lnTo>
                <a:lnTo>
                  <a:pt x="583818" y="136398"/>
                </a:lnTo>
                <a:lnTo>
                  <a:pt x="585469" y="135636"/>
                </a:lnTo>
                <a:lnTo>
                  <a:pt x="589787" y="133476"/>
                </a:lnTo>
                <a:lnTo>
                  <a:pt x="611251" y="133476"/>
                </a:lnTo>
                <a:lnTo>
                  <a:pt x="600455" y="111887"/>
                </a:lnTo>
                <a:close/>
              </a:path>
              <a:path w="836929" h="496569">
                <a:moveTo>
                  <a:pt x="774700" y="137033"/>
                </a:moveTo>
                <a:lnTo>
                  <a:pt x="769111" y="139700"/>
                </a:lnTo>
                <a:lnTo>
                  <a:pt x="764539" y="140462"/>
                </a:lnTo>
                <a:lnTo>
                  <a:pt x="776414" y="140462"/>
                </a:lnTo>
                <a:lnTo>
                  <a:pt x="774700" y="137033"/>
                </a:lnTo>
                <a:close/>
              </a:path>
              <a:path w="836929" h="496569">
                <a:moveTo>
                  <a:pt x="825793" y="20827"/>
                </a:moveTo>
                <a:lnTo>
                  <a:pt x="802893" y="20827"/>
                </a:lnTo>
                <a:lnTo>
                  <a:pt x="809498" y="22225"/>
                </a:lnTo>
                <a:lnTo>
                  <a:pt x="813307" y="29717"/>
                </a:lnTo>
                <a:lnTo>
                  <a:pt x="824356" y="93217"/>
                </a:lnTo>
                <a:lnTo>
                  <a:pt x="832112" y="93217"/>
                </a:lnTo>
                <a:lnTo>
                  <a:pt x="826642" y="34671"/>
                </a:lnTo>
                <a:lnTo>
                  <a:pt x="825640" y="25526"/>
                </a:lnTo>
                <a:lnTo>
                  <a:pt x="825793" y="20827"/>
                </a:lnTo>
                <a:close/>
              </a:path>
              <a:path w="836929" h="496569">
                <a:moveTo>
                  <a:pt x="767333" y="32512"/>
                </a:moveTo>
                <a:lnTo>
                  <a:pt x="734949" y="48640"/>
                </a:lnTo>
                <a:lnTo>
                  <a:pt x="737234" y="53466"/>
                </a:lnTo>
                <a:lnTo>
                  <a:pt x="742187" y="51053"/>
                </a:lnTo>
                <a:lnTo>
                  <a:pt x="776990" y="51053"/>
                </a:lnTo>
                <a:lnTo>
                  <a:pt x="768857" y="43814"/>
                </a:lnTo>
                <a:lnTo>
                  <a:pt x="767968" y="43052"/>
                </a:lnTo>
                <a:lnTo>
                  <a:pt x="767333" y="42290"/>
                </a:lnTo>
                <a:lnTo>
                  <a:pt x="767016" y="41528"/>
                </a:lnTo>
                <a:lnTo>
                  <a:pt x="766317" y="40131"/>
                </a:lnTo>
                <a:lnTo>
                  <a:pt x="767206" y="38735"/>
                </a:lnTo>
                <a:lnTo>
                  <a:pt x="769619" y="37337"/>
                </a:lnTo>
                <a:lnTo>
                  <a:pt x="767333" y="32512"/>
                </a:lnTo>
                <a:close/>
              </a:path>
              <a:path w="836929" h="496569">
                <a:moveTo>
                  <a:pt x="695832" y="5714"/>
                </a:moveTo>
                <a:lnTo>
                  <a:pt x="667638" y="36829"/>
                </a:lnTo>
                <a:lnTo>
                  <a:pt x="670051" y="41655"/>
                </a:lnTo>
                <a:lnTo>
                  <a:pt x="672591" y="38988"/>
                </a:lnTo>
                <a:lnTo>
                  <a:pt x="675004" y="37211"/>
                </a:lnTo>
                <a:lnTo>
                  <a:pt x="677036" y="36067"/>
                </a:lnTo>
                <a:lnTo>
                  <a:pt x="682116" y="33654"/>
                </a:lnTo>
                <a:lnTo>
                  <a:pt x="704246" y="33654"/>
                </a:lnTo>
                <a:lnTo>
                  <a:pt x="697102" y="19303"/>
                </a:lnTo>
                <a:lnTo>
                  <a:pt x="695451" y="15875"/>
                </a:lnTo>
                <a:lnTo>
                  <a:pt x="695578" y="12700"/>
                </a:lnTo>
                <a:lnTo>
                  <a:pt x="697864" y="9905"/>
                </a:lnTo>
                <a:lnTo>
                  <a:pt x="695832" y="5714"/>
                </a:lnTo>
                <a:close/>
              </a:path>
              <a:path w="836929" h="496569">
                <a:moveTo>
                  <a:pt x="832611" y="0"/>
                </a:moveTo>
                <a:lnTo>
                  <a:pt x="790955" y="20827"/>
                </a:lnTo>
                <a:lnTo>
                  <a:pt x="793368" y="25526"/>
                </a:lnTo>
                <a:lnTo>
                  <a:pt x="802893" y="20827"/>
                </a:lnTo>
                <a:lnTo>
                  <a:pt x="825793" y="20827"/>
                </a:lnTo>
                <a:lnTo>
                  <a:pt x="825880" y="18414"/>
                </a:lnTo>
                <a:lnTo>
                  <a:pt x="827277" y="13842"/>
                </a:lnTo>
                <a:lnTo>
                  <a:pt x="828293" y="10160"/>
                </a:lnTo>
                <a:lnTo>
                  <a:pt x="830960" y="7238"/>
                </a:lnTo>
                <a:lnTo>
                  <a:pt x="835025" y="4825"/>
                </a:lnTo>
                <a:lnTo>
                  <a:pt x="832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97789" y="373126"/>
            <a:ext cx="9046211" cy="644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algn="ctr">
              <a:lnSpc>
                <a:spcPct val="100000"/>
              </a:lnSpc>
            </a:pPr>
            <a:r>
              <a:rPr sz="1800" dirty="0">
                <a:latin typeface="Andalus"/>
                <a:cs typeface="Andalus"/>
              </a:rPr>
              <a:t>The </a:t>
            </a:r>
            <a:r>
              <a:rPr sz="1800" spc="-5" dirty="0">
                <a:latin typeface="Andalus"/>
                <a:cs typeface="Andalus"/>
              </a:rPr>
              <a:t>pharyngotympanic </a:t>
            </a:r>
            <a:r>
              <a:rPr sz="1800" dirty="0">
                <a:latin typeface="Andalus"/>
                <a:cs typeface="Andalus"/>
              </a:rPr>
              <a:t>tube </a:t>
            </a:r>
            <a:r>
              <a:rPr sz="1800" spc="-5" dirty="0">
                <a:latin typeface="Andalus"/>
                <a:cs typeface="Andalus"/>
              </a:rPr>
              <a:t>serves </a:t>
            </a:r>
            <a:r>
              <a:rPr sz="1800" dirty="0">
                <a:latin typeface="Andalus"/>
                <a:cs typeface="Andalus"/>
              </a:rPr>
              <a:t>to </a:t>
            </a:r>
            <a:r>
              <a:rPr sz="1800" spc="-5" dirty="0">
                <a:latin typeface="Andalus"/>
                <a:cs typeface="Andalus"/>
              </a:rPr>
              <a:t>ventilate </a:t>
            </a:r>
            <a:r>
              <a:rPr sz="1800" dirty="0">
                <a:latin typeface="Andalus"/>
                <a:cs typeface="Andalus"/>
              </a:rPr>
              <a:t>the </a:t>
            </a:r>
            <a:r>
              <a:rPr sz="1800" spc="-5" dirty="0">
                <a:latin typeface="Andalus"/>
                <a:cs typeface="Andalus"/>
              </a:rPr>
              <a:t>middle </a:t>
            </a:r>
            <a:r>
              <a:rPr sz="1800" dirty="0">
                <a:latin typeface="Andalus"/>
                <a:cs typeface="Andalus"/>
              </a:rPr>
              <a:t>ear,</a:t>
            </a:r>
            <a:r>
              <a:rPr sz="1800" spc="120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exchanging</a:t>
            </a:r>
            <a:endParaRPr sz="1800">
              <a:latin typeface="Andalus"/>
              <a:cs typeface="Andalus"/>
            </a:endParaRPr>
          </a:p>
          <a:p>
            <a:pPr marL="128905" algn="ctr">
              <a:lnSpc>
                <a:spcPct val="100000"/>
              </a:lnSpc>
            </a:pPr>
            <a:r>
              <a:rPr sz="1800" spc="-5" dirty="0">
                <a:latin typeface="Andalus"/>
                <a:cs typeface="Andalus"/>
              </a:rPr>
              <a:t>nasopharyngeal </a:t>
            </a:r>
            <a:r>
              <a:rPr sz="1800" dirty="0">
                <a:latin typeface="Andalus"/>
                <a:cs typeface="Andalus"/>
              </a:rPr>
              <a:t>air </a:t>
            </a:r>
            <a:r>
              <a:rPr sz="1800" spc="-5" dirty="0">
                <a:latin typeface="Andalus"/>
                <a:cs typeface="Andalus"/>
              </a:rPr>
              <a:t>with </a:t>
            </a:r>
            <a:r>
              <a:rPr sz="1800" dirty="0">
                <a:latin typeface="Andalus"/>
                <a:cs typeface="Andalus"/>
              </a:rPr>
              <a:t>the air in the </a:t>
            </a:r>
            <a:r>
              <a:rPr sz="1800" spc="-5" dirty="0">
                <a:latin typeface="Andalus"/>
                <a:cs typeface="Andalus"/>
              </a:rPr>
              <a:t>middle </a:t>
            </a:r>
            <a:r>
              <a:rPr sz="1800" dirty="0">
                <a:latin typeface="Andalus"/>
                <a:cs typeface="Andalus"/>
              </a:rPr>
              <a:t>ear, which </a:t>
            </a:r>
            <a:r>
              <a:rPr sz="1800" spc="-5" dirty="0">
                <a:latin typeface="Andalus"/>
                <a:cs typeface="Andalus"/>
              </a:rPr>
              <a:t>has been altered </a:t>
            </a:r>
            <a:r>
              <a:rPr sz="1800" dirty="0">
                <a:latin typeface="Andalus"/>
                <a:cs typeface="Andalus"/>
              </a:rPr>
              <a:t>in its</a:t>
            </a:r>
            <a:r>
              <a:rPr sz="1800" spc="110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composition</a:t>
            </a:r>
            <a:endParaRPr sz="1800">
              <a:latin typeface="Andalus"/>
              <a:cs typeface="Andalus"/>
            </a:endParaRPr>
          </a:p>
          <a:p>
            <a:pPr marL="129539" algn="ctr">
              <a:lnSpc>
                <a:spcPct val="100000"/>
              </a:lnSpc>
            </a:pPr>
            <a:r>
              <a:rPr sz="1800" dirty="0">
                <a:latin typeface="Andalus"/>
                <a:cs typeface="Andalus"/>
              </a:rPr>
              <a:t>via </a:t>
            </a:r>
            <a:r>
              <a:rPr sz="1800" spc="-5" dirty="0">
                <a:latin typeface="Andalus"/>
                <a:cs typeface="Andalus"/>
              </a:rPr>
              <a:t>transmucosal </a:t>
            </a:r>
            <a:r>
              <a:rPr sz="1800" dirty="0">
                <a:latin typeface="Andalus"/>
                <a:cs typeface="Andalus"/>
              </a:rPr>
              <a:t>gas </a:t>
            </a:r>
            <a:r>
              <a:rPr sz="1800" spc="-5" dirty="0">
                <a:latin typeface="Andalus"/>
                <a:cs typeface="Andalus"/>
              </a:rPr>
              <a:t>exchange with </a:t>
            </a:r>
            <a:r>
              <a:rPr sz="1800" dirty="0">
                <a:latin typeface="Andalus"/>
                <a:cs typeface="Andalus"/>
              </a:rPr>
              <a:t>the </a:t>
            </a:r>
            <a:r>
              <a:rPr sz="1800" spc="-5" dirty="0">
                <a:latin typeface="Andalus"/>
                <a:cs typeface="Andalus"/>
              </a:rPr>
              <a:t>haemoglobin </a:t>
            </a:r>
            <a:r>
              <a:rPr sz="1800" dirty="0">
                <a:latin typeface="Andalus"/>
                <a:cs typeface="Andalus"/>
              </a:rPr>
              <a:t>in the </a:t>
            </a:r>
            <a:r>
              <a:rPr sz="1800" spc="-5" dirty="0">
                <a:latin typeface="Andalus"/>
                <a:cs typeface="Andalus"/>
              </a:rPr>
              <a:t>blood vessels </a:t>
            </a:r>
            <a:r>
              <a:rPr sz="1800" dirty="0">
                <a:latin typeface="Andalus"/>
                <a:cs typeface="Andalus"/>
              </a:rPr>
              <a:t>of the</a:t>
            </a:r>
            <a:r>
              <a:rPr sz="1800" spc="160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mucosa.</a:t>
            </a:r>
            <a:endParaRPr sz="1800">
              <a:latin typeface="Andalus"/>
              <a:cs typeface="Andalus"/>
            </a:endParaRPr>
          </a:p>
          <a:p>
            <a:pPr marL="139700" marR="5080" algn="ctr">
              <a:lnSpc>
                <a:spcPct val="100000"/>
              </a:lnSpc>
            </a:pPr>
            <a:r>
              <a:rPr sz="1800" dirty="0">
                <a:latin typeface="Andalus"/>
                <a:cs typeface="Andalus"/>
              </a:rPr>
              <a:t>The tube also carries </a:t>
            </a:r>
            <a:r>
              <a:rPr sz="1800" spc="-5" dirty="0">
                <a:latin typeface="Andalus"/>
                <a:cs typeface="Andalus"/>
              </a:rPr>
              <a:t>mucus </a:t>
            </a:r>
            <a:r>
              <a:rPr sz="1800" dirty="0">
                <a:latin typeface="Andalus"/>
                <a:cs typeface="Andalus"/>
              </a:rPr>
              <a:t>from the </a:t>
            </a:r>
            <a:r>
              <a:rPr sz="1800" spc="-5" dirty="0">
                <a:latin typeface="Andalus"/>
                <a:cs typeface="Andalus"/>
              </a:rPr>
              <a:t>middle </a:t>
            </a:r>
            <a:r>
              <a:rPr sz="1800" dirty="0">
                <a:latin typeface="Andalus"/>
                <a:cs typeface="Andalus"/>
              </a:rPr>
              <a:t>ear </a:t>
            </a:r>
            <a:r>
              <a:rPr sz="1800" spc="-5" dirty="0">
                <a:latin typeface="Andalus"/>
                <a:cs typeface="Andalus"/>
              </a:rPr>
              <a:t>cleft to </a:t>
            </a:r>
            <a:r>
              <a:rPr sz="1800" dirty="0">
                <a:latin typeface="Andalus"/>
                <a:cs typeface="Andalus"/>
              </a:rPr>
              <a:t>the nasopharynx as a result of </a:t>
            </a:r>
            <a:r>
              <a:rPr sz="1800" spc="-5" dirty="0">
                <a:latin typeface="Andalus"/>
                <a:cs typeface="Andalus"/>
              </a:rPr>
              <a:t>ciliary  </a:t>
            </a:r>
            <a:r>
              <a:rPr sz="1800" dirty="0">
                <a:latin typeface="Andalus"/>
                <a:cs typeface="Andalus"/>
              </a:rPr>
              <a:t>transport.</a:t>
            </a:r>
            <a:endParaRPr sz="1800">
              <a:latin typeface="Andalus"/>
              <a:cs typeface="Andalu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065" marR="273240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ndalus"/>
                <a:cs typeface="Andalus"/>
              </a:rPr>
              <a:t>In children, </a:t>
            </a:r>
            <a:r>
              <a:rPr sz="1600" dirty="0">
                <a:latin typeface="Andalus"/>
                <a:cs typeface="Andalus"/>
              </a:rPr>
              <a:t>the </a:t>
            </a:r>
            <a:r>
              <a:rPr sz="1600" spc="-5" dirty="0">
                <a:latin typeface="Andalus"/>
                <a:cs typeface="Andalus"/>
              </a:rPr>
              <a:t>pharyngotympanic </a:t>
            </a:r>
            <a:r>
              <a:rPr sz="1600" dirty="0">
                <a:latin typeface="Andalus"/>
                <a:cs typeface="Andalus"/>
              </a:rPr>
              <a:t>tube is relatively </a:t>
            </a:r>
            <a:r>
              <a:rPr sz="1600" spc="-5" dirty="0">
                <a:latin typeface="Andalus"/>
                <a:cs typeface="Andalus"/>
              </a:rPr>
              <a:t>narrow. It </a:t>
            </a:r>
            <a:r>
              <a:rPr sz="1600" dirty="0">
                <a:latin typeface="Andalus"/>
                <a:cs typeface="Andalus"/>
              </a:rPr>
              <a:t>is </a:t>
            </a:r>
            <a:r>
              <a:rPr sz="1600" spc="-5" dirty="0">
                <a:latin typeface="Andalus"/>
                <a:cs typeface="Andalus"/>
              </a:rPr>
              <a:t>prone </a:t>
            </a:r>
            <a:r>
              <a:rPr sz="1600" dirty="0">
                <a:latin typeface="Andalus"/>
                <a:cs typeface="Andalus"/>
              </a:rPr>
              <a:t>to  obstruction when the </a:t>
            </a:r>
            <a:r>
              <a:rPr sz="1600" spc="-5" dirty="0">
                <a:latin typeface="Andalus"/>
                <a:cs typeface="Andalus"/>
              </a:rPr>
              <a:t>mucosa </a:t>
            </a:r>
            <a:r>
              <a:rPr sz="1600" dirty="0">
                <a:latin typeface="Andalus"/>
                <a:cs typeface="Andalus"/>
              </a:rPr>
              <a:t>swells in response to </a:t>
            </a:r>
            <a:r>
              <a:rPr sz="1600" spc="-5" dirty="0">
                <a:latin typeface="Andalus"/>
                <a:cs typeface="Andalus"/>
              </a:rPr>
              <a:t>infection </a:t>
            </a:r>
            <a:r>
              <a:rPr sz="1600" dirty="0">
                <a:latin typeface="Andalus"/>
                <a:cs typeface="Andalus"/>
              </a:rPr>
              <a:t>or </a:t>
            </a:r>
            <a:r>
              <a:rPr sz="1600" spc="-5" dirty="0">
                <a:latin typeface="Andalus"/>
                <a:cs typeface="Andalus"/>
              </a:rPr>
              <a:t>allergic  challenge: </a:t>
            </a:r>
            <a:r>
              <a:rPr sz="1600" dirty="0">
                <a:latin typeface="Andalus"/>
                <a:cs typeface="Andalus"/>
              </a:rPr>
              <a:t>obstruction results in a relative </a:t>
            </a:r>
            <a:r>
              <a:rPr sz="1600" spc="-5" dirty="0">
                <a:latin typeface="Andalus"/>
                <a:cs typeface="Andalus"/>
              </a:rPr>
              <a:t>vacuum being </a:t>
            </a:r>
            <a:r>
              <a:rPr sz="1600" dirty="0">
                <a:latin typeface="Andalus"/>
                <a:cs typeface="Andalus"/>
              </a:rPr>
              <a:t>created in the  </a:t>
            </a:r>
            <a:r>
              <a:rPr sz="1600" spc="-5" dirty="0">
                <a:latin typeface="Andalus"/>
                <a:cs typeface="Andalus"/>
              </a:rPr>
              <a:t>middle </a:t>
            </a:r>
            <a:r>
              <a:rPr sz="1600" dirty="0">
                <a:latin typeface="Andalus"/>
                <a:cs typeface="Andalus"/>
              </a:rPr>
              <a:t>ear secondary to </a:t>
            </a:r>
            <a:r>
              <a:rPr sz="1600" spc="-5" dirty="0">
                <a:latin typeface="Andalus"/>
                <a:cs typeface="Andalus"/>
              </a:rPr>
              <a:t>transmucosal </a:t>
            </a:r>
            <a:r>
              <a:rPr sz="1600" dirty="0">
                <a:latin typeface="Andalus"/>
                <a:cs typeface="Andalus"/>
              </a:rPr>
              <a:t>gas </a:t>
            </a:r>
            <a:r>
              <a:rPr sz="1600" spc="-5" dirty="0">
                <a:latin typeface="Andalus"/>
                <a:cs typeface="Andalus"/>
              </a:rPr>
              <a:t>exchange, and </a:t>
            </a:r>
            <a:r>
              <a:rPr sz="1600" dirty="0">
                <a:latin typeface="Andalus"/>
                <a:cs typeface="Andalus"/>
              </a:rPr>
              <a:t>this in turn  </a:t>
            </a:r>
            <a:r>
              <a:rPr sz="1600" spc="-5" dirty="0">
                <a:latin typeface="Andalus"/>
                <a:cs typeface="Andalus"/>
              </a:rPr>
              <a:t>promotes mucosal </a:t>
            </a:r>
            <a:r>
              <a:rPr sz="1600" dirty="0">
                <a:latin typeface="Andalus"/>
                <a:cs typeface="Andalus"/>
              </a:rPr>
              <a:t>secretion </a:t>
            </a:r>
            <a:r>
              <a:rPr sz="1600" spc="-5" dirty="0">
                <a:latin typeface="Andalus"/>
                <a:cs typeface="Andalus"/>
              </a:rPr>
              <a:t>and </a:t>
            </a:r>
            <a:r>
              <a:rPr sz="1600" dirty="0">
                <a:latin typeface="Andalus"/>
                <a:cs typeface="Andalus"/>
              </a:rPr>
              <a:t>the formation of a </a:t>
            </a:r>
            <a:r>
              <a:rPr sz="1600" spc="-5" dirty="0">
                <a:latin typeface="Andalus"/>
                <a:cs typeface="Andalus"/>
              </a:rPr>
              <a:t>middle </a:t>
            </a:r>
            <a:r>
              <a:rPr sz="1600" dirty="0">
                <a:latin typeface="Andalus"/>
                <a:cs typeface="Andalus"/>
              </a:rPr>
              <a:t>ear </a:t>
            </a:r>
            <a:r>
              <a:rPr sz="1600" spc="-5" dirty="0">
                <a:latin typeface="Andalus"/>
                <a:cs typeface="Andalus"/>
              </a:rPr>
              <a:t>effusion.  </a:t>
            </a:r>
            <a:r>
              <a:rPr sz="1600" dirty="0">
                <a:latin typeface="Andalus"/>
                <a:cs typeface="Andalus"/>
              </a:rPr>
              <a:t>Because of </a:t>
            </a:r>
            <a:r>
              <a:rPr sz="1600" spc="-5" dirty="0">
                <a:latin typeface="Andalus"/>
                <a:cs typeface="Andalus"/>
              </a:rPr>
              <a:t>the collapsibility </a:t>
            </a:r>
            <a:r>
              <a:rPr sz="1600" dirty="0">
                <a:latin typeface="Andalus"/>
                <a:cs typeface="Andalus"/>
              </a:rPr>
              <a:t>of </a:t>
            </a:r>
            <a:r>
              <a:rPr sz="1600" spc="-5" dirty="0">
                <a:latin typeface="Andalus"/>
                <a:cs typeface="Andalus"/>
              </a:rPr>
              <a:t>the pharyngotympanic </a:t>
            </a:r>
            <a:r>
              <a:rPr sz="1600" dirty="0">
                <a:latin typeface="Andalus"/>
                <a:cs typeface="Andalus"/>
              </a:rPr>
              <a:t>tube, the vacuum  thus created can overcome the </a:t>
            </a:r>
            <a:r>
              <a:rPr sz="1600" spc="-5" dirty="0">
                <a:latin typeface="Andalus"/>
                <a:cs typeface="Andalus"/>
              </a:rPr>
              <a:t>distending effect </a:t>
            </a:r>
            <a:r>
              <a:rPr sz="1600" dirty="0">
                <a:latin typeface="Andalus"/>
                <a:cs typeface="Andalus"/>
              </a:rPr>
              <a:t>of the </a:t>
            </a:r>
            <a:r>
              <a:rPr sz="1600" spc="-5" dirty="0">
                <a:latin typeface="Andalus"/>
                <a:cs typeface="Andalus"/>
              </a:rPr>
              <a:t>muscles </a:t>
            </a:r>
            <a:r>
              <a:rPr sz="1600" dirty="0">
                <a:latin typeface="Andalus"/>
                <a:cs typeface="Andalus"/>
              </a:rPr>
              <a:t>of </a:t>
            </a:r>
            <a:r>
              <a:rPr sz="1600" spc="-5" dirty="0">
                <a:latin typeface="Andalus"/>
                <a:cs typeface="Andalus"/>
              </a:rPr>
              <a:t>the </a:t>
            </a:r>
            <a:r>
              <a:rPr sz="1600" dirty="0">
                <a:latin typeface="Andalus"/>
                <a:cs typeface="Andalus"/>
              </a:rPr>
              <a:t>tube  </a:t>
            </a:r>
            <a:r>
              <a:rPr sz="1600" spc="-5" dirty="0">
                <a:latin typeface="Andalus"/>
                <a:cs typeface="Andalus"/>
              </a:rPr>
              <a:t>and </a:t>
            </a:r>
            <a:r>
              <a:rPr sz="1600" dirty="0">
                <a:latin typeface="Andalus"/>
                <a:cs typeface="Andalus"/>
              </a:rPr>
              <a:t>‘lock’ the tube </a:t>
            </a:r>
            <a:r>
              <a:rPr sz="1600" spc="-5" dirty="0">
                <a:latin typeface="Andalus"/>
                <a:cs typeface="Andalus"/>
              </a:rPr>
              <a:t>shut. </a:t>
            </a:r>
            <a:r>
              <a:rPr sz="1600" dirty="0">
                <a:latin typeface="Andalus"/>
                <a:cs typeface="Andalus"/>
              </a:rPr>
              <a:t>The </a:t>
            </a:r>
            <a:r>
              <a:rPr sz="1600" spc="-5" dirty="0">
                <a:latin typeface="Andalus"/>
                <a:cs typeface="Andalus"/>
              </a:rPr>
              <a:t>resultant persistent middle </a:t>
            </a:r>
            <a:r>
              <a:rPr sz="1600" dirty="0">
                <a:latin typeface="Andalus"/>
                <a:cs typeface="Andalus"/>
              </a:rPr>
              <a:t>ear </a:t>
            </a:r>
            <a:r>
              <a:rPr sz="1600" spc="-5" dirty="0">
                <a:latin typeface="Andalus"/>
                <a:cs typeface="Andalus"/>
              </a:rPr>
              <a:t>effusion, </a:t>
            </a:r>
            <a:r>
              <a:rPr sz="1600" dirty="0">
                <a:latin typeface="Andalus"/>
                <a:cs typeface="Andalus"/>
              </a:rPr>
              <a:t>otitis  </a:t>
            </a:r>
            <a:r>
              <a:rPr sz="1600" spc="-5" dirty="0">
                <a:latin typeface="Andalus"/>
                <a:cs typeface="Andalus"/>
              </a:rPr>
              <a:t>media </a:t>
            </a:r>
            <a:r>
              <a:rPr sz="1600" dirty="0">
                <a:latin typeface="Andalus"/>
                <a:cs typeface="Andalus"/>
              </a:rPr>
              <a:t>with </a:t>
            </a:r>
            <a:r>
              <a:rPr sz="1600" spc="-5" dirty="0">
                <a:latin typeface="Andalus"/>
                <a:cs typeface="Andalus"/>
              </a:rPr>
              <a:t>effusion </a:t>
            </a:r>
            <a:r>
              <a:rPr sz="1600" dirty="0">
                <a:latin typeface="Andalus"/>
                <a:cs typeface="Andalus"/>
              </a:rPr>
              <a:t>(glue ear), can caus </a:t>
            </a:r>
            <a:r>
              <a:rPr sz="1600" spc="-5" dirty="0">
                <a:latin typeface="Andalus"/>
                <a:cs typeface="Andalus"/>
              </a:rPr>
              <a:t>hearing </a:t>
            </a:r>
            <a:r>
              <a:rPr sz="1600" dirty="0">
                <a:latin typeface="Andalus"/>
                <a:cs typeface="Andalus"/>
              </a:rPr>
              <a:t>loss </a:t>
            </a:r>
            <a:r>
              <a:rPr sz="1600" spc="-5" dirty="0">
                <a:latin typeface="Andalus"/>
                <a:cs typeface="Andalus"/>
              </a:rPr>
              <a:t>by splinting </a:t>
            </a:r>
            <a:r>
              <a:rPr sz="1600" dirty="0">
                <a:latin typeface="Andalus"/>
                <a:cs typeface="Andalus"/>
              </a:rPr>
              <a:t>the  </a:t>
            </a:r>
            <a:r>
              <a:rPr sz="1600" spc="-5" dirty="0">
                <a:latin typeface="Andalus"/>
                <a:cs typeface="Andalus"/>
              </a:rPr>
              <a:t>tympanic membrane and </a:t>
            </a:r>
            <a:r>
              <a:rPr sz="1600" dirty="0">
                <a:latin typeface="Andalus"/>
                <a:cs typeface="Andalus"/>
              </a:rPr>
              <a:t>impeding its vibration. It can </a:t>
            </a:r>
            <a:r>
              <a:rPr sz="1600" spc="-5" dirty="0">
                <a:latin typeface="Andalus"/>
                <a:cs typeface="Andalus"/>
              </a:rPr>
              <a:t>also </a:t>
            </a:r>
            <a:r>
              <a:rPr sz="1600" dirty="0">
                <a:latin typeface="Andalus"/>
                <a:cs typeface="Andalus"/>
              </a:rPr>
              <a:t>provide an  ideal </a:t>
            </a:r>
            <a:r>
              <a:rPr sz="1600" spc="-5" dirty="0">
                <a:latin typeface="Andalus"/>
                <a:cs typeface="Andalus"/>
              </a:rPr>
              <a:t>environment </a:t>
            </a:r>
            <a:r>
              <a:rPr sz="1600" dirty="0">
                <a:latin typeface="Andalus"/>
                <a:cs typeface="Andalus"/>
              </a:rPr>
              <a:t>for the </a:t>
            </a:r>
            <a:r>
              <a:rPr sz="1600" spc="-5" dirty="0">
                <a:latin typeface="Andalus"/>
                <a:cs typeface="Andalus"/>
              </a:rPr>
              <a:t>proliferation </a:t>
            </a:r>
            <a:r>
              <a:rPr sz="1600" dirty="0">
                <a:latin typeface="Andalus"/>
                <a:cs typeface="Andalus"/>
              </a:rPr>
              <a:t>of </a:t>
            </a:r>
            <a:r>
              <a:rPr sz="1600" spc="-5" dirty="0">
                <a:latin typeface="Andalus"/>
                <a:cs typeface="Andalus"/>
              </a:rPr>
              <a:t>bacteria, </a:t>
            </a:r>
            <a:r>
              <a:rPr sz="1600" dirty="0">
                <a:latin typeface="Andalus"/>
                <a:cs typeface="Andalus"/>
              </a:rPr>
              <a:t>with the result that an  acute otitis </a:t>
            </a:r>
            <a:r>
              <a:rPr sz="1600" spc="-5" dirty="0">
                <a:latin typeface="Andalus"/>
                <a:cs typeface="Andalus"/>
              </a:rPr>
              <a:t>media may </a:t>
            </a:r>
            <a:r>
              <a:rPr sz="1600" dirty="0">
                <a:latin typeface="Andalus"/>
                <a:cs typeface="Andalus"/>
              </a:rPr>
              <a:t>develop. </a:t>
            </a:r>
            <a:r>
              <a:rPr sz="1600" spc="-5" dirty="0">
                <a:latin typeface="Andalus"/>
                <a:cs typeface="Andalus"/>
              </a:rPr>
              <a:t>It is possible </a:t>
            </a:r>
            <a:r>
              <a:rPr sz="1600" dirty="0">
                <a:latin typeface="Andalus"/>
                <a:cs typeface="Andalus"/>
              </a:rPr>
              <a:t>to relieve the vacuum </a:t>
            </a:r>
            <a:r>
              <a:rPr sz="1600" spc="-10" dirty="0">
                <a:latin typeface="Andalus"/>
                <a:cs typeface="Andalus"/>
              </a:rPr>
              <a:t>and  </a:t>
            </a:r>
            <a:r>
              <a:rPr sz="1600" spc="-5" dirty="0">
                <a:latin typeface="Andalus"/>
                <a:cs typeface="Andalus"/>
              </a:rPr>
              <a:t>unlock </a:t>
            </a:r>
            <a:r>
              <a:rPr sz="1600" dirty="0">
                <a:latin typeface="Andalus"/>
                <a:cs typeface="Andalus"/>
              </a:rPr>
              <a:t>the tube, and then</a:t>
            </a:r>
            <a:r>
              <a:rPr sz="1600" spc="-95" dirty="0">
                <a:latin typeface="Andalus"/>
                <a:cs typeface="Andalus"/>
              </a:rPr>
              <a:t> </a:t>
            </a:r>
            <a:r>
              <a:rPr sz="1600" dirty="0">
                <a:latin typeface="Andalus"/>
                <a:cs typeface="Andalus"/>
              </a:rPr>
              <a:t>remove</a:t>
            </a:r>
            <a:endParaRPr sz="1600">
              <a:latin typeface="Andalus"/>
              <a:cs typeface="Andalus"/>
            </a:endParaRPr>
          </a:p>
          <a:p>
            <a:pPr marL="255904" marR="2975610" algn="ctr">
              <a:lnSpc>
                <a:spcPct val="100000"/>
              </a:lnSpc>
            </a:pPr>
            <a:r>
              <a:rPr sz="1600" dirty="0">
                <a:latin typeface="Andalus"/>
                <a:cs typeface="Andalus"/>
              </a:rPr>
              <a:t>the </a:t>
            </a:r>
            <a:r>
              <a:rPr sz="1600" spc="-5" dirty="0">
                <a:latin typeface="Andalus"/>
                <a:cs typeface="Andalus"/>
              </a:rPr>
              <a:t>effusion by myringotomy, </a:t>
            </a:r>
            <a:r>
              <a:rPr sz="1600" dirty="0">
                <a:latin typeface="Andalus"/>
                <a:cs typeface="Andalus"/>
              </a:rPr>
              <a:t>i.e. </a:t>
            </a:r>
            <a:r>
              <a:rPr sz="1600" spc="-5" dirty="0">
                <a:latin typeface="Andalus"/>
                <a:cs typeface="Andalus"/>
              </a:rPr>
              <a:t>by surgically </a:t>
            </a:r>
            <a:r>
              <a:rPr sz="1600" dirty="0">
                <a:latin typeface="Andalus"/>
                <a:cs typeface="Andalus"/>
              </a:rPr>
              <a:t>creating a </a:t>
            </a:r>
            <a:r>
              <a:rPr sz="1600" spc="-5" dirty="0">
                <a:latin typeface="Andalus"/>
                <a:cs typeface="Andalus"/>
              </a:rPr>
              <a:t>hole </a:t>
            </a:r>
            <a:r>
              <a:rPr sz="1600" dirty="0">
                <a:latin typeface="Andalus"/>
                <a:cs typeface="Andalus"/>
              </a:rPr>
              <a:t>in the  </a:t>
            </a:r>
            <a:r>
              <a:rPr sz="1600" spc="-5" dirty="0">
                <a:latin typeface="Andalus"/>
                <a:cs typeface="Andalus"/>
              </a:rPr>
              <a:t>tympanic membrane. This hole will </a:t>
            </a:r>
            <a:r>
              <a:rPr sz="1600" dirty="0">
                <a:latin typeface="Andalus"/>
                <a:cs typeface="Andalus"/>
              </a:rPr>
              <a:t>generally </a:t>
            </a:r>
            <a:r>
              <a:rPr sz="1600" spc="-5" dirty="0">
                <a:latin typeface="Andalus"/>
                <a:cs typeface="Andalus"/>
              </a:rPr>
              <a:t>heal </a:t>
            </a:r>
            <a:r>
              <a:rPr sz="1600" dirty="0">
                <a:latin typeface="Andalus"/>
                <a:cs typeface="Andalus"/>
              </a:rPr>
              <a:t>rapidly and it is  common practice to </a:t>
            </a:r>
            <a:r>
              <a:rPr sz="1600" spc="-5" dirty="0">
                <a:latin typeface="Andalus"/>
                <a:cs typeface="Andalus"/>
              </a:rPr>
              <a:t>insert </a:t>
            </a:r>
            <a:r>
              <a:rPr sz="1600" dirty="0">
                <a:latin typeface="Andalus"/>
                <a:cs typeface="Andalus"/>
              </a:rPr>
              <a:t>a fl anged ventilation </a:t>
            </a:r>
            <a:r>
              <a:rPr sz="1600" spc="-5" dirty="0">
                <a:latin typeface="Andalus"/>
                <a:cs typeface="Andalus"/>
              </a:rPr>
              <a:t>tube </a:t>
            </a:r>
            <a:r>
              <a:rPr sz="1600" dirty="0">
                <a:latin typeface="Andalus"/>
                <a:cs typeface="Andalus"/>
              </a:rPr>
              <a:t>(a grommet</a:t>
            </a:r>
            <a:r>
              <a:rPr sz="1600" spc="-60" dirty="0">
                <a:latin typeface="Andalus"/>
                <a:cs typeface="Andalus"/>
              </a:rPr>
              <a:t> </a:t>
            </a:r>
            <a:r>
              <a:rPr sz="1600" dirty="0">
                <a:latin typeface="Andalus"/>
                <a:cs typeface="Andalus"/>
              </a:rPr>
              <a:t>or  </a:t>
            </a:r>
            <a:r>
              <a:rPr sz="1600" spc="-5" dirty="0">
                <a:latin typeface="Andalus"/>
                <a:cs typeface="Andalus"/>
              </a:rPr>
              <a:t>tympanostomy </a:t>
            </a:r>
            <a:r>
              <a:rPr sz="1600" dirty="0">
                <a:latin typeface="Andalus"/>
                <a:cs typeface="Andalus"/>
              </a:rPr>
              <a:t>tube) to keep the </a:t>
            </a:r>
            <a:r>
              <a:rPr sz="1600" spc="-5" dirty="0">
                <a:latin typeface="Andalus"/>
                <a:cs typeface="Andalus"/>
              </a:rPr>
              <a:t>hole </a:t>
            </a:r>
            <a:r>
              <a:rPr sz="1600" dirty="0">
                <a:latin typeface="Andalus"/>
                <a:cs typeface="Andalus"/>
              </a:rPr>
              <a:t>open. </a:t>
            </a:r>
            <a:r>
              <a:rPr sz="1600" spc="-5" dirty="0">
                <a:latin typeface="Andalus"/>
                <a:cs typeface="Andalus"/>
              </a:rPr>
              <a:t>Migration </a:t>
            </a:r>
            <a:r>
              <a:rPr sz="1600" dirty="0">
                <a:latin typeface="Andalus"/>
                <a:cs typeface="Andalus"/>
              </a:rPr>
              <a:t>of the outer  </a:t>
            </a:r>
            <a:r>
              <a:rPr sz="1600" spc="-5" dirty="0">
                <a:latin typeface="Andalus"/>
                <a:cs typeface="Andalus"/>
              </a:rPr>
              <a:t>squamous layer </a:t>
            </a:r>
            <a:r>
              <a:rPr sz="1600" dirty="0">
                <a:latin typeface="Andalus"/>
                <a:cs typeface="Andalus"/>
              </a:rPr>
              <a:t>of the </a:t>
            </a:r>
            <a:r>
              <a:rPr sz="1600" spc="-5" dirty="0">
                <a:latin typeface="Andalus"/>
                <a:cs typeface="Andalus"/>
              </a:rPr>
              <a:t>tympanic membrane eventually displaces</a:t>
            </a:r>
            <a:r>
              <a:rPr sz="1600" spc="150" dirty="0">
                <a:latin typeface="Andalus"/>
                <a:cs typeface="Andalus"/>
              </a:rPr>
              <a:t> </a:t>
            </a:r>
            <a:r>
              <a:rPr sz="1600" dirty="0">
                <a:latin typeface="Andalus"/>
                <a:cs typeface="Andalus"/>
              </a:rPr>
              <a:t>the</a:t>
            </a:r>
            <a:endParaRPr sz="1600">
              <a:latin typeface="Andalus"/>
              <a:cs typeface="Andalus"/>
            </a:endParaRPr>
          </a:p>
          <a:p>
            <a:pPr marR="2718435" algn="ctr">
              <a:lnSpc>
                <a:spcPct val="100000"/>
              </a:lnSpc>
            </a:pPr>
            <a:r>
              <a:rPr sz="1600" spc="-5" dirty="0">
                <a:latin typeface="Andalus"/>
                <a:cs typeface="Andalus"/>
              </a:rPr>
              <a:t>++tube </a:t>
            </a:r>
            <a:r>
              <a:rPr sz="1600" dirty="0">
                <a:latin typeface="Andalus"/>
                <a:cs typeface="Andalus"/>
              </a:rPr>
              <a:t>and the </a:t>
            </a:r>
            <a:r>
              <a:rPr sz="1600" spc="-5" dirty="0">
                <a:latin typeface="Andalus"/>
                <a:cs typeface="Andalus"/>
              </a:rPr>
              <a:t>myringotomy</a:t>
            </a:r>
            <a:r>
              <a:rPr sz="1600" spc="-35" dirty="0">
                <a:latin typeface="Andalus"/>
                <a:cs typeface="Andalus"/>
              </a:rPr>
              <a:t> </a:t>
            </a:r>
            <a:r>
              <a:rPr sz="1600" spc="-5" dirty="0">
                <a:latin typeface="Andalus"/>
                <a:cs typeface="Andalus"/>
              </a:rPr>
              <a:t>heals.</a:t>
            </a:r>
            <a:endParaRPr sz="1600">
              <a:latin typeface="Andalus"/>
              <a:cs typeface="Andalu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" y="380"/>
            <a:ext cx="2717800" cy="369570"/>
          </a:xfrm>
          <a:prstGeom prst="rect">
            <a:avLst/>
          </a:prstGeom>
          <a:ln w="25145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95"/>
              </a:spcBef>
            </a:pPr>
            <a:r>
              <a:rPr spc="-5" dirty="0">
                <a:solidFill>
                  <a:srgbClr val="000000"/>
                </a:solidFill>
              </a:rPr>
              <a:t>Infections </a:t>
            </a:r>
            <a:r>
              <a:rPr dirty="0">
                <a:solidFill>
                  <a:srgbClr val="000000"/>
                </a:solidFill>
              </a:rPr>
              <a:t>and </a:t>
            </a:r>
            <a:r>
              <a:rPr spc="-5" dirty="0">
                <a:solidFill>
                  <a:srgbClr val="000000"/>
                </a:solidFill>
              </a:rPr>
              <a:t>Otitis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Media</a:t>
            </a:r>
          </a:p>
        </p:txBody>
      </p:sp>
      <p:sp>
        <p:nvSpPr>
          <p:cNvPr id="3" name="object 3"/>
          <p:cNvSpPr/>
          <p:nvPr/>
        </p:nvSpPr>
        <p:spPr>
          <a:xfrm>
            <a:off x="2484120" y="1053083"/>
            <a:ext cx="5075682" cy="5372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1547" y="1040511"/>
            <a:ext cx="5100955" cy="5398135"/>
          </a:xfrm>
          <a:custGeom>
            <a:avLst/>
            <a:gdLst/>
            <a:ahLst/>
            <a:cxnLst/>
            <a:rect l="l" t="t" r="r" b="b"/>
            <a:pathLst>
              <a:path w="5100955" h="5398135">
                <a:moveTo>
                  <a:pt x="0" y="5398008"/>
                </a:moveTo>
                <a:lnTo>
                  <a:pt x="5100828" y="5398008"/>
                </a:lnTo>
                <a:lnTo>
                  <a:pt x="5100828" y="0"/>
                </a:lnTo>
                <a:lnTo>
                  <a:pt x="0" y="0"/>
                </a:lnTo>
                <a:lnTo>
                  <a:pt x="0" y="5398008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0777" y="1989201"/>
            <a:ext cx="1188085" cy="2308225"/>
          </a:xfrm>
          <a:custGeom>
            <a:avLst/>
            <a:gdLst/>
            <a:ahLst/>
            <a:cxnLst/>
            <a:rect l="l" t="t" r="r" b="b"/>
            <a:pathLst>
              <a:path w="1188084" h="2308225">
                <a:moveTo>
                  <a:pt x="0" y="2308098"/>
                </a:moveTo>
                <a:lnTo>
                  <a:pt x="1187957" y="2308098"/>
                </a:lnTo>
                <a:lnTo>
                  <a:pt x="1187957" y="0"/>
                </a:lnTo>
                <a:lnTo>
                  <a:pt x="0" y="0"/>
                </a:lnTo>
                <a:lnTo>
                  <a:pt x="0" y="2308098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37931" y="2027996"/>
            <a:ext cx="993140" cy="2205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700"/>
              </a:lnSpc>
            </a:pPr>
            <a:r>
              <a:rPr sz="1800" b="1" spc="-5" dirty="0">
                <a:latin typeface="Times New Roman"/>
                <a:cs typeface="Times New Roman"/>
              </a:rPr>
              <a:t>through  the  auditory  tube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from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 nasal  part </a:t>
            </a:r>
            <a:r>
              <a:rPr sz="1800" b="1" dirty="0">
                <a:latin typeface="Times New Roman"/>
                <a:cs typeface="Times New Roman"/>
              </a:rPr>
              <a:t>of  the  </a:t>
            </a:r>
            <a:r>
              <a:rPr sz="1800" b="1" spc="-5" dirty="0">
                <a:latin typeface="Times New Roman"/>
                <a:cs typeface="Times New Roman"/>
              </a:rPr>
              <a:t>pharynx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0057" y="1426083"/>
            <a:ext cx="1512570" cy="923925"/>
          </a:xfrm>
          <a:custGeom>
            <a:avLst/>
            <a:gdLst/>
            <a:ahLst/>
            <a:cxnLst/>
            <a:rect l="l" t="t" r="r" b="b"/>
            <a:pathLst>
              <a:path w="1512570" h="923925">
                <a:moveTo>
                  <a:pt x="0" y="923544"/>
                </a:moveTo>
                <a:lnTo>
                  <a:pt x="1512570" y="923544"/>
                </a:lnTo>
                <a:lnTo>
                  <a:pt x="151257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35529" y="1466545"/>
            <a:ext cx="800100" cy="831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875" algn="just">
              <a:lnSpc>
                <a:spcPct val="99000"/>
              </a:lnSpc>
            </a:pPr>
            <a:r>
              <a:rPr sz="1800" b="1" dirty="0">
                <a:latin typeface="Times New Roman"/>
                <a:cs typeface="Times New Roman"/>
              </a:rPr>
              <a:t>into the  mastoid  antrum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" y="1518285"/>
            <a:ext cx="1896745" cy="36957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latin typeface="Times New Roman"/>
                <a:cs typeface="Times New Roman"/>
              </a:rPr>
              <a:t>(acute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mastoiditis)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0741" y="190880"/>
            <a:ext cx="6083935" cy="64643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8105" marR="257810">
              <a:lnSpc>
                <a:spcPts val="212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meninges </a:t>
            </a:r>
            <a:r>
              <a:rPr sz="1800" dirty="0">
                <a:latin typeface="Times New Roman"/>
                <a:cs typeface="Times New Roman"/>
              </a:rPr>
              <a:t>and the </a:t>
            </a:r>
            <a:r>
              <a:rPr sz="1800" spc="-5" dirty="0">
                <a:latin typeface="Times New Roman"/>
                <a:cs typeface="Times New Roman"/>
              </a:rPr>
              <a:t>temporal </a:t>
            </a:r>
            <a:r>
              <a:rPr sz="1800" dirty="0">
                <a:latin typeface="Times New Roman"/>
                <a:cs typeface="Times New Roman"/>
              </a:rPr>
              <a:t>lobe of the brain lie superiorly  </a:t>
            </a:r>
            <a:r>
              <a:rPr sz="1800" spc="-5" dirty="0">
                <a:latin typeface="Times New Roman"/>
                <a:cs typeface="Times New Roman"/>
              </a:rPr>
              <a:t>meningitis </a:t>
            </a:r>
            <a:r>
              <a:rPr sz="1800" dirty="0">
                <a:latin typeface="Times New Roman"/>
                <a:cs typeface="Times New Roman"/>
              </a:rPr>
              <a:t>and a </a:t>
            </a:r>
            <a:r>
              <a:rPr sz="1800" spc="-5" dirty="0">
                <a:latin typeface="Times New Roman"/>
                <a:cs typeface="Times New Roman"/>
              </a:rPr>
              <a:t>cerebral abscess </a:t>
            </a:r>
            <a:r>
              <a:rPr sz="1800" dirty="0">
                <a:latin typeface="Times New Roman"/>
                <a:cs typeface="Times New Roman"/>
              </a:rPr>
              <a:t>in the temporal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lobe.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9" y="5013578"/>
            <a:ext cx="2413000" cy="1754505"/>
          </a:xfrm>
          <a:custGeom>
            <a:avLst/>
            <a:gdLst/>
            <a:ahLst/>
            <a:cxnLst/>
            <a:rect l="l" t="t" r="r" b="b"/>
            <a:pathLst>
              <a:path w="2413000" h="1754504">
                <a:moveTo>
                  <a:pt x="0" y="1754124"/>
                </a:moveTo>
                <a:lnTo>
                  <a:pt x="2412492" y="1754124"/>
                </a:lnTo>
                <a:lnTo>
                  <a:pt x="2412492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009" y="5013578"/>
            <a:ext cx="2413000" cy="1754505"/>
          </a:xfrm>
          <a:custGeom>
            <a:avLst/>
            <a:gdLst/>
            <a:ahLst/>
            <a:cxnLst/>
            <a:rect l="l" t="t" r="r" b="b"/>
            <a:pathLst>
              <a:path w="2413000" h="1754504">
                <a:moveTo>
                  <a:pt x="0" y="1754124"/>
                </a:moveTo>
                <a:lnTo>
                  <a:pt x="2412492" y="1754124"/>
                </a:lnTo>
                <a:lnTo>
                  <a:pt x="2412492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175" y="5052903"/>
            <a:ext cx="202565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9600"/>
              </a:lnSpc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spread of the  </a:t>
            </a:r>
            <a:r>
              <a:rPr sz="1800" spc="-5" dirty="0">
                <a:latin typeface="Times New Roman"/>
                <a:cs typeface="Times New Roman"/>
              </a:rPr>
              <a:t>infection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this  direction </a:t>
            </a:r>
            <a:r>
              <a:rPr sz="1800" dirty="0">
                <a:latin typeface="Times New Roman"/>
                <a:cs typeface="Times New Roman"/>
              </a:rPr>
              <a:t>can cause a  facial nerve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palsy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</a:t>
            </a:r>
            <a:r>
              <a:rPr sz="1800" spc="-5" dirty="0">
                <a:latin typeface="Times New Roman"/>
                <a:cs typeface="Times New Roman"/>
              </a:rPr>
              <a:t>labyrinthitis </a:t>
            </a:r>
            <a:r>
              <a:rPr sz="1800" dirty="0">
                <a:latin typeface="Times New Roman"/>
                <a:cs typeface="Times New Roman"/>
              </a:rPr>
              <a:t>with  </a:t>
            </a:r>
            <a:r>
              <a:rPr sz="1800" spc="-5" dirty="0">
                <a:latin typeface="Times New Roman"/>
                <a:cs typeface="Times New Roman"/>
              </a:rPr>
              <a:t>vertigo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" y="2284095"/>
            <a:ext cx="2484120" cy="2585720"/>
          </a:xfrm>
          <a:custGeom>
            <a:avLst/>
            <a:gdLst/>
            <a:ahLst/>
            <a:cxnLst/>
            <a:rect l="l" t="t" r="r" b="b"/>
            <a:pathLst>
              <a:path w="2484120" h="2585720">
                <a:moveTo>
                  <a:pt x="0" y="2585466"/>
                </a:moveTo>
                <a:lnTo>
                  <a:pt x="2484120" y="2585466"/>
                </a:lnTo>
                <a:lnTo>
                  <a:pt x="2484120" y="0"/>
                </a:lnTo>
                <a:lnTo>
                  <a:pt x="0" y="0"/>
                </a:lnTo>
                <a:lnTo>
                  <a:pt x="0" y="25854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" y="2284095"/>
            <a:ext cx="2484120" cy="2585720"/>
          </a:xfrm>
          <a:custGeom>
            <a:avLst/>
            <a:gdLst/>
            <a:ahLst/>
            <a:cxnLst/>
            <a:rect l="l" t="t" r="r" b="b"/>
            <a:pathLst>
              <a:path w="2484120" h="2585720">
                <a:moveTo>
                  <a:pt x="0" y="2585466"/>
                </a:moveTo>
                <a:lnTo>
                  <a:pt x="2484120" y="2585466"/>
                </a:lnTo>
                <a:lnTo>
                  <a:pt x="2484120" y="0"/>
                </a:lnTo>
                <a:lnTo>
                  <a:pt x="0" y="0"/>
                </a:lnTo>
                <a:lnTo>
                  <a:pt x="0" y="2585466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806" y="2322067"/>
            <a:ext cx="2286000" cy="248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posterior wall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 mastoid antrum is  </a:t>
            </a:r>
            <a:r>
              <a:rPr sz="1800" spc="-5" dirty="0">
                <a:latin typeface="Times New Roman"/>
                <a:cs typeface="Times New Roman"/>
              </a:rPr>
              <a:t>related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34290" marR="26670" indent="635" algn="ctr">
              <a:lnSpc>
                <a:spcPct val="98500"/>
              </a:lnSpc>
              <a:spcBef>
                <a:spcPts val="30"/>
              </a:spcBef>
            </a:pPr>
            <a:r>
              <a:rPr sz="1800" b="1" dirty="0">
                <a:latin typeface="Times New Roman"/>
                <a:cs typeface="Times New Roman"/>
              </a:rPr>
              <a:t>sigmoid venous </a:t>
            </a:r>
            <a:r>
              <a:rPr sz="1800" b="1" spc="-5" dirty="0">
                <a:latin typeface="Times New Roman"/>
                <a:cs typeface="Times New Roman"/>
              </a:rPr>
              <a:t>sinus</a:t>
            </a:r>
            <a:r>
              <a:rPr sz="1800" spc="-5" dirty="0">
                <a:latin typeface="Times New Roman"/>
                <a:cs typeface="Times New Roman"/>
              </a:rPr>
              <a:t>.  </a:t>
            </a:r>
            <a:r>
              <a:rPr sz="1800" dirty="0">
                <a:latin typeface="Times New Roman"/>
                <a:cs typeface="Times New Roman"/>
              </a:rPr>
              <a:t>If the infection spreads  in this </a:t>
            </a:r>
            <a:r>
              <a:rPr sz="1800" spc="-5" dirty="0">
                <a:latin typeface="Times New Roman"/>
                <a:cs typeface="Times New Roman"/>
              </a:rPr>
              <a:t>direction, </a:t>
            </a:r>
            <a:r>
              <a:rPr sz="1800" dirty="0">
                <a:latin typeface="Times New Roman"/>
                <a:cs typeface="Times New Roman"/>
              </a:rPr>
              <a:t>a  thrombosis in the  </a:t>
            </a:r>
            <a:r>
              <a:rPr sz="1900" b="1" i="1" spc="-20" dirty="0">
                <a:latin typeface="Times New Roman"/>
                <a:cs typeface="Times New Roman"/>
              </a:rPr>
              <a:t>sigmoid </a:t>
            </a:r>
            <a:r>
              <a:rPr sz="1900" b="1" i="1" spc="-45" dirty="0">
                <a:latin typeface="Times New Roman"/>
                <a:cs typeface="Times New Roman"/>
              </a:rPr>
              <a:t>sinus </a:t>
            </a:r>
            <a:r>
              <a:rPr sz="1800" dirty="0">
                <a:latin typeface="Times New Roman"/>
                <a:cs typeface="Times New Roman"/>
              </a:rPr>
              <a:t>may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well  take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08116" y="3084829"/>
            <a:ext cx="407670" cy="118110"/>
          </a:xfrm>
          <a:custGeom>
            <a:avLst/>
            <a:gdLst/>
            <a:ahLst/>
            <a:cxnLst/>
            <a:rect l="l" t="t" r="r" b="b"/>
            <a:pathLst>
              <a:path w="407670" h="118110">
                <a:moveTo>
                  <a:pt x="100711" y="0"/>
                </a:moveTo>
                <a:lnTo>
                  <a:pt x="0" y="58800"/>
                </a:lnTo>
                <a:lnTo>
                  <a:pt x="100711" y="117602"/>
                </a:lnTo>
                <a:lnTo>
                  <a:pt x="108458" y="115570"/>
                </a:lnTo>
                <a:lnTo>
                  <a:pt x="112013" y="109600"/>
                </a:lnTo>
                <a:lnTo>
                  <a:pt x="115443" y="103632"/>
                </a:lnTo>
                <a:lnTo>
                  <a:pt x="113411" y="95885"/>
                </a:lnTo>
                <a:lnTo>
                  <a:pt x="107442" y="92329"/>
                </a:lnTo>
                <a:lnTo>
                  <a:pt x="71519" y="71374"/>
                </a:lnTo>
                <a:lnTo>
                  <a:pt x="24892" y="71374"/>
                </a:lnTo>
                <a:lnTo>
                  <a:pt x="24892" y="46228"/>
                </a:lnTo>
                <a:lnTo>
                  <a:pt x="71519" y="46228"/>
                </a:lnTo>
                <a:lnTo>
                  <a:pt x="107442" y="25273"/>
                </a:lnTo>
                <a:lnTo>
                  <a:pt x="113411" y="21717"/>
                </a:lnTo>
                <a:lnTo>
                  <a:pt x="115443" y="13970"/>
                </a:lnTo>
                <a:lnTo>
                  <a:pt x="112013" y="8000"/>
                </a:lnTo>
                <a:lnTo>
                  <a:pt x="108458" y="2032"/>
                </a:lnTo>
                <a:lnTo>
                  <a:pt x="100711" y="0"/>
                </a:lnTo>
                <a:close/>
              </a:path>
              <a:path w="407670" h="118110">
                <a:moveTo>
                  <a:pt x="71519" y="46228"/>
                </a:moveTo>
                <a:lnTo>
                  <a:pt x="24892" y="46228"/>
                </a:lnTo>
                <a:lnTo>
                  <a:pt x="24892" y="71374"/>
                </a:lnTo>
                <a:lnTo>
                  <a:pt x="71519" y="71374"/>
                </a:lnTo>
                <a:lnTo>
                  <a:pt x="68688" y="69723"/>
                </a:lnTo>
                <a:lnTo>
                  <a:pt x="31242" y="69723"/>
                </a:lnTo>
                <a:lnTo>
                  <a:pt x="31242" y="47879"/>
                </a:lnTo>
                <a:lnTo>
                  <a:pt x="68688" y="47879"/>
                </a:lnTo>
                <a:lnTo>
                  <a:pt x="71519" y="46228"/>
                </a:lnTo>
                <a:close/>
              </a:path>
              <a:path w="407670" h="118110">
                <a:moveTo>
                  <a:pt x="407543" y="46228"/>
                </a:moveTo>
                <a:lnTo>
                  <a:pt x="71519" y="46228"/>
                </a:lnTo>
                <a:lnTo>
                  <a:pt x="49965" y="58800"/>
                </a:lnTo>
                <a:lnTo>
                  <a:pt x="71519" y="71374"/>
                </a:lnTo>
                <a:lnTo>
                  <a:pt x="407543" y="71374"/>
                </a:lnTo>
                <a:lnTo>
                  <a:pt x="407543" y="46228"/>
                </a:lnTo>
                <a:close/>
              </a:path>
              <a:path w="407670" h="118110">
                <a:moveTo>
                  <a:pt x="31242" y="47879"/>
                </a:moveTo>
                <a:lnTo>
                  <a:pt x="31242" y="69723"/>
                </a:lnTo>
                <a:lnTo>
                  <a:pt x="49965" y="58800"/>
                </a:lnTo>
                <a:lnTo>
                  <a:pt x="31242" y="47879"/>
                </a:lnTo>
                <a:close/>
              </a:path>
              <a:path w="407670" h="118110">
                <a:moveTo>
                  <a:pt x="49965" y="58800"/>
                </a:moveTo>
                <a:lnTo>
                  <a:pt x="31242" y="69723"/>
                </a:lnTo>
                <a:lnTo>
                  <a:pt x="68688" y="69723"/>
                </a:lnTo>
                <a:lnTo>
                  <a:pt x="49965" y="58800"/>
                </a:lnTo>
                <a:close/>
              </a:path>
              <a:path w="407670" h="118110">
                <a:moveTo>
                  <a:pt x="68688" y="47879"/>
                </a:moveTo>
                <a:lnTo>
                  <a:pt x="31242" y="47879"/>
                </a:lnTo>
                <a:lnTo>
                  <a:pt x="49965" y="58800"/>
                </a:lnTo>
                <a:lnTo>
                  <a:pt x="68688" y="4787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64477" y="314363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>
                <a:moveTo>
                  <a:pt x="876300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219" y="1989201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69">
                <a:moveTo>
                  <a:pt x="35214" y="35214"/>
                </a:moveTo>
                <a:lnTo>
                  <a:pt x="41573" y="59353"/>
                </a:lnTo>
                <a:lnTo>
                  <a:pt x="567181" y="584962"/>
                </a:lnTo>
                <a:lnTo>
                  <a:pt x="584961" y="567182"/>
                </a:lnTo>
                <a:lnTo>
                  <a:pt x="59353" y="41573"/>
                </a:lnTo>
                <a:lnTo>
                  <a:pt x="35214" y="35214"/>
                </a:lnTo>
                <a:close/>
              </a:path>
              <a:path w="585470" h="585469">
                <a:moveTo>
                  <a:pt x="0" y="0"/>
                </a:moveTo>
                <a:lnTo>
                  <a:pt x="28008" y="106425"/>
                </a:lnTo>
                <a:lnTo>
                  <a:pt x="29717" y="112775"/>
                </a:lnTo>
                <a:lnTo>
                  <a:pt x="36575" y="116839"/>
                </a:lnTo>
                <a:lnTo>
                  <a:pt x="49910" y="113284"/>
                </a:lnTo>
                <a:lnTo>
                  <a:pt x="53975" y="106425"/>
                </a:lnTo>
                <a:lnTo>
                  <a:pt x="41573" y="59353"/>
                </a:lnTo>
                <a:lnTo>
                  <a:pt x="8762" y="26543"/>
                </a:lnTo>
                <a:lnTo>
                  <a:pt x="26542" y="8762"/>
                </a:lnTo>
                <a:lnTo>
                  <a:pt x="33299" y="8762"/>
                </a:lnTo>
                <a:lnTo>
                  <a:pt x="0" y="0"/>
                </a:lnTo>
                <a:close/>
              </a:path>
              <a:path w="585470" h="585469">
                <a:moveTo>
                  <a:pt x="26542" y="8762"/>
                </a:moveTo>
                <a:lnTo>
                  <a:pt x="8762" y="26543"/>
                </a:lnTo>
                <a:lnTo>
                  <a:pt x="41573" y="59353"/>
                </a:lnTo>
                <a:lnTo>
                  <a:pt x="35214" y="35214"/>
                </a:lnTo>
                <a:lnTo>
                  <a:pt x="14350" y="29718"/>
                </a:lnTo>
                <a:lnTo>
                  <a:pt x="29717" y="14350"/>
                </a:lnTo>
                <a:lnTo>
                  <a:pt x="32130" y="14350"/>
                </a:lnTo>
                <a:lnTo>
                  <a:pt x="26542" y="8762"/>
                </a:lnTo>
                <a:close/>
              </a:path>
              <a:path w="585470" h="585469">
                <a:moveTo>
                  <a:pt x="33299" y="8762"/>
                </a:moveTo>
                <a:lnTo>
                  <a:pt x="26542" y="8762"/>
                </a:lnTo>
                <a:lnTo>
                  <a:pt x="59353" y="41573"/>
                </a:lnTo>
                <a:lnTo>
                  <a:pt x="106425" y="53975"/>
                </a:lnTo>
                <a:lnTo>
                  <a:pt x="113283" y="49911"/>
                </a:lnTo>
                <a:lnTo>
                  <a:pt x="115061" y="43307"/>
                </a:lnTo>
                <a:lnTo>
                  <a:pt x="116839" y="36575"/>
                </a:lnTo>
                <a:lnTo>
                  <a:pt x="112775" y="29718"/>
                </a:lnTo>
                <a:lnTo>
                  <a:pt x="33299" y="8762"/>
                </a:lnTo>
                <a:close/>
              </a:path>
              <a:path w="585470" h="585469">
                <a:moveTo>
                  <a:pt x="32130" y="14350"/>
                </a:moveTo>
                <a:lnTo>
                  <a:pt x="29717" y="14350"/>
                </a:lnTo>
                <a:lnTo>
                  <a:pt x="35214" y="35214"/>
                </a:lnTo>
                <a:lnTo>
                  <a:pt x="59353" y="41573"/>
                </a:lnTo>
                <a:lnTo>
                  <a:pt x="32130" y="14350"/>
                </a:lnTo>
                <a:close/>
              </a:path>
              <a:path w="585470" h="585469">
                <a:moveTo>
                  <a:pt x="29717" y="14350"/>
                </a:moveTo>
                <a:lnTo>
                  <a:pt x="14350" y="29718"/>
                </a:lnTo>
                <a:lnTo>
                  <a:pt x="35214" y="35214"/>
                </a:lnTo>
                <a:lnTo>
                  <a:pt x="29717" y="143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96998" y="1643888"/>
            <a:ext cx="227329" cy="118110"/>
          </a:xfrm>
          <a:custGeom>
            <a:avLst/>
            <a:gdLst/>
            <a:ahLst/>
            <a:cxnLst/>
            <a:rect l="l" t="t" r="r" b="b"/>
            <a:pathLst>
              <a:path w="227330" h="118110">
                <a:moveTo>
                  <a:pt x="100711" y="0"/>
                </a:moveTo>
                <a:lnTo>
                  <a:pt x="0" y="58800"/>
                </a:lnTo>
                <a:lnTo>
                  <a:pt x="100711" y="117601"/>
                </a:lnTo>
                <a:lnTo>
                  <a:pt x="108457" y="115570"/>
                </a:lnTo>
                <a:lnTo>
                  <a:pt x="112013" y="109600"/>
                </a:lnTo>
                <a:lnTo>
                  <a:pt x="115443" y="103632"/>
                </a:lnTo>
                <a:lnTo>
                  <a:pt x="113411" y="95885"/>
                </a:lnTo>
                <a:lnTo>
                  <a:pt x="107442" y="92328"/>
                </a:lnTo>
                <a:lnTo>
                  <a:pt x="71519" y="71374"/>
                </a:lnTo>
                <a:lnTo>
                  <a:pt x="24892" y="71374"/>
                </a:lnTo>
                <a:lnTo>
                  <a:pt x="24892" y="46227"/>
                </a:lnTo>
                <a:lnTo>
                  <a:pt x="71519" y="46227"/>
                </a:lnTo>
                <a:lnTo>
                  <a:pt x="107442" y="25273"/>
                </a:lnTo>
                <a:lnTo>
                  <a:pt x="113411" y="21716"/>
                </a:lnTo>
                <a:lnTo>
                  <a:pt x="115443" y="13970"/>
                </a:lnTo>
                <a:lnTo>
                  <a:pt x="112013" y="8000"/>
                </a:lnTo>
                <a:lnTo>
                  <a:pt x="108457" y="2032"/>
                </a:lnTo>
                <a:lnTo>
                  <a:pt x="100711" y="0"/>
                </a:lnTo>
                <a:close/>
              </a:path>
              <a:path w="227330" h="118110">
                <a:moveTo>
                  <a:pt x="71519" y="46227"/>
                </a:moveTo>
                <a:lnTo>
                  <a:pt x="24892" y="46227"/>
                </a:lnTo>
                <a:lnTo>
                  <a:pt x="24892" y="71374"/>
                </a:lnTo>
                <a:lnTo>
                  <a:pt x="71519" y="71374"/>
                </a:lnTo>
                <a:lnTo>
                  <a:pt x="68688" y="69723"/>
                </a:lnTo>
                <a:lnTo>
                  <a:pt x="31242" y="69723"/>
                </a:lnTo>
                <a:lnTo>
                  <a:pt x="31242" y="47878"/>
                </a:lnTo>
                <a:lnTo>
                  <a:pt x="68688" y="47878"/>
                </a:lnTo>
                <a:lnTo>
                  <a:pt x="71519" y="46227"/>
                </a:lnTo>
                <a:close/>
              </a:path>
              <a:path w="227330" h="118110">
                <a:moveTo>
                  <a:pt x="227075" y="46227"/>
                </a:moveTo>
                <a:lnTo>
                  <a:pt x="71519" y="46227"/>
                </a:lnTo>
                <a:lnTo>
                  <a:pt x="49965" y="58800"/>
                </a:lnTo>
                <a:lnTo>
                  <a:pt x="71519" y="71374"/>
                </a:lnTo>
                <a:lnTo>
                  <a:pt x="227075" y="71374"/>
                </a:lnTo>
                <a:lnTo>
                  <a:pt x="227075" y="46227"/>
                </a:lnTo>
                <a:close/>
              </a:path>
              <a:path w="227330" h="118110">
                <a:moveTo>
                  <a:pt x="31242" y="47878"/>
                </a:moveTo>
                <a:lnTo>
                  <a:pt x="31242" y="69723"/>
                </a:lnTo>
                <a:lnTo>
                  <a:pt x="49965" y="58800"/>
                </a:lnTo>
                <a:lnTo>
                  <a:pt x="31242" y="47878"/>
                </a:lnTo>
                <a:close/>
              </a:path>
              <a:path w="227330" h="118110">
                <a:moveTo>
                  <a:pt x="49965" y="58800"/>
                </a:moveTo>
                <a:lnTo>
                  <a:pt x="31242" y="69723"/>
                </a:lnTo>
                <a:lnTo>
                  <a:pt x="68688" y="69723"/>
                </a:lnTo>
                <a:lnTo>
                  <a:pt x="49965" y="58800"/>
                </a:lnTo>
                <a:close/>
              </a:path>
              <a:path w="227330" h="118110">
                <a:moveTo>
                  <a:pt x="68688" y="47878"/>
                </a:moveTo>
                <a:lnTo>
                  <a:pt x="31242" y="47878"/>
                </a:lnTo>
                <a:lnTo>
                  <a:pt x="49965" y="58800"/>
                </a:lnTo>
                <a:lnTo>
                  <a:pt x="68688" y="4787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0257" y="1887854"/>
            <a:ext cx="118110" cy="335915"/>
          </a:xfrm>
          <a:custGeom>
            <a:avLst/>
            <a:gdLst/>
            <a:ahLst/>
            <a:cxnLst/>
            <a:rect l="l" t="t" r="r" b="b"/>
            <a:pathLst>
              <a:path w="118109" h="335914">
                <a:moveTo>
                  <a:pt x="14020" y="220218"/>
                </a:moveTo>
                <a:lnTo>
                  <a:pt x="8026" y="223647"/>
                </a:lnTo>
                <a:lnTo>
                  <a:pt x="2031" y="227203"/>
                </a:lnTo>
                <a:lnTo>
                  <a:pt x="0" y="234950"/>
                </a:lnTo>
                <a:lnTo>
                  <a:pt x="3505" y="240919"/>
                </a:lnTo>
                <a:lnTo>
                  <a:pt x="58813" y="335661"/>
                </a:lnTo>
                <a:lnTo>
                  <a:pt x="73345" y="310769"/>
                </a:lnTo>
                <a:lnTo>
                  <a:pt x="46240" y="310769"/>
                </a:lnTo>
                <a:lnTo>
                  <a:pt x="46240" y="264259"/>
                </a:lnTo>
                <a:lnTo>
                  <a:pt x="21729" y="222250"/>
                </a:lnTo>
                <a:lnTo>
                  <a:pt x="14020" y="220218"/>
                </a:lnTo>
                <a:close/>
              </a:path>
              <a:path w="118109" h="335914">
                <a:moveTo>
                  <a:pt x="46240" y="264259"/>
                </a:moveTo>
                <a:lnTo>
                  <a:pt x="46240" y="310769"/>
                </a:lnTo>
                <a:lnTo>
                  <a:pt x="71386" y="310769"/>
                </a:lnTo>
                <a:lnTo>
                  <a:pt x="71386" y="304419"/>
                </a:lnTo>
                <a:lnTo>
                  <a:pt x="47955" y="304419"/>
                </a:lnTo>
                <a:lnTo>
                  <a:pt x="58813" y="285808"/>
                </a:lnTo>
                <a:lnTo>
                  <a:pt x="46240" y="264259"/>
                </a:lnTo>
                <a:close/>
              </a:path>
              <a:path w="118109" h="335914">
                <a:moveTo>
                  <a:pt x="103606" y="220218"/>
                </a:moveTo>
                <a:lnTo>
                  <a:pt x="95897" y="222250"/>
                </a:lnTo>
                <a:lnTo>
                  <a:pt x="71386" y="264259"/>
                </a:lnTo>
                <a:lnTo>
                  <a:pt x="71386" y="310769"/>
                </a:lnTo>
                <a:lnTo>
                  <a:pt x="73345" y="310769"/>
                </a:lnTo>
                <a:lnTo>
                  <a:pt x="114122" y="240919"/>
                </a:lnTo>
                <a:lnTo>
                  <a:pt x="117627" y="234950"/>
                </a:lnTo>
                <a:lnTo>
                  <a:pt x="115595" y="227203"/>
                </a:lnTo>
                <a:lnTo>
                  <a:pt x="109600" y="223647"/>
                </a:lnTo>
                <a:lnTo>
                  <a:pt x="103606" y="220218"/>
                </a:lnTo>
                <a:close/>
              </a:path>
              <a:path w="118109" h="335914">
                <a:moveTo>
                  <a:pt x="58813" y="285808"/>
                </a:moveTo>
                <a:lnTo>
                  <a:pt x="47955" y="304419"/>
                </a:lnTo>
                <a:lnTo>
                  <a:pt x="69672" y="304419"/>
                </a:lnTo>
                <a:lnTo>
                  <a:pt x="58813" y="285808"/>
                </a:lnTo>
                <a:close/>
              </a:path>
              <a:path w="118109" h="335914">
                <a:moveTo>
                  <a:pt x="71386" y="264259"/>
                </a:moveTo>
                <a:lnTo>
                  <a:pt x="58813" y="285808"/>
                </a:lnTo>
                <a:lnTo>
                  <a:pt x="69672" y="304419"/>
                </a:lnTo>
                <a:lnTo>
                  <a:pt x="71386" y="304419"/>
                </a:lnTo>
                <a:lnTo>
                  <a:pt x="71386" y="264259"/>
                </a:lnTo>
                <a:close/>
              </a:path>
              <a:path w="118109" h="335914">
                <a:moveTo>
                  <a:pt x="71386" y="0"/>
                </a:moveTo>
                <a:lnTo>
                  <a:pt x="46240" y="0"/>
                </a:lnTo>
                <a:lnTo>
                  <a:pt x="46240" y="264259"/>
                </a:lnTo>
                <a:lnTo>
                  <a:pt x="58813" y="285808"/>
                </a:lnTo>
                <a:lnTo>
                  <a:pt x="71386" y="264259"/>
                </a:lnTo>
                <a:lnTo>
                  <a:pt x="7138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9" y="1758314"/>
            <a:ext cx="4860290" cy="2030730"/>
          </a:xfrm>
          <a:custGeom>
            <a:avLst/>
            <a:gdLst/>
            <a:ahLst/>
            <a:cxnLst/>
            <a:rect l="l" t="t" r="r" b="b"/>
            <a:pathLst>
              <a:path w="4860290" h="2030729">
                <a:moveTo>
                  <a:pt x="0" y="2030730"/>
                </a:moveTo>
                <a:lnTo>
                  <a:pt x="4860036" y="2030730"/>
                </a:lnTo>
                <a:lnTo>
                  <a:pt x="4860036" y="0"/>
                </a:lnTo>
                <a:lnTo>
                  <a:pt x="0" y="0"/>
                </a:lnTo>
                <a:lnTo>
                  <a:pt x="0" y="2030730"/>
                </a:lnTo>
                <a:close/>
              </a:path>
            </a:pathLst>
          </a:custGeom>
          <a:ln w="2514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8513" y="1796034"/>
            <a:ext cx="163512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auditory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ossi</a:t>
            </a:r>
            <a:endParaRPr sz="1800">
              <a:latin typeface="Times New Roman"/>
              <a:cs typeface="Times New Roman"/>
            </a:endParaRPr>
          </a:p>
          <a:p>
            <a:pPr marL="61849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MALLEU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9069" y="214502"/>
            <a:ext cx="2796540" cy="213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cles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are:</a:t>
            </a:r>
            <a:endParaRPr sz="18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1025" marR="1842135" indent="-1270" algn="ctr">
              <a:lnSpc>
                <a:spcPct val="100000"/>
              </a:lnSpc>
            </a:pPr>
            <a:r>
              <a:rPr spc="-5" dirty="0"/>
              <a:t>INCUS  S</a:t>
            </a:r>
            <a:r>
              <a:rPr spc="-135" dirty="0"/>
              <a:t>T</a:t>
            </a:r>
            <a:r>
              <a:rPr spc="-5" dirty="0"/>
              <a:t>APES</a:t>
            </a:r>
          </a:p>
          <a:p>
            <a:pPr marL="12065" marR="5080"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1-The </a:t>
            </a:r>
            <a:r>
              <a:rPr b="0" spc="-5" dirty="0">
                <a:latin typeface="Times New Roman"/>
                <a:cs typeface="Times New Roman"/>
              </a:rPr>
              <a:t>malleus is </a:t>
            </a:r>
            <a:r>
              <a:rPr b="0" dirty="0">
                <a:latin typeface="Times New Roman"/>
                <a:cs typeface="Times New Roman"/>
              </a:rPr>
              <a:t>the </a:t>
            </a:r>
            <a:r>
              <a:rPr b="0" spc="-5" dirty="0">
                <a:latin typeface="Times New Roman"/>
                <a:cs typeface="Times New Roman"/>
              </a:rPr>
              <a:t>largest </a:t>
            </a:r>
            <a:r>
              <a:rPr b="0" dirty="0">
                <a:latin typeface="Times New Roman"/>
                <a:cs typeface="Times New Roman"/>
              </a:rPr>
              <a:t>ossicle and </a:t>
            </a:r>
            <a:r>
              <a:rPr b="0" spc="-5" dirty="0">
                <a:latin typeface="Times New Roman"/>
                <a:cs typeface="Times New Roman"/>
              </a:rPr>
              <a:t>possesses  </a:t>
            </a:r>
            <a:r>
              <a:rPr b="0" dirty="0">
                <a:latin typeface="Times New Roman"/>
                <a:cs typeface="Times New Roman"/>
              </a:rPr>
              <a:t>head, a neck, a long </a:t>
            </a:r>
            <a:r>
              <a:rPr b="0" spc="-5" dirty="0">
                <a:latin typeface="Times New Roman"/>
                <a:cs typeface="Times New Roman"/>
              </a:rPr>
              <a:t>process </a:t>
            </a:r>
            <a:r>
              <a:rPr b="0" dirty="0">
                <a:latin typeface="Times New Roman"/>
                <a:cs typeface="Times New Roman"/>
              </a:rPr>
              <a:t>or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handle,</a:t>
            </a:r>
          </a:p>
          <a:p>
            <a:pPr marL="58419" algn="ctr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an </a:t>
            </a:r>
            <a:r>
              <a:rPr b="0" spc="-5" dirty="0">
                <a:latin typeface="Times New Roman"/>
                <a:cs typeface="Times New Roman"/>
              </a:rPr>
              <a:t>anterior </a:t>
            </a:r>
            <a:r>
              <a:rPr b="0" dirty="0">
                <a:latin typeface="Times New Roman"/>
                <a:cs typeface="Times New Roman"/>
              </a:rPr>
              <a:t>process, and a </a:t>
            </a:r>
            <a:r>
              <a:rPr b="0" spc="-5" dirty="0">
                <a:latin typeface="Times New Roman"/>
                <a:cs typeface="Times New Roman"/>
              </a:rPr>
              <a:t>lateral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process.</a:t>
            </a:r>
          </a:p>
        </p:txBody>
      </p:sp>
      <p:sp>
        <p:nvSpPr>
          <p:cNvPr id="6" name="object 6"/>
          <p:cNvSpPr/>
          <p:nvPr/>
        </p:nvSpPr>
        <p:spPr>
          <a:xfrm>
            <a:off x="5075682" y="0"/>
            <a:ext cx="4068317" cy="407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3109" y="4089272"/>
            <a:ext cx="4081145" cy="0"/>
          </a:xfrm>
          <a:custGeom>
            <a:avLst/>
            <a:gdLst/>
            <a:ahLst/>
            <a:cxnLst/>
            <a:rect l="l" t="t" r="r" b="b"/>
            <a:pathLst>
              <a:path w="4081145">
                <a:moveTo>
                  <a:pt x="0" y="0"/>
                </a:moveTo>
                <a:lnTo>
                  <a:pt x="4080891" y="0"/>
                </a:lnTo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3109" y="0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502"/>
                </a:lnTo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3109" y="2245995"/>
            <a:ext cx="0" cy="1843405"/>
          </a:xfrm>
          <a:custGeom>
            <a:avLst/>
            <a:gdLst/>
            <a:ahLst/>
            <a:cxnLst/>
            <a:rect l="l" t="t" r="r" b="b"/>
            <a:pathLst>
              <a:path h="1843404">
                <a:moveTo>
                  <a:pt x="0" y="0"/>
                </a:moveTo>
                <a:lnTo>
                  <a:pt x="0" y="1843277"/>
                </a:lnTo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7393"/>
            <a:ext cx="2600325" cy="1200150"/>
          </a:xfrm>
          <a:custGeom>
            <a:avLst/>
            <a:gdLst/>
            <a:ahLst/>
            <a:cxnLst/>
            <a:rect l="l" t="t" r="r" b="b"/>
            <a:pathLst>
              <a:path w="2600325" h="1200150">
                <a:moveTo>
                  <a:pt x="0" y="1200150"/>
                </a:moveTo>
                <a:lnTo>
                  <a:pt x="2600325" y="1200150"/>
                </a:lnTo>
                <a:lnTo>
                  <a:pt x="2600325" y="0"/>
                </a:lnTo>
                <a:lnTo>
                  <a:pt x="0" y="0"/>
                </a:lnTo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3" y="514858"/>
            <a:ext cx="207010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A-3 </a:t>
            </a:r>
            <a:r>
              <a:rPr sz="1800" dirty="0">
                <a:latin typeface="Times New Roman"/>
                <a:cs typeface="Times New Roman"/>
              </a:rPr>
              <a:t>Auditory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Ossicles  B-2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muscles</a:t>
            </a:r>
            <a:endParaRPr sz="1800">
              <a:latin typeface="Times New Roman"/>
              <a:cs typeface="Times New Roman"/>
            </a:endParaRPr>
          </a:p>
          <a:p>
            <a:pPr marL="12700" marR="105283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C-2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nerves  D-air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8248" y="380"/>
            <a:ext cx="3916045" cy="369570"/>
          </a:xfrm>
          <a:custGeom>
            <a:avLst/>
            <a:gdLst/>
            <a:ahLst/>
            <a:cxnLst/>
            <a:rect l="l" t="t" r="r" b="b"/>
            <a:pathLst>
              <a:path w="3916045" h="369570">
                <a:moveTo>
                  <a:pt x="0" y="369570"/>
                </a:moveTo>
                <a:lnTo>
                  <a:pt x="3915917" y="369570"/>
                </a:lnTo>
                <a:lnTo>
                  <a:pt x="3915917" y="0"/>
                </a:lnTo>
                <a:lnTo>
                  <a:pt x="0" y="0"/>
                </a:lnTo>
                <a:lnTo>
                  <a:pt x="0" y="369570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6354" y="38100"/>
            <a:ext cx="372173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CONTENTS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MIDDLE</a:t>
            </a:r>
            <a:r>
              <a:rPr b="1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EAR</a:t>
            </a:r>
          </a:p>
        </p:txBody>
      </p:sp>
      <p:sp>
        <p:nvSpPr>
          <p:cNvPr id="14" name="object 14"/>
          <p:cNvSpPr/>
          <p:nvPr/>
        </p:nvSpPr>
        <p:spPr>
          <a:xfrm>
            <a:off x="180212" y="3914775"/>
            <a:ext cx="4572000" cy="738505"/>
          </a:xfrm>
          <a:custGeom>
            <a:avLst/>
            <a:gdLst/>
            <a:ahLst/>
            <a:cxnLst/>
            <a:rect l="l" t="t" r="r" b="b"/>
            <a:pathLst>
              <a:path w="4572000" h="738504">
                <a:moveTo>
                  <a:pt x="0" y="738377"/>
                </a:moveTo>
                <a:lnTo>
                  <a:pt x="4572000" y="738377"/>
                </a:lnTo>
                <a:lnTo>
                  <a:pt x="4572000" y="0"/>
                </a:lnTo>
                <a:lnTo>
                  <a:pt x="0" y="0"/>
                </a:lnTo>
                <a:lnTo>
                  <a:pt x="0" y="738377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6174" y="3953002"/>
            <a:ext cx="41776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its head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rounded and </a:t>
            </a:r>
            <a:r>
              <a:rPr sz="1800" spc="-5" dirty="0">
                <a:latin typeface="Times New Roman"/>
                <a:cs typeface="Times New Roman"/>
              </a:rPr>
              <a:t>articulates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posteriorly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5638" y="4224273"/>
            <a:ext cx="157924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with 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incus.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6027" y="4727066"/>
            <a:ext cx="5004435" cy="646430"/>
          </a:xfrm>
          <a:custGeom>
            <a:avLst/>
            <a:gdLst/>
            <a:ahLst/>
            <a:cxnLst/>
            <a:rect l="l" t="t" r="r" b="b"/>
            <a:pathLst>
              <a:path w="5004435" h="646429">
                <a:moveTo>
                  <a:pt x="0" y="646175"/>
                </a:moveTo>
                <a:lnTo>
                  <a:pt x="5004054" y="646175"/>
                </a:lnTo>
                <a:lnTo>
                  <a:pt x="5004054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1761" y="4778755"/>
            <a:ext cx="467296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8075" marR="5080" indent="-1096010">
              <a:lnSpc>
                <a:spcPts val="2120"/>
              </a:lnSpc>
            </a:pPr>
            <a:r>
              <a:rPr sz="1800" dirty="0">
                <a:latin typeface="Times New Roman"/>
                <a:cs typeface="Times New Roman"/>
              </a:rPr>
              <a:t>The handle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firmly </a:t>
            </a:r>
            <a:r>
              <a:rPr sz="1800" spc="-5" dirty="0">
                <a:latin typeface="Times New Roman"/>
                <a:cs typeface="Times New Roman"/>
              </a:rPr>
              <a:t>attached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spc="-5" dirty="0">
                <a:latin typeface="Times New Roman"/>
                <a:cs typeface="Times New Roman"/>
              </a:rPr>
              <a:t>medial </a:t>
            </a:r>
            <a:r>
              <a:rPr sz="1800" dirty="0">
                <a:latin typeface="Times New Roman"/>
                <a:cs typeface="Times New Roman"/>
              </a:rPr>
              <a:t>surface  of the tympanic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membrane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009" y="5469254"/>
            <a:ext cx="5364480" cy="120015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5" dirty="0">
                <a:latin typeface="Times New Roman"/>
                <a:cs typeface="Times New Roman"/>
              </a:rPr>
              <a:t>incus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possesses:</a:t>
            </a:r>
            <a:endParaRPr sz="180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0" dirty="0">
                <a:latin typeface="Times New Roman"/>
                <a:cs typeface="Times New Roman"/>
              </a:rPr>
              <a:t>large </a:t>
            </a:r>
            <a:r>
              <a:rPr sz="1800" dirty="0">
                <a:latin typeface="Times New Roman"/>
                <a:cs typeface="Times New Roman"/>
              </a:rPr>
              <a:t>body and </a:t>
            </a:r>
            <a:r>
              <a:rPr sz="1800" spc="-5" dirty="0">
                <a:latin typeface="Times New Roman"/>
                <a:cs typeface="Times New Roman"/>
              </a:rPr>
              <a:t>two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body </a:t>
            </a:r>
            <a:r>
              <a:rPr sz="1800" spc="-5" dirty="0">
                <a:latin typeface="Times New Roman"/>
                <a:cs typeface="Times New Roman"/>
              </a:rPr>
              <a:t>articulates </a:t>
            </a:r>
            <a:r>
              <a:rPr sz="1800" dirty="0">
                <a:latin typeface="Times New Roman"/>
                <a:cs typeface="Times New Roman"/>
              </a:rPr>
              <a:t>with the head of 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malleus.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long process </a:t>
            </a:r>
            <a:r>
              <a:rPr sz="1800" spc="-5" dirty="0">
                <a:latin typeface="Times New Roman"/>
                <a:cs typeface="Times New Roman"/>
              </a:rPr>
              <a:t>articulates </a:t>
            </a:r>
            <a:r>
              <a:rPr sz="1800" dirty="0">
                <a:latin typeface="Times New Roman"/>
                <a:cs typeface="Times New Roman"/>
              </a:rPr>
              <a:t>with the head of 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stapes.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08116" y="4077080"/>
            <a:ext cx="3636010" cy="2781300"/>
          </a:xfrm>
          <a:custGeom>
            <a:avLst/>
            <a:gdLst/>
            <a:ahLst/>
            <a:cxnLst/>
            <a:rect l="l" t="t" r="r" b="b"/>
            <a:pathLst>
              <a:path w="3636009" h="2781300">
                <a:moveTo>
                  <a:pt x="3635882" y="0"/>
                </a:moveTo>
                <a:lnTo>
                  <a:pt x="0" y="0"/>
                </a:lnTo>
                <a:lnTo>
                  <a:pt x="0" y="2780915"/>
                </a:lnTo>
                <a:lnTo>
                  <a:pt x="3635882" y="2780915"/>
                </a:lnTo>
                <a:lnTo>
                  <a:pt x="3635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8116" y="4077080"/>
            <a:ext cx="3636010" cy="2781300"/>
          </a:xfrm>
          <a:custGeom>
            <a:avLst/>
            <a:gdLst/>
            <a:ahLst/>
            <a:cxnLst/>
            <a:rect l="l" t="t" r="r" b="b"/>
            <a:pathLst>
              <a:path w="3636009" h="2781300">
                <a:moveTo>
                  <a:pt x="3635882" y="0"/>
                </a:moveTo>
                <a:lnTo>
                  <a:pt x="0" y="0"/>
                </a:lnTo>
                <a:lnTo>
                  <a:pt x="0" y="2780915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87238" y="4115561"/>
            <a:ext cx="3429635" cy="276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1295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The stapes </a:t>
            </a:r>
            <a:r>
              <a:rPr sz="1800" dirty="0">
                <a:latin typeface="Times New Roman"/>
                <a:cs typeface="Times New Roman"/>
              </a:rPr>
              <a:t>has a head, a neck,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two  </a:t>
            </a:r>
            <a:r>
              <a:rPr sz="1800" spc="-5" dirty="0">
                <a:latin typeface="Times New Roman"/>
                <a:cs typeface="Times New Roman"/>
              </a:rPr>
              <a:t>limbs, </a:t>
            </a:r>
            <a:r>
              <a:rPr sz="1800" dirty="0">
                <a:latin typeface="Times New Roman"/>
                <a:cs typeface="Times New Roman"/>
              </a:rPr>
              <a:t>and a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base</a:t>
            </a:r>
            <a:endParaRPr sz="1800">
              <a:latin typeface="Times New Roman"/>
              <a:cs typeface="Times New Roman"/>
            </a:endParaRPr>
          </a:p>
          <a:p>
            <a:pPr marL="12700" marR="24002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The head </a:t>
            </a:r>
            <a:r>
              <a:rPr sz="1800" spc="-5" dirty="0">
                <a:latin typeface="Times New Roman"/>
                <a:cs typeface="Times New Roman"/>
              </a:rPr>
              <a:t>articulates </a:t>
            </a:r>
            <a:r>
              <a:rPr sz="1800" dirty="0">
                <a:latin typeface="Times New Roman"/>
                <a:cs typeface="Times New Roman"/>
              </a:rPr>
              <a:t>with 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long  process of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incus.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neck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narrow and </a:t>
            </a:r>
            <a:r>
              <a:rPr sz="1800" spc="-5" dirty="0">
                <a:latin typeface="Times New Roman"/>
                <a:cs typeface="Times New Roman"/>
              </a:rPr>
              <a:t>receives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insertion </a:t>
            </a:r>
            <a:r>
              <a:rPr sz="1800" dirty="0">
                <a:latin typeface="Times New Roman"/>
                <a:cs typeface="Times New Roman"/>
              </a:rPr>
              <a:t>of the </a:t>
            </a:r>
            <a:r>
              <a:rPr sz="1800" b="1" dirty="0">
                <a:latin typeface="Times New Roman"/>
                <a:cs typeface="Times New Roman"/>
              </a:rPr>
              <a:t>stapedius </a:t>
            </a:r>
            <a:r>
              <a:rPr sz="1800" spc="-5" dirty="0">
                <a:latin typeface="Times New Roman"/>
                <a:cs typeface="Times New Roman"/>
              </a:rPr>
              <a:t>muscle. 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two </a:t>
            </a:r>
            <a:r>
              <a:rPr sz="1800" dirty="0">
                <a:latin typeface="Times New Roman"/>
                <a:cs typeface="Times New Roman"/>
              </a:rPr>
              <a:t>limbs </a:t>
            </a:r>
            <a:r>
              <a:rPr sz="1800" spc="-5" dirty="0">
                <a:latin typeface="Times New Roman"/>
                <a:cs typeface="Times New Roman"/>
              </a:rPr>
              <a:t>diverge </a:t>
            </a:r>
            <a:r>
              <a:rPr sz="1800" dirty="0">
                <a:latin typeface="Times New Roman"/>
                <a:cs typeface="Times New Roman"/>
              </a:rPr>
              <a:t>from the neck  and are </a:t>
            </a:r>
            <a:r>
              <a:rPr sz="1800" spc="-5" dirty="0">
                <a:latin typeface="Times New Roman"/>
                <a:cs typeface="Times New Roman"/>
              </a:rPr>
              <a:t>attached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oval </a:t>
            </a:r>
            <a:r>
              <a:rPr sz="1800" b="1" spc="-5" dirty="0">
                <a:latin typeface="Times New Roman"/>
                <a:cs typeface="Times New Roman"/>
              </a:rPr>
              <a:t>base  </a:t>
            </a:r>
            <a:r>
              <a:rPr sz="1800" spc="-5" dirty="0">
                <a:latin typeface="Times New Roman"/>
                <a:cs typeface="Times New Roman"/>
              </a:rPr>
              <a:t>which closes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oval </a:t>
            </a:r>
            <a:r>
              <a:rPr sz="1800" b="1" spc="-5" dirty="0">
                <a:latin typeface="Times New Roman"/>
                <a:cs typeface="Times New Roman"/>
              </a:rPr>
              <a:t>window </a:t>
            </a:r>
            <a:r>
              <a:rPr sz="1800" dirty="0">
                <a:latin typeface="Times New Roman"/>
                <a:cs typeface="Times New Roman"/>
              </a:rPr>
              <a:t>of the  </a:t>
            </a:r>
            <a:r>
              <a:rPr sz="1800" spc="-5" dirty="0">
                <a:latin typeface="Times New Roman"/>
                <a:cs typeface="Times New Roman"/>
              </a:rPr>
              <a:t>internal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00375" y="214502"/>
            <a:ext cx="2715260" cy="2032000"/>
          </a:xfrm>
          <a:custGeom>
            <a:avLst/>
            <a:gdLst/>
            <a:ahLst/>
            <a:cxnLst/>
            <a:rect l="l" t="t" r="r" b="b"/>
            <a:pathLst>
              <a:path w="2715260" h="2032000">
                <a:moveTo>
                  <a:pt x="0" y="2031492"/>
                </a:moveTo>
                <a:lnTo>
                  <a:pt x="2715005" y="2031492"/>
                </a:lnTo>
                <a:lnTo>
                  <a:pt x="2715005" y="0"/>
                </a:lnTo>
                <a:lnTo>
                  <a:pt x="0" y="0"/>
                </a:lnTo>
                <a:lnTo>
                  <a:pt x="0" y="2031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0375" y="214502"/>
            <a:ext cx="2715260" cy="2032000"/>
          </a:xfrm>
          <a:custGeom>
            <a:avLst/>
            <a:gdLst/>
            <a:ahLst/>
            <a:cxnLst/>
            <a:rect l="l" t="t" r="r" b="b"/>
            <a:pathLst>
              <a:path w="2715260" h="2032000">
                <a:moveTo>
                  <a:pt x="0" y="2031492"/>
                </a:moveTo>
                <a:lnTo>
                  <a:pt x="2715005" y="2031492"/>
                </a:lnTo>
                <a:lnTo>
                  <a:pt x="2715005" y="0"/>
                </a:lnTo>
                <a:lnTo>
                  <a:pt x="0" y="0"/>
                </a:lnTo>
                <a:lnTo>
                  <a:pt x="0" y="2031492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08198" y="252476"/>
            <a:ext cx="249936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b="1" spc="-5" dirty="0">
                <a:latin typeface="Times New Roman"/>
                <a:cs typeface="Times New Roman"/>
              </a:rPr>
              <a:t>It contains the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auditory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4482" y="526796"/>
            <a:ext cx="2527300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ossicles, whose function is  </a:t>
            </a:r>
            <a:r>
              <a:rPr sz="1800" b="1" dirty="0">
                <a:latin typeface="Times New Roman"/>
                <a:cs typeface="Times New Roman"/>
              </a:rPr>
              <a:t>to transmit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vibrations  of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tympanic  membrane (eardrum) to  </a:t>
            </a:r>
            <a:r>
              <a:rPr sz="1800" b="1" spc="-5" dirty="0">
                <a:latin typeface="Times New Roman"/>
                <a:cs typeface="Times New Roman"/>
              </a:rPr>
              <a:t>the perilymph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52850" y="1898396"/>
            <a:ext cx="121031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internal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ear.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6255" y="1172717"/>
            <a:ext cx="6608064" cy="738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5108" y="1154430"/>
            <a:ext cx="5480303" cy="836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2357" y="1199007"/>
            <a:ext cx="6515861" cy="6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2357" y="1199007"/>
            <a:ext cx="6516370" cy="646430"/>
          </a:xfrm>
          <a:prstGeom prst="rect">
            <a:avLst/>
          </a:prstGeom>
          <a:ln w="9906">
            <a:solidFill>
              <a:srgbClr val="7C5F9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latin typeface="Times New Roman"/>
                <a:cs typeface="Times New Roman"/>
              </a:rPr>
              <a:t>Muscles </a:t>
            </a:r>
            <a:r>
              <a:rPr sz="1800" dirty="0">
                <a:latin typeface="Times New Roman"/>
                <a:cs typeface="Times New Roman"/>
              </a:rPr>
              <a:t>of 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Ossicles</a:t>
            </a:r>
            <a:endParaRPr sz="18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These are the tensor tympani and the </a:t>
            </a:r>
            <a:r>
              <a:rPr sz="1800" spc="-5" dirty="0">
                <a:latin typeface="Times New Roman"/>
                <a:cs typeface="Times New Roman"/>
              </a:rPr>
              <a:t>stapedius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muscles.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781300"/>
            <a:ext cx="8964166" cy="273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6378" y="571500"/>
            <a:ext cx="4928616" cy="5357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398" y="116967"/>
            <a:ext cx="2484120" cy="6463665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800" b="1" spc="-20" dirty="0">
                <a:latin typeface="Times New Roman"/>
                <a:cs typeface="Times New Roman"/>
              </a:rPr>
              <a:t>Tympanic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  <a:p>
            <a:pPr marL="117475" marR="111125" indent="1905" algn="ctr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tympanic nerve  </a:t>
            </a:r>
            <a:r>
              <a:rPr sz="1800" spc="-5" dirty="0">
                <a:latin typeface="Times New Roman"/>
                <a:cs typeface="Times New Roman"/>
              </a:rPr>
              <a:t>arises </a:t>
            </a:r>
            <a:r>
              <a:rPr sz="1800" dirty="0">
                <a:latin typeface="Times New Roman"/>
                <a:cs typeface="Times New Roman"/>
              </a:rPr>
              <a:t>from the  glossopharyngeal nerve,  just below the jugular  foramen</a:t>
            </a:r>
            <a:endParaRPr sz="1800">
              <a:latin typeface="Times New Roman"/>
              <a:cs typeface="Times New Roman"/>
            </a:endParaRPr>
          </a:p>
          <a:p>
            <a:pPr marL="95250" marR="89535" indent="99695" algn="just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It passes </a:t>
            </a:r>
            <a:r>
              <a:rPr sz="1800" dirty="0">
                <a:latin typeface="Times New Roman"/>
                <a:cs typeface="Times New Roman"/>
              </a:rPr>
              <a:t>through the  floor of the middle ear  and onto 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promontory</a:t>
            </a:r>
            <a:endParaRPr sz="1800">
              <a:latin typeface="Times New Roman"/>
              <a:cs typeface="Times New Roman"/>
            </a:endParaRPr>
          </a:p>
          <a:p>
            <a:pPr marL="234315" marR="227329" indent="-1905" algn="ctr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Here </a:t>
            </a:r>
            <a:r>
              <a:rPr sz="1800" dirty="0">
                <a:latin typeface="Times New Roman"/>
                <a:cs typeface="Times New Roman"/>
              </a:rPr>
              <a:t>it splits </a:t>
            </a:r>
            <a:r>
              <a:rPr sz="1800" spc="-5" dirty="0">
                <a:latin typeface="Times New Roman"/>
                <a:cs typeface="Times New Roman"/>
              </a:rPr>
              <a:t>into  </a:t>
            </a:r>
            <a:r>
              <a:rPr sz="1800" dirty="0">
                <a:latin typeface="Times New Roman"/>
                <a:cs typeface="Times New Roman"/>
              </a:rPr>
              <a:t>branches, which form  the tympanic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plexus.</a:t>
            </a:r>
            <a:endParaRPr sz="1800">
              <a:latin typeface="Times New Roman"/>
              <a:cs typeface="Times New Roman"/>
            </a:endParaRPr>
          </a:p>
          <a:p>
            <a:pPr marL="98425" marR="92710" indent="1905" algn="ctr">
              <a:lnSpc>
                <a:spcPct val="96300"/>
              </a:lnSpc>
              <a:spcBef>
                <a:spcPts val="80"/>
              </a:spcBef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tympanic plexus  supplies the </a:t>
            </a:r>
            <a:r>
              <a:rPr sz="1800" spc="-5" dirty="0">
                <a:latin typeface="Times New Roman"/>
                <a:cs typeface="Times New Roman"/>
              </a:rPr>
              <a:t>lining </a:t>
            </a:r>
            <a:r>
              <a:rPr sz="1800" dirty="0">
                <a:latin typeface="Times New Roman"/>
                <a:cs typeface="Times New Roman"/>
              </a:rPr>
              <a:t>of the  </a:t>
            </a:r>
            <a:r>
              <a:rPr sz="1800" spc="-5" dirty="0">
                <a:latin typeface="Times New Roman"/>
                <a:cs typeface="Times New Roman"/>
              </a:rPr>
              <a:t>middle </a:t>
            </a:r>
            <a:r>
              <a:rPr sz="1800" dirty="0">
                <a:latin typeface="Times New Roman"/>
                <a:cs typeface="Times New Roman"/>
              </a:rPr>
              <a:t>ear and gives </a:t>
            </a:r>
            <a:r>
              <a:rPr sz="1800" spc="-10" dirty="0">
                <a:latin typeface="Times New Roman"/>
                <a:cs typeface="Times New Roman"/>
              </a:rPr>
              <a:t>off  </a:t>
            </a:r>
            <a:r>
              <a:rPr sz="1900" b="1" i="1" spc="-10" dirty="0">
                <a:latin typeface="Times New Roman"/>
                <a:cs typeface="Times New Roman"/>
              </a:rPr>
              <a:t>the </a:t>
            </a:r>
            <a:r>
              <a:rPr sz="1900" b="1" i="1" spc="-25" dirty="0">
                <a:latin typeface="Times New Roman"/>
                <a:cs typeface="Times New Roman"/>
              </a:rPr>
              <a:t>lesser </a:t>
            </a:r>
            <a:r>
              <a:rPr sz="1900" b="1" i="1" spc="-10" dirty="0">
                <a:latin typeface="Times New Roman"/>
                <a:cs typeface="Times New Roman"/>
              </a:rPr>
              <a:t>petrosal  nerve, </a:t>
            </a:r>
            <a:r>
              <a:rPr sz="1900" b="1" i="1" spc="-30" dirty="0">
                <a:latin typeface="Times New Roman"/>
                <a:cs typeface="Times New Roman"/>
              </a:rPr>
              <a:t>which </a:t>
            </a:r>
            <a:r>
              <a:rPr sz="1900" b="1" i="1" spc="-25" dirty="0">
                <a:latin typeface="Times New Roman"/>
                <a:cs typeface="Times New Roman"/>
              </a:rPr>
              <a:t>sends  </a:t>
            </a:r>
            <a:r>
              <a:rPr sz="1900" b="1" i="1" spc="-10" dirty="0">
                <a:latin typeface="Times New Roman"/>
                <a:cs typeface="Times New Roman"/>
              </a:rPr>
              <a:t>secretomotor fibers </a:t>
            </a:r>
            <a:r>
              <a:rPr sz="1900" b="1" i="1" spc="10" dirty="0">
                <a:latin typeface="Times New Roman"/>
                <a:cs typeface="Times New Roman"/>
              </a:rPr>
              <a:t>to  </a:t>
            </a:r>
            <a:r>
              <a:rPr sz="1900" b="1" i="1" spc="-10" dirty="0">
                <a:latin typeface="Times New Roman"/>
                <a:cs typeface="Times New Roman"/>
              </a:rPr>
              <a:t>the </a:t>
            </a:r>
            <a:r>
              <a:rPr sz="1900" b="1" i="1" spc="10" dirty="0">
                <a:latin typeface="Times New Roman"/>
                <a:cs typeface="Times New Roman"/>
              </a:rPr>
              <a:t>parotid </a:t>
            </a:r>
            <a:r>
              <a:rPr sz="1900" b="1" i="1" spc="-30" dirty="0">
                <a:latin typeface="Times New Roman"/>
                <a:cs typeface="Times New Roman"/>
              </a:rPr>
              <a:t>gland </a:t>
            </a:r>
            <a:r>
              <a:rPr sz="1900" b="1" i="1" spc="-10" dirty="0">
                <a:latin typeface="Times New Roman"/>
                <a:cs typeface="Times New Roman"/>
              </a:rPr>
              <a:t>via  the </a:t>
            </a:r>
            <a:r>
              <a:rPr sz="1900" b="1" i="1" spc="-15" dirty="0">
                <a:latin typeface="Times New Roman"/>
                <a:cs typeface="Times New Roman"/>
              </a:rPr>
              <a:t>otic</a:t>
            </a:r>
            <a:r>
              <a:rPr sz="1900" b="1" i="1" spc="-100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Times New Roman"/>
                <a:cs typeface="Times New Roman"/>
              </a:rPr>
              <a:t>ganglion</a:t>
            </a:r>
            <a:endParaRPr sz="1900">
              <a:latin typeface="Times New Roman"/>
              <a:cs typeface="Times New Roman"/>
            </a:endParaRPr>
          </a:p>
          <a:p>
            <a:pPr marL="295275" marR="287655" indent="-2540" algn="ctr">
              <a:lnSpc>
                <a:spcPts val="2160"/>
              </a:lnSpc>
              <a:spcBef>
                <a:spcPts val="50"/>
              </a:spcBef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Times New Roman"/>
                <a:cs typeface="Times New Roman"/>
              </a:rPr>
              <a:t>It leaves </a:t>
            </a:r>
            <a:r>
              <a:rPr sz="1800" dirty="0">
                <a:latin typeface="Times New Roman"/>
                <a:cs typeface="Times New Roman"/>
              </a:rPr>
              <a:t>the skull  through the foramen  ovale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09" y="134493"/>
            <a:ext cx="3420745" cy="286258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95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chorda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tympani</a:t>
            </a:r>
            <a:endParaRPr sz="1800">
              <a:latin typeface="Times New Roman"/>
              <a:cs typeface="Times New Roman"/>
            </a:endParaRPr>
          </a:p>
          <a:p>
            <a:pPr marL="219075" marR="212725" algn="ctr">
              <a:lnSpc>
                <a:spcPts val="2160"/>
              </a:lnSpc>
              <a:spcBef>
                <a:spcPts val="120"/>
              </a:spcBef>
            </a:pPr>
            <a:r>
              <a:rPr sz="1800" spc="-65" dirty="0">
                <a:latin typeface="Arial"/>
                <a:cs typeface="Arial"/>
              </a:rPr>
              <a:t>•</a:t>
            </a:r>
            <a:r>
              <a:rPr sz="1900" i="1" u="sng" spc="-65" dirty="0">
                <a:latin typeface="Times New Roman"/>
                <a:cs typeface="Times New Roman"/>
              </a:rPr>
              <a:t>arises </a:t>
            </a:r>
            <a:r>
              <a:rPr sz="1900" i="1" u="sng" spc="-25" dirty="0">
                <a:latin typeface="Times New Roman"/>
                <a:cs typeface="Times New Roman"/>
              </a:rPr>
              <a:t>from </a:t>
            </a:r>
            <a:r>
              <a:rPr sz="1900" i="1" u="sng" spc="-45" dirty="0">
                <a:latin typeface="Times New Roman"/>
                <a:cs typeface="Times New Roman"/>
              </a:rPr>
              <a:t>the </a:t>
            </a:r>
            <a:r>
              <a:rPr sz="1900" i="1" u="sng" spc="-55" dirty="0">
                <a:latin typeface="Times New Roman"/>
                <a:cs typeface="Times New Roman"/>
              </a:rPr>
              <a:t>facial </a:t>
            </a:r>
            <a:r>
              <a:rPr sz="1900" i="1" u="sng" spc="-45" dirty="0">
                <a:latin typeface="Times New Roman"/>
                <a:cs typeface="Times New Roman"/>
              </a:rPr>
              <a:t>nerve </a:t>
            </a:r>
            <a:r>
              <a:rPr sz="1900" i="1" u="sng" spc="-40" dirty="0">
                <a:latin typeface="Times New Roman"/>
                <a:cs typeface="Times New Roman"/>
              </a:rPr>
              <a:t>just  </a:t>
            </a:r>
            <a:r>
              <a:rPr sz="1900" i="1" u="sng" spc="-50" dirty="0">
                <a:latin typeface="Times New Roman"/>
                <a:cs typeface="Times New Roman"/>
              </a:rPr>
              <a:t>above </a:t>
            </a:r>
            <a:r>
              <a:rPr sz="1900" i="1" u="sng" spc="-45" dirty="0">
                <a:latin typeface="Times New Roman"/>
                <a:cs typeface="Times New Roman"/>
              </a:rPr>
              <a:t>the </a:t>
            </a:r>
            <a:r>
              <a:rPr sz="1900" i="1" u="sng" spc="-35">
                <a:latin typeface="Times New Roman"/>
                <a:cs typeface="Times New Roman"/>
              </a:rPr>
              <a:t>stylomastoid</a:t>
            </a:r>
            <a:r>
              <a:rPr sz="1900" i="1" u="sng" spc="-30" dirty="0">
                <a:latin typeface="Times New Roman"/>
                <a:cs typeface="Times New Roman"/>
              </a:rPr>
              <a:t> </a:t>
            </a:r>
            <a:r>
              <a:rPr sz="1900" i="1" u="sng" spc="-50" dirty="0">
                <a:latin typeface="Times New Roman"/>
                <a:cs typeface="Times New Roman"/>
              </a:rPr>
              <a:t>foramen</a:t>
            </a:r>
            <a:endParaRPr sz="1900">
              <a:latin typeface="Times New Roman"/>
              <a:cs typeface="Times New Roman"/>
            </a:endParaRPr>
          </a:p>
          <a:p>
            <a:pPr marL="222885" marR="215900" algn="ctr">
              <a:lnSpc>
                <a:spcPts val="2160"/>
              </a:lnSpc>
            </a:pPr>
            <a:r>
              <a:rPr sz="1800" spc="-25" dirty="0">
                <a:latin typeface="Arial"/>
                <a:cs typeface="Arial"/>
              </a:rPr>
              <a:t>•</a:t>
            </a:r>
            <a:r>
              <a:rPr sz="1900" i="1" u="sng" spc="-25" dirty="0">
                <a:latin typeface="Times New Roman"/>
                <a:cs typeface="Times New Roman"/>
              </a:rPr>
              <a:t>It </a:t>
            </a:r>
            <a:r>
              <a:rPr sz="1900" i="1" u="sng" spc="-60" dirty="0">
                <a:latin typeface="Times New Roman"/>
                <a:cs typeface="Times New Roman"/>
              </a:rPr>
              <a:t>enters </a:t>
            </a:r>
            <a:r>
              <a:rPr sz="1900" i="1" u="sng" spc="-45" dirty="0">
                <a:latin typeface="Times New Roman"/>
                <a:cs typeface="Times New Roman"/>
              </a:rPr>
              <a:t>the </a:t>
            </a:r>
            <a:r>
              <a:rPr sz="1900" i="1" u="sng" spc="-30" dirty="0">
                <a:latin typeface="Times New Roman"/>
                <a:cs typeface="Times New Roman"/>
              </a:rPr>
              <a:t>middle </a:t>
            </a:r>
            <a:r>
              <a:rPr sz="1900" i="1" u="sng" spc="-114" dirty="0">
                <a:latin typeface="Times New Roman"/>
                <a:cs typeface="Times New Roman"/>
              </a:rPr>
              <a:t>ear </a:t>
            </a:r>
            <a:r>
              <a:rPr sz="1900" i="1" u="sng" spc="-45" dirty="0">
                <a:latin typeface="Times New Roman"/>
                <a:cs typeface="Times New Roman"/>
              </a:rPr>
              <a:t>close </a:t>
            </a:r>
            <a:r>
              <a:rPr sz="1900" i="1" u="sng" spc="-40" dirty="0">
                <a:latin typeface="Times New Roman"/>
                <a:cs typeface="Times New Roman"/>
              </a:rPr>
              <a:t>to  </a:t>
            </a:r>
            <a:r>
              <a:rPr sz="1900" i="1" u="sng" spc="-45" dirty="0">
                <a:latin typeface="Times New Roman"/>
                <a:cs typeface="Times New Roman"/>
              </a:rPr>
              <a:t>the </a:t>
            </a:r>
            <a:r>
              <a:rPr sz="1900" i="1" u="sng" spc="-65" dirty="0">
                <a:latin typeface="Times New Roman"/>
                <a:cs typeface="Times New Roman"/>
              </a:rPr>
              <a:t>posterior </a:t>
            </a:r>
            <a:r>
              <a:rPr sz="1900" i="1" u="sng" spc="-80" dirty="0">
                <a:latin typeface="Times New Roman"/>
                <a:cs typeface="Times New Roman"/>
              </a:rPr>
              <a:t>border </a:t>
            </a:r>
            <a:r>
              <a:rPr sz="1900" i="1" u="sng" spc="10" dirty="0">
                <a:latin typeface="Times New Roman"/>
                <a:cs typeface="Times New Roman"/>
              </a:rPr>
              <a:t>of </a:t>
            </a:r>
            <a:r>
              <a:rPr sz="1900" i="1" u="sng" spc="-45" dirty="0">
                <a:latin typeface="Times New Roman"/>
                <a:cs typeface="Times New Roman"/>
              </a:rPr>
              <a:t>the  </a:t>
            </a:r>
            <a:r>
              <a:rPr sz="1900" i="1" u="sng" spc="-35" dirty="0">
                <a:latin typeface="Times New Roman"/>
                <a:cs typeface="Times New Roman"/>
              </a:rPr>
              <a:t>tympanic</a:t>
            </a:r>
            <a:r>
              <a:rPr sz="1900" i="1" u="sng" spc="-80" dirty="0">
                <a:latin typeface="Times New Roman"/>
                <a:cs typeface="Times New Roman"/>
              </a:rPr>
              <a:t> </a:t>
            </a:r>
            <a:r>
              <a:rPr sz="1900" i="1" u="sng" spc="-55" dirty="0">
                <a:latin typeface="Times New Roman"/>
                <a:cs typeface="Times New Roman"/>
              </a:rPr>
              <a:t>membrane.</a:t>
            </a:r>
            <a:endParaRPr sz="1900">
              <a:latin typeface="Times New Roman"/>
              <a:cs typeface="Times New Roman"/>
            </a:endParaRPr>
          </a:p>
          <a:p>
            <a:pPr marL="398780" indent="-80645">
              <a:lnSpc>
                <a:spcPts val="2050"/>
              </a:lnSpc>
              <a:buSzPct val="94736"/>
              <a:buFont typeface="Arial"/>
              <a:buChar char="•"/>
              <a:tabLst>
                <a:tab pos="399415" algn="l"/>
              </a:tabLst>
            </a:pPr>
            <a:r>
              <a:rPr sz="1900" i="1" u="sng" spc="-25" dirty="0">
                <a:latin typeface="Times New Roman"/>
                <a:cs typeface="Times New Roman"/>
              </a:rPr>
              <a:t> </a:t>
            </a:r>
            <a:r>
              <a:rPr sz="1900" i="1" u="sng" spc="-30" dirty="0">
                <a:latin typeface="Times New Roman"/>
                <a:cs typeface="Times New Roman"/>
              </a:rPr>
              <a:t>It </a:t>
            </a:r>
            <a:r>
              <a:rPr sz="1900" i="1" u="sng" spc="-45" dirty="0">
                <a:latin typeface="Times New Roman"/>
                <a:cs typeface="Times New Roman"/>
              </a:rPr>
              <a:t>then </a:t>
            </a:r>
            <a:r>
              <a:rPr sz="1900" i="1" u="sng" spc="-70" dirty="0">
                <a:latin typeface="Times New Roman"/>
                <a:cs typeface="Times New Roman"/>
              </a:rPr>
              <a:t>runs </a:t>
            </a:r>
            <a:r>
              <a:rPr sz="1900" i="1" u="sng" spc="-60" dirty="0">
                <a:latin typeface="Times New Roman"/>
                <a:cs typeface="Times New Roman"/>
              </a:rPr>
              <a:t>forward </a:t>
            </a:r>
            <a:r>
              <a:rPr sz="1900" i="1" u="sng" spc="-50" dirty="0">
                <a:latin typeface="Times New Roman"/>
                <a:cs typeface="Times New Roman"/>
              </a:rPr>
              <a:t>over</a:t>
            </a:r>
            <a:r>
              <a:rPr sz="1900" i="1" u="sng" spc="10" dirty="0">
                <a:latin typeface="Times New Roman"/>
                <a:cs typeface="Times New Roman"/>
              </a:rPr>
              <a:t> </a:t>
            </a:r>
            <a:r>
              <a:rPr sz="1900" i="1" u="sng" spc="-45" dirty="0"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  <a:p>
            <a:pPr marL="207645" marR="201930" algn="ctr">
              <a:lnSpc>
                <a:spcPts val="2160"/>
              </a:lnSpc>
              <a:spcBef>
                <a:spcPts val="110"/>
              </a:spcBef>
            </a:pPr>
            <a:r>
              <a:rPr sz="1900" i="1" u="sng" spc="-35" dirty="0">
                <a:latin typeface="Times New Roman"/>
                <a:cs typeface="Times New Roman"/>
              </a:rPr>
              <a:t>tympanic </a:t>
            </a:r>
            <a:r>
              <a:rPr sz="1900" i="1" u="sng" spc="-55" dirty="0">
                <a:latin typeface="Times New Roman"/>
                <a:cs typeface="Times New Roman"/>
              </a:rPr>
              <a:t>membrane </a:t>
            </a:r>
            <a:r>
              <a:rPr sz="1900" i="1" u="sng" spc="-85" dirty="0">
                <a:latin typeface="Times New Roman"/>
                <a:cs typeface="Times New Roman"/>
              </a:rPr>
              <a:t>and </a:t>
            </a:r>
            <a:r>
              <a:rPr sz="1900" i="1" u="sng" spc="-60" dirty="0">
                <a:latin typeface="Times New Roman"/>
                <a:cs typeface="Times New Roman"/>
              </a:rPr>
              <a:t>crosses  </a:t>
            </a:r>
            <a:r>
              <a:rPr sz="1900" i="1" u="sng" spc="-45" dirty="0">
                <a:latin typeface="Times New Roman"/>
                <a:cs typeface="Times New Roman"/>
              </a:rPr>
              <a:t>the </a:t>
            </a:r>
            <a:r>
              <a:rPr sz="1900" i="1" u="sng" spc="-70" dirty="0">
                <a:latin typeface="Times New Roman"/>
                <a:cs typeface="Times New Roman"/>
              </a:rPr>
              <a:t>root </a:t>
            </a:r>
            <a:r>
              <a:rPr sz="1900" i="1" u="sng" spc="10" dirty="0">
                <a:latin typeface="Times New Roman"/>
                <a:cs typeface="Times New Roman"/>
              </a:rPr>
              <a:t>of </a:t>
            </a:r>
            <a:r>
              <a:rPr sz="1900" i="1" u="sng" spc="-45" dirty="0">
                <a:latin typeface="Times New Roman"/>
                <a:cs typeface="Times New Roman"/>
              </a:rPr>
              <a:t>the </a:t>
            </a:r>
            <a:r>
              <a:rPr sz="1900" i="1" u="sng" spc="-65" dirty="0">
                <a:latin typeface="Times New Roman"/>
                <a:cs typeface="Times New Roman"/>
              </a:rPr>
              <a:t>handle </a:t>
            </a:r>
            <a:r>
              <a:rPr sz="1900" i="1" u="sng" spc="10" dirty="0">
                <a:latin typeface="Times New Roman"/>
                <a:cs typeface="Times New Roman"/>
              </a:rPr>
              <a:t>of </a:t>
            </a:r>
            <a:r>
              <a:rPr sz="1900" i="1" u="sng" spc="-45" dirty="0">
                <a:latin typeface="Times New Roman"/>
                <a:cs typeface="Times New Roman"/>
              </a:rPr>
              <a:t>the  </a:t>
            </a:r>
            <a:r>
              <a:rPr sz="1900" i="1" u="sng" spc="-50" dirty="0">
                <a:latin typeface="Times New Roman"/>
                <a:cs typeface="Times New Roman"/>
              </a:rPr>
              <a:t>malleus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8871" y="713994"/>
            <a:ext cx="4643628" cy="528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94" y="3120770"/>
            <a:ext cx="3750945" cy="341630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21285" marR="116205" algn="ctr">
              <a:lnSpc>
                <a:spcPct val="100000"/>
              </a:lnSpc>
              <a:spcBef>
                <a:spcPts val="195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800" spc="-5" dirty="0">
                <a:latin typeface="Times New Roman"/>
                <a:cs typeface="Times New Roman"/>
              </a:rPr>
              <a:t>It lies </a:t>
            </a:r>
            <a:r>
              <a:rPr sz="1800" dirty="0">
                <a:latin typeface="Times New Roman"/>
                <a:cs typeface="Times New Roman"/>
              </a:rPr>
              <a:t>in the </a:t>
            </a:r>
            <a:r>
              <a:rPr sz="1800" spc="-5" dirty="0">
                <a:latin typeface="Times New Roman"/>
                <a:cs typeface="Times New Roman"/>
              </a:rPr>
              <a:t>interval </a:t>
            </a:r>
            <a:r>
              <a:rPr sz="1800" dirty="0">
                <a:latin typeface="Times New Roman"/>
                <a:cs typeface="Times New Roman"/>
              </a:rPr>
              <a:t>between the  mucous </a:t>
            </a:r>
            <a:r>
              <a:rPr sz="1800" spc="-5" dirty="0">
                <a:latin typeface="Times New Roman"/>
                <a:cs typeface="Times New Roman"/>
              </a:rPr>
              <a:t>membrane </a:t>
            </a:r>
            <a:r>
              <a:rPr sz="1800" dirty="0">
                <a:latin typeface="Times New Roman"/>
                <a:cs typeface="Times New Roman"/>
              </a:rPr>
              <a:t>and the fibrous  layers of the </a:t>
            </a:r>
            <a:r>
              <a:rPr sz="1800" spc="-5" dirty="0">
                <a:latin typeface="Times New Roman"/>
                <a:cs typeface="Times New Roman"/>
              </a:rPr>
              <a:t>tympanic membrane.  </a:t>
            </a:r>
            <a:r>
              <a:rPr sz="1800" dirty="0">
                <a:latin typeface="Times New Roman"/>
                <a:cs typeface="Times New Roman"/>
              </a:rPr>
              <a:t>The nerve leaves the middle ear  through the </a:t>
            </a:r>
            <a:r>
              <a:rPr sz="1800" spc="-5" dirty="0">
                <a:latin typeface="Times New Roman"/>
                <a:cs typeface="Times New Roman"/>
              </a:rPr>
              <a:t>petrotympanic </a:t>
            </a:r>
            <a:r>
              <a:rPr sz="1800" dirty="0">
                <a:latin typeface="Times New Roman"/>
                <a:cs typeface="Times New Roman"/>
              </a:rPr>
              <a:t>fissure and  enters the </a:t>
            </a:r>
            <a:r>
              <a:rPr sz="1800" spc="-5" dirty="0">
                <a:latin typeface="Times New Roman"/>
                <a:cs typeface="Times New Roman"/>
              </a:rPr>
              <a:t>infratemporal fossa, </a:t>
            </a:r>
            <a:r>
              <a:rPr sz="1800" dirty="0">
                <a:latin typeface="Times New Roman"/>
                <a:cs typeface="Times New Roman"/>
              </a:rPr>
              <a:t>where  it </a:t>
            </a:r>
            <a:r>
              <a:rPr sz="1800" spc="-5" dirty="0">
                <a:latin typeface="Times New Roman"/>
                <a:cs typeface="Times New Roman"/>
              </a:rPr>
              <a:t>joins </a:t>
            </a:r>
            <a:r>
              <a:rPr sz="1800" dirty="0">
                <a:latin typeface="Times New Roman"/>
                <a:cs typeface="Times New Roman"/>
              </a:rPr>
              <a:t>the lingual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chorda tympani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contains:</a:t>
            </a:r>
            <a:endParaRPr sz="1800">
              <a:latin typeface="Times New Roman"/>
              <a:cs typeface="Times New Roman"/>
            </a:endParaRPr>
          </a:p>
          <a:p>
            <a:pPr marL="197485" marR="191770" indent="1270" algn="ctr">
              <a:lnSpc>
                <a:spcPct val="100000"/>
              </a:lnSpc>
            </a:pPr>
            <a:r>
              <a:rPr sz="1800" spc="-30" dirty="0">
                <a:latin typeface="Times New Roman"/>
                <a:cs typeface="Times New Roman"/>
              </a:rPr>
              <a:t>Taste </a:t>
            </a:r>
            <a:r>
              <a:rPr sz="1800" dirty="0">
                <a:latin typeface="Times New Roman"/>
                <a:cs typeface="Times New Roman"/>
              </a:rPr>
              <a:t>fibers from the mucous  </a:t>
            </a:r>
            <a:r>
              <a:rPr sz="1800" spc="-5" dirty="0">
                <a:latin typeface="Times New Roman"/>
                <a:cs typeface="Times New Roman"/>
              </a:rPr>
              <a:t>membrane </a:t>
            </a:r>
            <a:r>
              <a:rPr sz="1800" dirty="0">
                <a:latin typeface="Times New Roman"/>
                <a:cs typeface="Times New Roman"/>
              </a:rPr>
              <a:t>covering the </a:t>
            </a:r>
            <a:r>
              <a:rPr sz="1800" spc="-5" dirty="0">
                <a:latin typeface="Times New Roman"/>
                <a:cs typeface="Times New Roman"/>
              </a:rPr>
              <a:t>anterior two  </a:t>
            </a:r>
            <a:r>
              <a:rPr sz="1800" dirty="0">
                <a:latin typeface="Times New Roman"/>
                <a:cs typeface="Times New Roman"/>
              </a:rPr>
              <a:t>thirds of the tongue (not the </a:t>
            </a:r>
            <a:r>
              <a:rPr sz="1800" spc="-5" dirty="0">
                <a:latin typeface="Times New Roman"/>
                <a:cs typeface="Times New Roman"/>
              </a:rPr>
              <a:t>vallate  papillae) </a:t>
            </a:r>
            <a:r>
              <a:rPr sz="1800" dirty="0">
                <a:latin typeface="Times New Roman"/>
                <a:cs typeface="Times New Roman"/>
              </a:rPr>
              <a:t>and the floor of 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mouth.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375" y="500252"/>
            <a:ext cx="2787015" cy="3971290"/>
          </a:xfrm>
          <a:prstGeom prst="rect">
            <a:avLst/>
          </a:prstGeom>
          <a:ln w="25146">
            <a:solidFill>
              <a:srgbClr val="4AACC5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42164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21640" algn="l"/>
                <a:tab pos="422275" algn="l"/>
              </a:tabLst>
            </a:pPr>
            <a:r>
              <a:rPr sz="1800" b="1" u="sng" dirty="0">
                <a:latin typeface="Andalus"/>
                <a:cs typeface="Andalus"/>
              </a:rPr>
              <a:t>Helix.</a:t>
            </a:r>
            <a:endParaRPr sz="1800">
              <a:latin typeface="Andalus"/>
              <a:cs typeface="Andalus"/>
            </a:endParaRPr>
          </a:p>
          <a:p>
            <a:pPr marL="477520" indent="-398780">
              <a:lnSpc>
                <a:spcPct val="100000"/>
              </a:lnSpc>
              <a:buAutoNum type="arabicPeriod"/>
              <a:tabLst>
                <a:tab pos="477520" algn="l"/>
                <a:tab pos="478155" algn="l"/>
              </a:tabLst>
            </a:pPr>
            <a:r>
              <a:rPr sz="1800" dirty="0">
                <a:latin typeface="Andalus"/>
                <a:cs typeface="Andalus"/>
              </a:rPr>
              <a:t>Crus of</a:t>
            </a:r>
            <a:r>
              <a:rPr sz="1800" spc="-90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helix</a:t>
            </a:r>
            <a:endParaRPr sz="1800">
              <a:latin typeface="Andalus"/>
              <a:cs typeface="Andalus"/>
            </a:endParaRPr>
          </a:p>
          <a:p>
            <a:pPr marL="421640" indent="-342900">
              <a:lnSpc>
                <a:spcPct val="100000"/>
              </a:lnSpc>
              <a:buAutoNum type="arabicPeriod"/>
              <a:tabLst>
                <a:tab pos="421640" algn="l"/>
                <a:tab pos="422275" algn="l"/>
              </a:tabLst>
            </a:pPr>
            <a:r>
              <a:rPr sz="1800" dirty="0">
                <a:latin typeface="Andalus"/>
                <a:cs typeface="Andalus"/>
              </a:rPr>
              <a:t>Auricular</a:t>
            </a:r>
            <a:r>
              <a:rPr sz="1800" spc="-60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tubercle.</a:t>
            </a:r>
            <a:endParaRPr sz="1800">
              <a:latin typeface="Andalus"/>
              <a:cs typeface="Andalus"/>
            </a:endParaRPr>
          </a:p>
          <a:p>
            <a:pPr marL="421640" indent="-342900">
              <a:lnSpc>
                <a:spcPct val="100000"/>
              </a:lnSpc>
              <a:buAutoNum type="arabicPeriod"/>
              <a:tabLst>
                <a:tab pos="421640" algn="l"/>
                <a:tab pos="422275" algn="l"/>
              </a:tabLst>
            </a:pPr>
            <a:r>
              <a:rPr sz="1800" b="1" u="sng" spc="-5" dirty="0">
                <a:latin typeface="Andalus"/>
                <a:cs typeface="Andalus"/>
              </a:rPr>
              <a:t>Antihelix.</a:t>
            </a:r>
            <a:endParaRPr sz="1800">
              <a:latin typeface="Andalus"/>
              <a:cs typeface="Andalus"/>
            </a:endParaRPr>
          </a:p>
          <a:p>
            <a:pPr marL="307340" indent="-228600">
              <a:lnSpc>
                <a:spcPct val="100000"/>
              </a:lnSpc>
              <a:buAutoNum type="arabicPeriod"/>
              <a:tabLst>
                <a:tab pos="307975" algn="l"/>
              </a:tabLst>
            </a:pPr>
            <a:r>
              <a:rPr sz="1800" dirty="0">
                <a:latin typeface="Andalus"/>
                <a:cs typeface="Andalus"/>
              </a:rPr>
              <a:t>Crura of</a:t>
            </a:r>
            <a:r>
              <a:rPr sz="1800" spc="-45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antihelix.</a:t>
            </a:r>
            <a:endParaRPr sz="1800">
              <a:latin typeface="Andalus"/>
              <a:cs typeface="Andalus"/>
            </a:endParaRPr>
          </a:p>
          <a:p>
            <a:pPr marL="307340" indent="-228600">
              <a:lnSpc>
                <a:spcPct val="100000"/>
              </a:lnSpc>
              <a:buAutoNum type="arabicPeriod"/>
              <a:tabLst>
                <a:tab pos="307975" algn="l"/>
              </a:tabLst>
            </a:pPr>
            <a:r>
              <a:rPr sz="1800" dirty="0">
                <a:latin typeface="Andalus"/>
                <a:cs typeface="Andalus"/>
              </a:rPr>
              <a:t>Triangular</a:t>
            </a:r>
            <a:r>
              <a:rPr sz="1800" spc="-65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fossa.</a:t>
            </a:r>
            <a:endParaRPr sz="1800">
              <a:latin typeface="Andalus"/>
              <a:cs typeface="Andalus"/>
            </a:endParaRPr>
          </a:p>
          <a:p>
            <a:pPr marL="363220" indent="-228600">
              <a:lnSpc>
                <a:spcPct val="100000"/>
              </a:lnSpc>
              <a:buAutoNum type="arabicPeriod"/>
              <a:tabLst>
                <a:tab pos="363855" algn="l"/>
              </a:tabLst>
            </a:pPr>
            <a:r>
              <a:rPr sz="1800" dirty="0">
                <a:latin typeface="Andalus"/>
                <a:cs typeface="Andalus"/>
              </a:rPr>
              <a:t>Scaphoid</a:t>
            </a:r>
            <a:r>
              <a:rPr sz="1800" spc="-75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fossa.</a:t>
            </a:r>
            <a:endParaRPr sz="1800">
              <a:latin typeface="Andalus"/>
              <a:cs typeface="Andalus"/>
            </a:endParaRPr>
          </a:p>
          <a:p>
            <a:pPr marL="307340" indent="-228600">
              <a:lnSpc>
                <a:spcPct val="100000"/>
              </a:lnSpc>
              <a:buAutoNum type="arabicPeriod"/>
              <a:tabLst>
                <a:tab pos="307975" algn="l"/>
              </a:tabLst>
            </a:pPr>
            <a:r>
              <a:rPr sz="1800" dirty="0">
                <a:latin typeface="Andalus"/>
                <a:cs typeface="Andalus"/>
              </a:rPr>
              <a:t>Concha of</a:t>
            </a:r>
            <a:r>
              <a:rPr sz="1800" spc="-80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auricle.</a:t>
            </a:r>
            <a:endParaRPr sz="1800">
              <a:latin typeface="Andalus"/>
              <a:cs typeface="Andalus"/>
            </a:endParaRPr>
          </a:p>
          <a:p>
            <a:pPr marL="307340" indent="-228600">
              <a:lnSpc>
                <a:spcPct val="100000"/>
              </a:lnSpc>
              <a:buFont typeface="Andalus"/>
              <a:buAutoNum type="arabicPeriod"/>
              <a:tabLst>
                <a:tab pos="307975" algn="l"/>
              </a:tabLst>
            </a:pPr>
            <a:r>
              <a:rPr sz="1800" b="1" u="sng" dirty="0">
                <a:latin typeface="Andalus"/>
                <a:cs typeface="Andalus"/>
              </a:rPr>
              <a:t>External acoustic</a:t>
            </a:r>
            <a:r>
              <a:rPr sz="1800" b="1" u="sng" spc="-145" dirty="0">
                <a:latin typeface="Andalus"/>
                <a:cs typeface="Andalus"/>
              </a:rPr>
              <a:t> </a:t>
            </a:r>
            <a:r>
              <a:rPr sz="1800" b="1" u="sng" dirty="0">
                <a:latin typeface="Andalus"/>
                <a:cs typeface="Andalus"/>
              </a:rPr>
              <a:t>meatus</a:t>
            </a:r>
            <a:r>
              <a:rPr sz="1800" dirty="0">
                <a:latin typeface="Andalus"/>
                <a:cs typeface="Andalus"/>
              </a:rPr>
              <a:t>.</a:t>
            </a:r>
            <a:endParaRPr sz="1800">
              <a:latin typeface="Andalus"/>
              <a:cs typeface="Andalus"/>
            </a:endParaRPr>
          </a:p>
          <a:p>
            <a:pPr marL="434975" indent="-356235">
              <a:lnSpc>
                <a:spcPct val="100000"/>
              </a:lnSpc>
              <a:buFont typeface="Andalus"/>
              <a:buAutoNum type="arabicPeriod"/>
              <a:tabLst>
                <a:tab pos="435609" algn="l"/>
              </a:tabLst>
            </a:pPr>
            <a:r>
              <a:rPr sz="1800" b="1" u="sng" dirty="0">
                <a:latin typeface="Andalus"/>
                <a:cs typeface="Andalus"/>
              </a:rPr>
              <a:t>Tragus</a:t>
            </a:r>
            <a:r>
              <a:rPr sz="1800" dirty="0">
                <a:latin typeface="Andalus"/>
                <a:cs typeface="Andalus"/>
              </a:rPr>
              <a:t>.</a:t>
            </a:r>
            <a:endParaRPr sz="1800">
              <a:latin typeface="Andalus"/>
              <a:cs typeface="Andalus"/>
            </a:endParaRPr>
          </a:p>
          <a:p>
            <a:pPr marL="434975" indent="-356235">
              <a:lnSpc>
                <a:spcPct val="100000"/>
              </a:lnSpc>
              <a:buAutoNum type="arabicPeriod"/>
              <a:tabLst>
                <a:tab pos="435609" algn="l"/>
              </a:tabLst>
            </a:pPr>
            <a:r>
              <a:rPr sz="1800" spc="-5" dirty="0">
                <a:latin typeface="Andalus"/>
                <a:cs typeface="Andalus"/>
              </a:rPr>
              <a:t>Antitragus.</a:t>
            </a:r>
            <a:endParaRPr sz="1800">
              <a:latin typeface="Andalus"/>
              <a:cs typeface="Andalus"/>
            </a:endParaRPr>
          </a:p>
          <a:p>
            <a:pPr marL="490220" indent="-355600">
              <a:lnSpc>
                <a:spcPct val="100000"/>
              </a:lnSpc>
              <a:buAutoNum type="arabicPeriod"/>
              <a:tabLst>
                <a:tab pos="490855" algn="l"/>
              </a:tabLst>
            </a:pPr>
            <a:r>
              <a:rPr sz="1800" spc="-5" dirty="0">
                <a:latin typeface="Andalus"/>
                <a:cs typeface="Andalus"/>
              </a:rPr>
              <a:t>Intertragic</a:t>
            </a:r>
            <a:r>
              <a:rPr sz="1800" spc="-85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notch.</a:t>
            </a:r>
            <a:endParaRPr sz="1800">
              <a:latin typeface="Andalus"/>
              <a:cs typeface="Andalus"/>
            </a:endParaRPr>
          </a:p>
          <a:p>
            <a:pPr marL="434975" indent="-356235">
              <a:lnSpc>
                <a:spcPct val="100000"/>
              </a:lnSpc>
              <a:buFont typeface="Andalus"/>
              <a:buAutoNum type="arabicPeriod"/>
              <a:tabLst>
                <a:tab pos="435609" algn="l"/>
              </a:tabLst>
            </a:pPr>
            <a:r>
              <a:rPr sz="1800" b="1" u="sng" dirty="0">
                <a:latin typeface="Andalus"/>
                <a:cs typeface="Andalus"/>
              </a:rPr>
              <a:t>Lobule </a:t>
            </a:r>
            <a:r>
              <a:rPr sz="1800" b="1" u="sng" spc="5" dirty="0">
                <a:latin typeface="Andalus"/>
                <a:cs typeface="Andalus"/>
              </a:rPr>
              <a:t>of</a:t>
            </a:r>
            <a:r>
              <a:rPr sz="1800" b="1" u="sng" spc="-110" dirty="0">
                <a:latin typeface="Andalus"/>
                <a:cs typeface="Andalus"/>
              </a:rPr>
              <a:t> </a:t>
            </a:r>
            <a:r>
              <a:rPr sz="1800" b="1" u="sng" spc="-5" dirty="0">
                <a:latin typeface="Andalus"/>
                <a:cs typeface="Andalus"/>
              </a:rPr>
              <a:t>auricle.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4131" y="150876"/>
            <a:ext cx="3679698" cy="5466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377" y="214122"/>
            <a:ext cx="3499866" cy="5286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327" y="195071"/>
            <a:ext cx="3538220" cy="5325110"/>
          </a:xfrm>
          <a:custGeom>
            <a:avLst/>
            <a:gdLst/>
            <a:ahLst/>
            <a:cxnLst/>
            <a:rect l="l" t="t" r="r" b="b"/>
            <a:pathLst>
              <a:path w="3538220" h="5325110">
                <a:moveTo>
                  <a:pt x="0" y="5324856"/>
                </a:moveTo>
                <a:lnTo>
                  <a:pt x="3537966" y="5324856"/>
                </a:lnTo>
                <a:lnTo>
                  <a:pt x="3537966" y="0"/>
                </a:lnTo>
                <a:lnTo>
                  <a:pt x="0" y="0"/>
                </a:lnTo>
                <a:lnTo>
                  <a:pt x="0" y="532485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258" y="5787009"/>
            <a:ext cx="7000875" cy="923290"/>
          </a:xfrm>
          <a:custGeom>
            <a:avLst/>
            <a:gdLst/>
            <a:ahLst/>
            <a:cxnLst/>
            <a:rect l="l" t="t" r="r" b="b"/>
            <a:pathLst>
              <a:path w="7000875" h="923290">
                <a:moveTo>
                  <a:pt x="0" y="922781"/>
                </a:moveTo>
                <a:lnTo>
                  <a:pt x="7000494" y="922781"/>
                </a:lnTo>
                <a:lnTo>
                  <a:pt x="7000494" y="0"/>
                </a:lnTo>
                <a:lnTo>
                  <a:pt x="0" y="0"/>
                </a:lnTo>
                <a:lnTo>
                  <a:pt x="0" y="922781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1852" y="5818123"/>
            <a:ext cx="6652259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Anotia is </a:t>
            </a:r>
            <a:r>
              <a:rPr sz="1800" b="1" spc="-10" dirty="0">
                <a:latin typeface="Calibri"/>
                <a:cs typeface="Calibri"/>
              </a:rPr>
              <a:t>complete </a:t>
            </a:r>
            <a:r>
              <a:rPr sz="1800" b="1" spc="-5" dirty="0">
                <a:latin typeface="Calibri"/>
                <a:cs typeface="Calibri"/>
              </a:rPr>
              <a:t>absence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10" dirty="0">
                <a:latin typeface="Calibri"/>
                <a:cs typeface="Calibri"/>
              </a:rPr>
              <a:t>external </a:t>
            </a:r>
            <a:r>
              <a:rPr sz="1800" b="1" spc="-35" dirty="0">
                <a:latin typeface="Calibri"/>
                <a:cs typeface="Calibri"/>
              </a:rPr>
              <a:t>ear, </a:t>
            </a:r>
            <a:r>
              <a:rPr sz="1800" b="1" dirty="0">
                <a:latin typeface="Calibri"/>
                <a:cs typeface="Calibri"/>
              </a:rPr>
              <a:t>and is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most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likely </a:t>
            </a:r>
            <a:r>
              <a:rPr sz="1800" spc="-5" dirty="0">
                <a:latin typeface="Calibri"/>
                <a:cs typeface="Calibri"/>
              </a:rPr>
              <a:t>caused by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developmental </a:t>
            </a:r>
            <a:r>
              <a:rPr sz="1800" spc="-5" dirty="0">
                <a:latin typeface="Calibri"/>
                <a:cs typeface="Calibri"/>
              </a:rPr>
              <a:t>disturbance </a:t>
            </a:r>
            <a:r>
              <a:rPr sz="1800" spc="-10" dirty="0">
                <a:latin typeface="Calibri"/>
                <a:cs typeface="Calibri"/>
              </a:rPr>
              <a:t>between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seventh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eighth </a:t>
            </a:r>
            <a:r>
              <a:rPr sz="1800" spc="-10" dirty="0">
                <a:latin typeface="Calibri"/>
                <a:cs typeface="Calibri"/>
              </a:rPr>
              <a:t>gestational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week.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43123" y="5215001"/>
            <a:ext cx="1167130" cy="712470"/>
          </a:xfrm>
          <a:custGeom>
            <a:avLst/>
            <a:gdLst/>
            <a:ahLst/>
            <a:cxnLst/>
            <a:rect l="l" t="t" r="r" b="b"/>
            <a:pathLst>
              <a:path w="1167129" h="712470">
                <a:moveTo>
                  <a:pt x="1045972" y="0"/>
                </a:moveTo>
                <a:lnTo>
                  <a:pt x="0" y="363093"/>
                </a:lnTo>
                <a:lnTo>
                  <a:pt x="121157" y="711974"/>
                </a:lnTo>
                <a:lnTo>
                  <a:pt x="1167129" y="348869"/>
                </a:lnTo>
                <a:lnTo>
                  <a:pt x="1045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3123" y="5215001"/>
            <a:ext cx="1167130" cy="712470"/>
          </a:xfrm>
          <a:custGeom>
            <a:avLst/>
            <a:gdLst/>
            <a:ahLst/>
            <a:cxnLst/>
            <a:rect l="l" t="t" r="r" b="b"/>
            <a:pathLst>
              <a:path w="1167129" h="712470">
                <a:moveTo>
                  <a:pt x="0" y="363093"/>
                </a:moveTo>
                <a:lnTo>
                  <a:pt x="1045972" y="0"/>
                </a:lnTo>
                <a:lnTo>
                  <a:pt x="1167129" y="348869"/>
                </a:lnTo>
                <a:lnTo>
                  <a:pt x="121157" y="711974"/>
                </a:lnTo>
                <a:lnTo>
                  <a:pt x="0" y="363093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4154" y="5356859"/>
            <a:ext cx="874394" cy="407034"/>
          </a:xfrm>
          <a:custGeom>
            <a:avLst/>
            <a:gdLst/>
            <a:ahLst/>
            <a:cxnLst/>
            <a:rect l="l" t="t" r="r" b="b"/>
            <a:pathLst>
              <a:path w="874395" h="407035">
                <a:moveTo>
                  <a:pt x="40814" y="274561"/>
                </a:moveTo>
                <a:lnTo>
                  <a:pt x="12700" y="274561"/>
                </a:lnTo>
                <a:lnTo>
                  <a:pt x="18795" y="277660"/>
                </a:lnTo>
                <a:lnTo>
                  <a:pt x="21336" y="281597"/>
                </a:lnTo>
                <a:lnTo>
                  <a:pt x="23494" y="287934"/>
                </a:lnTo>
                <a:lnTo>
                  <a:pt x="55249" y="379260"/>
                </a:lnTo>
                <a:lnTo>
                  <a:pt x="57403" y="385571"/>
                </a:lnTo>
                <a:lnTo>
                  <a:pt x="57912" y="390321"/>
                </a:lnTo>
                <a:lnTo>
                  <a:pt x="55118" y="396633"/>
                </a:lnTo>
                <a:lnTo>
                  <a:pt x="51307" y="399338"/>
                </a:lnTo>
                <a:lnTo>
                  <a:pt x="45084" y="401573"/>
                </a:lnTo>
                <a:lnTo>
                  <a:pt x="46862" y="406641"/>
                </a:lnTo>
                <a:lnTo>
                  <a:pt x="98551" y="388658"/>
                </a:lnTo>
                <a:lnTo>
                  <a:pt x="97202" y="384822"/>
                </a:lnTo>
                <a:lnTo>
                  <a:pt x="89251" y="384822"/>
                </a:lnTo>
                <a:lnTo>
                  <a:pt x="83073" y="383374"/>
                </a:lnTo>
                <a:lnTo>
                  <a:pt x="78247" y="379247"/>
                </a:lnTo>
                <a:lnTo>
                  <a:pt x="74802" y="372478"/>
                </a:lnTo>
                <a:lnTo>
                  <a:pt x="56642" y="320281"/>
                </a:lnTo>
                <a:lnTo>
                  <a:pt x="89927" y="320281"/>
                </a:lnTo>
                <a:lnTo>
                  <a:pt x="86994" y="317995"/>
                </a:lnTo>
                <a:lnTo>
                  <a:pt x="87521" y="317284"/>
                </a:lnTo>
                <a:lnTo>
                  <a:pt x="72770" y="317284"/>
                </a:lnTo>
                <a:lnTo>
                  <a:pt x="64643" y="316750"/>
                </a:lnTo>
                <a:lnTo>
                  <a:pt x="54356" y="313639"/>
                </a:lnTo>
                <a:lnTo>
                  <a:pt x="40814" y="274561"/>
                </a:lnTo>
                <a:close/>
              </a:path>
              <a:path w="874395" h="407035">
                <a:moveTo>
                  <a:pt x="96774" y="383603"/>
                </a:moveTo>
                <a:lnTo>
                  <a:pt x="89251" y="384822"/>
                </a:lnTo>
                <a:lnTo>
                  <a:pt x="97202" y="384822"/>
                </a:lnTo>
                <a:lnTo>
                  <a:pt x="96774" y="383603"/>
                </a:lnTo>
                <a:close/>
              </a:path>
              <a:path w="874395" h="407035">
                <a:moveTo>
                  <a:pt x="89927" y="320281"/>
                </a:moveTo>
                <a:lnTo>
                  <a:pt x="56642" y="320281"/>
                </a:lnTo>
                <a:lnTo>
                  <a:pt x="126872" y="375437"/>
                </a:lnTo>
                <a:lnTo>
                  <a:pt x="132461" y="376897"/>
                </a:lnTo>
                <a:lnTo>
                  <a:pt x="162940" y="366331"/>
                </a:lnTo>
                <a:lnTo>
                  <a:pt x="161347" y="361800"/>
                </a:lnTo>
                <a:lnTo>
                  <a:pt x="153658" y="361800"/>
                </a:lnTo>
                <a:lnTo>
                  <a:pt x="144843" y="359465"/>
                </a:lnTo>
                <a:lnTo>
                  <a:pt x="134695" y="354270"/>
                </a:lnTo>
                <a:lnTo>
                  <a:pt x="123189" y="346214"/>
                </a:lnTo>
                <a:lnTo>
                  <a:pt x="89927" y="320281"/>
                </a:lnTo>
                <a:close/>
              </a:path>
              <a:path w="874395" h="407035">
                <a:moveTo>
                  <a:pt x="161162" y="361276"/>
                </a:moveTo>
                <a:lnTo>
                  <a:pt x="153658" y="361800"/>
                </a:lnTo>
                <a:lnTo>
                  <a:pt x="161347" y="361800"/>
                </a:lnTo>
                <a:lnTo>
                  <a:pt x="161162" y="361276"/>
                </a:lnTo>
                <a:close/>
              </a:path>
              <a:path w="874395" h="407035">
                <a:moveTo>
                  <a:pt x="190769" y="248551"/>
                </a:moveTo>
                <a:lnTo>
                  <a:pt x="152084" y="270349"/>
                </a:lnTo>
                <a:lnTo>
                  <a:pt x="143589" y="302485"/>
                </a:lnTo>
                <a:lnTo>
                  <a:pt x="144480" y="313079"/>
                </a:lnTo>
                <a:lnTo>
                  <a:pt x="169037" y="350977"/>
                </a:lnTo>
                <a:lnTo>
                  <a:pt x="194450" y="357770"/>
                </a:lnTo>
                <a:lnTo>
                  <a:pt x="202945" y="355853"/>
                </a:lnTo>
                <a:lnTo>
                  <a:pt x="213594" y="350098"/>
                </a:lnTo>
                <a:lnTo>
                  <a:pt x="223075" y="340604"/>
                </a:lnTo>
                <a:lnTo>
                  <a:pt x="223529" y="339883"/>
                </a:lnTo>
                <a:lnTo>
                  <a:pt x="198756" y="339883"/>
                </a:lnTo>
                <a:lnTo>
                  <a:pt x="190960" y="339597"/>
                </a:lnTo>
                <a:lnTo>
                  <a:pt x="160609" y="314376"/>
                </a:lnTo>
                <a:lnTo>
                  <a:pt x="156209" y="303098"/>
                </a:lnTo>
                <a:lnTo>
                  <a:pt x="155320" y="300316"/>
                </a:lnTo>
                <a:lnTo>
                  <a:pt x="171497" y="294703"/>
                </a:lnTo>
                <a:lnTo>
                  <a:pt x="154431" y="294703"/>
                </a:lnTo>
                <a:lnTo>
                  <a:pt x="153034" y="287312"/>
                </a:lnTo>
                <a:lnTo>
                  <a:pt x="178434" y="257086"/>
                </a:lnTo>
                <a:lnTo>
                  <a:pt x="210019" y="257086"/>
                </a:lnTo>
                <a:lnTo>
                  <a:pt x="204850" y="253237"/>
                </a:lnTo>
                <a:lnTo>
                  <a:pt x="197947" y="250051"/>
                </a:lnTo>
                <a:lnTo>
                  <a:pt x="190769" y="248551"/>
                </a:lnTo>
                <a:close/>
              </a:path>
              <a:path w="874395" h="407035">
                <a:moveTo>
                  <a:pt x="236219" y="303441"/>
                </a:moveTo>
                <a:lnTo>
                  <a:pt x="206756" y="338112"/>
                </a:lnTo>
                <a:lnTo>
                  <a:pt x="198756" y="339883"/>
                </a:lnTo>
                <a:lnTo>
                  <a:pt x="223529" y="339883"/>
                </a:lnTo>
                <a:lnTo>
                  <a:pt x="231413" y="327371"/>
                </a:lnTo>
                <a:lnTo>
                  <a:pt x="238632" y="310400"/>
                </a:lnTo>
                <a:lnTo>
                  <a:pt x="236219" y="303441"/>
                </a:lnTo>
                <a:close/>
              </a:path>
              <a:path w="874395" h="407035">
                <a:moveTo>
                  <a:pt x="101922" y="256044"/>
                </a:moveTo>
                <a:lnTo>
                  <a:pt x="61340" y="256044"/>
                </a:lnTo>
                <a:lnTo>
                  <a:pt x="68580" y="257708"/>
                </a:lnTo>
                <a:lnTo>
                  <a:pt x="75564" y="263740"/>
                </a:lnTo>
                <a:lnTo>
                  <a:pt x="81280" y="268757"/>
                </a:lnTo>
                <a:lnTo>
                  <a:pt x="85597" y="275437"/>
                </a:lnTo>
                <a:lnTo>
                  <a:pt x="88518" y="283806"/>
                </a:lnTo>
                <a:lnTo>
                  <a:pt x="91186" y="295144"/>
                </a:lnTo>
                <a:lnTo>
                  <a:pt x="90424" y="304161"/>
                </a:lnTo>
                <a:lnTo>
                  <a:pt x="86232" y="310860"/>
                </a:lnTo>
                <a:lnTo>
                  <a:pt x="78612" y="315239"/>
                </a:lnTo>
                <a:lnTo>
                  <a:pt x="72770" y="317284"/>
                </a:lnTo>
                <a:lnTo>
                  <a:pt x="87521" y="317284"/>
                </a:lnTo>
                <a:lnTo>
                  <a:pt x="98186" y="302888"/>
                </a:lnTo>
                <a:lnTo>
                  <a:pt x="104901" y="288409"/>
                </a:lnTo>
                <a:lnTo>
                  <a:pt x="107140" y="274555"/>
                </a:lnTo>
                <a:lnTo>
                  <a:pt x="104901" y="261327"/>
                </a:lnTo>
                <a:lnTo>
                  <a:pt x="101922" y="256044"/>
                </a:lnTo>
                <a:close/>
              </a:path>
              <a:path w="874395" h="407035">
                <a:moveTo>
                  <a:pt x="210019" y="257086"/>
                </a:moveTo>
                <a:lnTo>
                  <a:pt x="178434" y="257086"/>
                </a:lnTo>
                <a:lnTo>
                  <a:pt x="185038" y="257848"/>
                </a:lnTo>
                <a:lnTo>
                  <a:pt x="191262" y="261746"/>
                </a:lnTo>
                <a:lnTo>
                  <a:pt x="196595" y="265226"/>
                </a:lnTo>
                <a:lnTo>
                  <a:pt x="200913" y="270459"/>
                </a:lnTo>
                <a:lnTo>
                  <a:pt x="204215" y="277431"/>
                </a:lnTo>
                <a:lnTo>
                  <a:pt x="154431" y="294703"/>
                </a:lnTo>
                <a:lnTo>
                  <a:pt x="171497" y="294703"/>
                </a:lnTo>
                <a:lnTo>
                  <a:pt x="223393" y="276694"/>
                </a:lnTo>
                <a:lnTo>
                  <a:pt x="219942" y="269291"/>
                </a:lnTo>
                <a:lnTo>
                  <a:pt x="215693" y="262913"/>
                </a:lnTo>
                <a:lnTo>
                  <a:pt x="210659" y="257562"/>
                </a:lnTo>
                <a:lnTo>
                  <a:pt x="210019" y="257086"/>
                </a:lnTo>
                <a:close/>
              </a:path>
              <a:path w="874395" h="407035">
                <a:moveTo>
                  <a:pt x="80631" y="245404"/>
                </a:moveTo>
                <a:lnTo>
                  <a:pt x="67056" y="248488"/>
                </a:lnTo>
                <a:lnTo>
                  <a:pt x="0" y="271767"/>
                </a:lnTo>
                <a:lnTo>
                  <a:pt x="1777" y="276834"/>
                </a:lnTo>
                <a:lnTo>
                  <a:pt x="8000" y="274802"/>
                </a:lnTo>
                <a:lnTo>
                  <a:pt x="12700" y="274561"/>
                </a:lnTo>
                <a:lnTo>
                  <a:pt x="40814" y="274561"/>
                </a:lnTo>
                <a:lnTo>
                  <a:pt x="39115" y="269659"/>
                </a:lnTo>
                <a:lnTo>
                  <a:pt x="42925" y="264388"/>
                </a:lnTo>
                <a:lnTo>
                  <a:pt x="47751" y="260756"/>
                </a:lnTo>
                <a:lnTo>
                  <a:pt x="61340" y="256044"/>
                </a:lnTo>
                <a:lnTo>
                  <a:pt x="101922" y="256044"/>
                </a:lnTo>
                <a:lnTo>
                  <a:pt x="99542" y="251824"/>
                </a:lnTo>
                <a:lnTo>
                  <a:pt x="91455" y="246516"/>
                </a:lnTo>
                <a:lnTo>
                  <a:pt x="80631" y="245404"/>
                </a:lnTo>
                <a:close/>
              </a:path>
              <a:path w="874395" h="407035">
                <a:moveTo>
                  <a:pt x="303180" y="222630"/>
                </a:moveTo>
                <a:lnTo>
                  <a:pt x="275081" y="222630"/>
                </a:lnTo>
                <a:lnTo>
                  <a:pt x="278638" y="222757"/>
                </a:lnTo>
                <a:lnTo>
                  <a:pt x="285004" y="226079"/>
                </a:lnTo>
                <a:lnTo>
                  <a:pt x="287400" y="228853"/>
                </a:lnTo>
                <a:lnTo>
                  <a:pt x="288956" y="233305"/>
                </a:lnTo>
                <a:lnTo>
                  <a:pt x="293115" y="245503"/>
                </a:lnTo>
                <a:lnTo>
                  <a:pt x="272018" y="267413"/>
                </a:lnTo>
                <a:lnTo>
                  <a:pt x="258063" y="286334"/>
                </a:lnTo>
                <a:lnTo>
                  <a:pt x="251253" y="302264"/>
                </a:lnTo>
                <a:lnTo>
                  <a:pt x="251587" y="315201"/>
                </a:lnTo>
                <a:lnTo>
                  <a:pt x="253619" y="320827"/>
                </a:lnTo>
                <a:lnTo>
                  <a:pt x="257047" y="325107"/>
                </a:lnTo>
                <a:lnTo>
                  <a:pt x="267207" y="331114"/>
                </a:lnTo>
                <a:lnTo>
                  <a:pt x="272542" y="331698"/>
                </a:lnTo>
                <a:lnTo>
                  <a:pt x="278130" y="329768"/>
                </a:lnTo>
                <a:lnTo>
                  <a:pt x="285412" y="325422"/>
                </a:lnTo>
                <a:lnTo>
                  <a:pt x="292957" y="317396"/>
                </a:lnTo>
                <a:lnTo>
                  <a:pt x="295658" y="313334"/>
                </a:lnTo>
                <a:lnTo>
                  <a:pt x="280543" y="313334"/>
                </a:lnTo>
                <a:lnTo>
                  <a:pt x="276478" y="313270"/>
                </a:lnTo>
                <a:lnTo>
                  <a:pt x="272922" y="311607"/>
                </a:lnTo>
                <a:lnTo>
                  <a:pt x="269239" y="309943"/>
                </a:lnTo>
                <a:lnTo>
                  <a:pt x="266700" y="306933"/>
                </a:lnTo>
                <a:lnTo>
                  <a:pt x="265175" y="302577"/>
                </a:lnTo>
                <a:lnTo>
                  <a:pt x="264115" y="296354"/>
                </a:lnTo>
                <a:lnTo>
                  <a:pt x="264138" y="295452"/>
                </a:lnTo>
                <a:lnTo>
                  <a:pt x="284289" y="262956"/>
                </a:lnTo>
                <a:lnTo>
                  <a:pt x="297306" y="253631"/>
                </a:lnTo>
                <a:lnTo>
                  <a:pt x="313937" y="253631"/>
                </a:lnTo>
                <a:lnTo>
                  <a:pt x="303180" y="222630"/>
                </a:lnTo>
                <a:close/>
              </a:path>
              <a:path w="874395" h="407035">
                <a:moveTo>
                  <a:pt x="326664" y="290309"/>
                </a:moveTo>
                <a:lnTo>
                  <a:pt x="308737" y="290309"/>
                </a:lnTo>
                <a:lnTo>
                  <a:pt x="314070" y="305917"/>
                </a:lnTo>
                <a:lnTo>
                  <a:pt x="316483" y="312673"/>
                </a:lnTo>
                <a:lnTo>
                  <a:pt x="320675" y="314998"/>
                </a:lnTo>
                <a:lnTo>
                  <a:pt x="326644" y="312889"/>
                </a:lnTo>
                <a:lnTo>
                  <a:pt x="331789" y="310025"/>
                </a:lnTo>
                <a:lnTo>
                  <a:pt x="336946" y="304938"/>
                </a:lnTo>
                <a:lnTo>
                  <a:pt x="342128" y="297629"/>
                </a:lnTo>
                <a:lnTo>
                  <a:pt x="342234" y="297433"/>
                </a:lnTo>
                <a:lnTo>
                  <a:pt x="330707" y="297433"/>
                </a:lnTo>
                <a:lnTo>
                  <a:pt x="328802" y="296354"/>
                </a:lnTo>
                <a:lnTo>
                  <a:pt x="327659" y="293179"/>
                </a:lnTo>
                <a:lnTo>
                  <a:pt x="326664" y="290309"/>
                </a:lnTo>
                <a:close/>
              </a:path>
              <a:path w="874395" h="407035">
                <a:moveTo>
                  <a:pt x="313937" y="253631"/>
                </a:moveTo>
                <a:lnTo>
                  <a:pt x="297306" y="253631"/>
                </a:lnTo>
                <a:lnTo>
                  <a:pt x="299681" y="262039"/>
                </a:lnTo>
                <a:lnTo>
                  <a:pt x="301307" y="270541"/>
                </a:lnTo>
                <a:lnTo>
                  <a:pt x="301940" y="277652"/>
                </a:lnTo>
                <a:lnTo>
                  <a:pt x="301991" y="280218"/>
                </a:lnTo>
                <a:lnTo>
                  <a:pt x="301874" y="286334"/>
                </a:lnTo>
                <a:lnTo>
                  <a:pt x="280543" y="313334"/>
                </a:lnTo>
                <a:lnTo>
                  <a:pt x="295658" y="313334"/>
                </a:lnTo>
                <a:lnTo>
                  <a:pt x="300739" y="305691"/>
                </a:lnTo>
                <a:lnTo>
                  <a:pt x="308737" y="290309"/>
                </a:lnTo>
                <a:lnTo>
                  <a:pt x="326664" y="290309"/>
                </a:lnTo>
                <a:lnTo>
                  <a:pt x="313937" y="253631"/>
                </a:lnTo>
                <a:close/>
              </a:path>
              <a:path w="874395" h="407035">
                <a:moveTo>
                  <a:pt x="345058" y="281571"/>
                </a:moveTo>
                <a:lnTo>
                  <a:pt x="340232" y="290499"/>
                </a:lnTo>
                <a:lnTo>
                  <a:pt x="336422" y="295452"/>
                </a:lnTo>
                <a:lnTo>
                  <a:pt x="330707" y="297433"/>
                </a:lnTo>
                <a:lnTo>
                  <a:pt x="342234" y="297433"/>
                </a:lnTo>
                <a:lnTo>
                  <a:pt x="347344" y="288099"/>
                </a:lnTo>
                <a:lnTo>
                  <a:pt x="345058" y="281571"/>
                </a:lnTo>
                <a:close/>
              </a:path>
              <a:path w="874395" h="407035">
                <a:moveTo>
                  <a:pt x="389763" y="178053"/>
                </a:moveTo>
                <a:lnTo>
                  <a:pt x="351131" y="202422"/>
                </a:lnTo>
                <a:lnTo>
                  <a:pt x="341264" y="238302"/>
                </a:lnTo>
                <a:lnTo>
                  <a:pt x="342016" y="249637"/>
                </a:lnTo>
                <a:lnTo>
                  <a:pt x="361695" y="285254"/>
                </a:lnTo>
                <a:lnTo>
                  <a:pt x="382520" y="292553"/>
                </a:lnTo>
                <a:lnTo>
                  <a:pt x="389763" y="291020"/>
                </a:lnTo>
                <a:lnTo>
                  <a:pt x="395549" y="288144"/>
                </a:lnTo>
                <a:lnTo>
                  <a:pt x="400907" y="283687"/>
                </a:lnTo>
                <a:lnTo>
                  <a:pt x="405836" y="277652"/>
                </a:lnTo>
                <a:lnTo>
                  <a:pt x="407415" y="274980"/>
                </a:lnTo>
                <a:lnTo>
                  <a:pt x="388423" y="274980"/>
                </a:lnTo>
                <a:lnTo>
                  <a:pt x="382698" y="274337"/>
                </a:lnTo>
                <a:lnTo>
                  <a:pt x="355528" y="238524"/>
                </a:lnTo>
                <a:lnTo>
                  <a:pt x="353820" y="222630"/>
                </a:lnTo>
                <a:lnTo>
                  <a:pt x="354456" y="214883"/>
                </a:lnTo>
                <a:lnTo>
                  <a:pt x="386699" y="188928"/>
                </a:lnTo>
                <a:lnTo>
                  <a:pt x="420790" y="188928"/>
                </a:lnTo>
                <a:lnTo>
                  <a:pt x="417316" y="178942"/>
                </a:lnTo>
                <a:lnTo>
                  <a:pt x="399414" y="178942"/>
                </a:lnTo>
                <a:lnTo>
                  <a:pt x="389763" y="178053"/>
                </a:lnTo>
                <a:close/>
              </a:path>
              <a:path w="874395" h="407035">
                <a:moveTo>
                  <a:pt x="439190" y="241807"/>
                </a:moveTo>
                <a:lnTo>
                  <a:pt x="421131" y="241807"/>
                </a:lnTo>
                <a:lnTo>
                  <a:pt x="433069" y="275869"/>
                </a:lnTo>
                <a:lnTo>
                  <a:pt x="438022" y="274142"/>
                </a:lnTo>
                <a:lnTo>
                  <a:pt x="459320" y="255828"/>
                </a:lnTo>
                <a:lnTo>
                  <a:pt x="446786" y="255828"/>
                </a:lnTo>
                <a:lnTo>
                  <a:pt x="443356" y="253784"/>
                </a:lnTo>
                <a:lnTo>
                  <a:pt x="439190" y="241807"/>
                </a:lnTo>
                <a:close/>
              </a:path>
              <a:path w="874395" h="407035">
                <a:moveTo>
                  <a:pt x="420790" y="188928"/>
                </a:moveTo>
                <a:lnTo>
                  <a:pt x="386699" y="188928"/>
                </a:lnTo>
                <a:lnTo>
                  <a:pt x="395142" y="190251"/>
                </a:lnTo>
                <a:lnTo>
                  <a:pt x="404240" y="193039"/>
                </a:lnTo>
                <a:lnTo>
                  <a:pt x="413992" y="233305"/>
                </a:lnTo>
                <a:lnTo>
                  <a:pt x="413131" y="243535"/>
                </a:lnTo>
                <a:lnTo>
                  <a:pt x="388423" y="274980"/>
                </a:lnTo>
                <a:lnTo>
                  <a:pt x="407415" y="274980"/>
                </a:lnTo>
                <a:lnTo>
                  <a:pt x="421131" y="241807"/>
                </a:lnTo>
                <a:lnTo>
                  <a:pt x="439190" y="241807"/>
                </a:lnTo>
                <a:lnTo>
                  <a:pt x="420790" y="188928"/>
                </a:lnTo>
                <a:close/>
              </a:path>
              <a:path w="874395" h="407035">
                <a:moveTo>
                  <a:pt x="291464" y="211835"/>
                </a:moveTo>
                <a:lnTo>
                  <a:pt x="248662" y="235121"/>
                </a:lnTo>
                <a:lnTo>
                  <a:pt x="239140" y="246278"/>
                </a:lnTo>
                <a:lnTo>
                  <a:pt x="247903" y="271576"/>
                </a:lnTo>
                <a:lnTo>
                  <a:pt x="255015" y="269125"/>
                </a:lnTo>
                <a:lnTo>
                  <a:pt x="253916" y="262956"/>
                </a:lnTo>
                <a:lnTo>
                  <a:pt x="253800" y="262039"/>
                </a:lnTo>
                <a:lnTo>
                  <a:pt x="253582" y="258072"/>
                </a:lnTo>
                <a:lnTo>
                  <a:pt x="253636" y="253314"/>
                </a:lnTo>
                <a:lnTo>
                  <a:pt x="253893" y="249637"/>
                </a:lnTo>
                <a:lnTo>
                  <a:pt x="271018" y="224027"/>
                </a:lnTo>
                <a:lnTo>
                  <a:pt x="275081" y="222630"/>
                </a:lnTo>
                <a:lnTo>
                  <a:pt x="303180" y="222630"/>
                </a:lnTo>
                <a:lnTo>
                  <a:pt x="302387" y="220344"/>
                </a:lnTo>
                <a:lnTo>
                  <a:pt x="299212" y="215899"/>
                </a:lnTo>
                <a:lnTo>
                  <a:pt x="295275" y="213867"/>
                </a:lnTo>
                <a:lnTo>
                  <a:pt x="291464" y="211835"/>
                </a:lnTo>
                <a:close/>
              </a:path>
              <a:path w="874395" h="407035">
                <a:moveTo>
                  <a:pt x="459358" y="248894"/>
                </a:moveTo>
                <a:lnTo>
                  <a:pt x="456564" y="251586"/>
                </a:lnTo>
                <a:lnTo>
                  <a:pt x="454025" y="253314"/>
                </a:lnTo>
                <a:lnTo>
                  <a:pt x="446786" y="255828"/>
                </a:lnTo>
                <a:lnTo>
                  <a:pt x="459320" y="255828"/>
                </a:lnTo>
                <a:lnTo>
                  <a:pt x="461137" y="254266"/>
                </a:lnTo>
                <a:lnTo>
                  <a:pt x="459358" y="248894"/>
                </a:lnTo>
                <a:close/>
              </a:path>
              <a:path w="874395" h="407035">
                <a:moveTo>
                  <a:pt x="404590" y="142366"/>
                </a:moveTo>
                <a:lnTo>
                  <a:pt x="384175" y="142366"/>
                </a:lnTo>
                <a:lnTo>
                  <a:pt x="387476" y="144652"/>
                </a:lnTo>
                <a:lnTo>
                  <a:pt x="389508" y="150621"/>
                </a:lnTo>
                <a:lnTo>
                  <a:pt x="399414" y="178942"/>
                </a:lnTo>
                <a:lnTo>
                  <a:pt x="417316" y="178942"/>
                </a:lnTo>
                <a:lnTo>
                  <a:pt x="404590" y="142366"/>
                </a:lnTo>
                <a:close/>
              </a:path>
              <a:path w="874395" h="407035">
                <a:moveTo>
                  <a:pt x="400938" y="116966"/>
                </a:moveTo>
                <a:lnTo>
                  <a:pt x="369188" y="143636"/>
                </a:lnTo>
                <a:lnTo>
                  <a:pt x="371220" y="149351"/>
                </a:lnTo>
                <a:lnTo>
                  <a:pt x="374395" y="146684"/>
                </a:lnTo>
                <a:lnTo>
                  <a:pt x="377189" y="144779"/>
                </a:lnTo>
                <a:lnTo>
                  <a:pt x="379602" y="144017"/>
                </a:lnTo>
                <a:lnTo>
                  <a:pt x="384175" y="142366"/>
                </a:lnTo>
                <a:lnTo>
                  <a:pt x="404590" y="142366"/>
                </a:lnTo>
                <a:lnTo>
                  <a:pt x="400303" y="130047"/>
                </a:lnTo>
                <a:lnTo>
                  <a:pt x="399161" y="126491"/>
                </a:lnTo>
                <a:lnTo>
                  <a:pt x="399795" y="123570"/>
                </a:lnTo>
                <a:lnTo>
                  <a:pt x="402336" y="121284"/>
                </a:lnTo>
                <a:lnTo>
                  <a:pt x="400938" y="116966"/>
                </a:lnTo>
                <a:close/>
              </a:path>
              <a:path w="874395" h="407035">
                <a:moveTo>
                  <a:pt x="561641" y="120173"/>
                </a:moveTo>
                <a:lnTo>
                  <a:pt x="523430" y="134762"/>
                </a:lnTo>
                <a:lnTo>
                  <a:pt x="505845" y="175132"/>
                </a:lnTo>
                <a:lnTo>
                  <a:pt x="505817" y="177420"/>
                </a:lnTo>
                <a:lnTo>
                  <a:pt x="506434" y="187124"/>
                </a:lnTo>
                <a:lnTo>
                  <a:pt x="524611" y="222124"/>
                </a:lnTo>
                <a:lnTo>
                  <a:pt x="549147" y="232024"/>
                </a:lnTo>
                <a:lnTo>
                  <a:pt x="558486" y="231499"/>
                </a:lnTo>
                <a:lnTo>
                  <a:pt x="568324" y="228980"/>
                </a:lnTo>
                <a:lnTo>
                  <a:pt x="578701" y="224147"/>
                </a:lnTo>
                <a:lnTo>
                  <a:pt x="587321" y="217604"/>
                </a:lnTo>
                <a:lnTo>
                  <a:pt x="567277" y="217604"/>
                </a:lnTo>
                <a:lnTo>
                  <a:pt x="558609" y="217185"/>
                </a:lnTo>
                <a:lnTo>
                  <a:pt x="522789" y="189226"/>
                </a:lnTo>
                <a:lnTo>
                  <a:pt x="516105" y="166877"/>
                </a:lnTo>
                <a:lnTo>
                  <a:pt x="516167" y="159638"/>
                </a:lnTo>
                <a:lnTo>
                  <a:pt x="548132" y="132587"/>
                </a:lnTo>
                <a:lnTo>
                  <a:pt x="589063" y="132587"/>
                </a:lnTo>
                <a:lnTo>
                  <a:pt x="586424" y="129865"/>
                </a:lnTo>
                <a:lnTo>
                  <a:pt x="578993" y="124840"/>
                </a:lnTo>
                <a:lnTo>
                  <a:pt x="570561" y="121531"/>
                </a:lnTo>
                <a:lnTo>
                  <a:pt x="561641" y="120173"/>
                </a:lnTo>
                <a:close/>
              </a:path>
              <a:path w="874395" h="407035">
                <a:moveTo>
                  <a:pt x="589063" y="132587"/>
                </a:moveTo>
                <a:lnTo>
                  <a:pt x="548132" y="132587"/>
                </a:lnTo>
                <a:lnTo>
                  <a:pt x="555117" y="134365"/>
                </a:lnTo>
                <a:lnTo>
                  <a:pt x="561185" y="136435"/>
                </a:lnTo>
                <a:lnTo>
                  <a:pt x="589170" y="164367"/>
                </a:lnTo>
                <a:lnTo>
                  <a:pt x="594486" y="184102"/>
                </a:lnTo>
                <a:lnTo>
                  <a:pt x="594298" y="190626"/>
                </a:lnTo>
                <a:lnTo>
                  <a:pt x="567277" y="217604"/>
                </a:lnTo>
                <a:lnTo>
                  <a:pt x="587321" y="217604"/>
                </a:lnTo>
                <a:lnTo>
                  <a:pt x="605488" y="176291"/>
                </a:lnTo>
                <a:lnTo>
                  <a:pt x="604843" y="165607"/>
                </a:lnTo>
                <a:lnTo>
                  <a:pt x="604783" y="164974"/>
                </a:lnTo>
                <a:lnTo>
                  <a:pt x="601980" y="153796"/>
                </a:lnTo>
                <a:lnTo>
                  <a:pt x="597906" y="144343"/>
                </a:lnTo>
                <a:lnTo>
                  <a:pt x="592724" y="136366"/>
                </a:lnTo>
                <a:lnTo>
                  <a:pt x="589063" y="132587"/>
                </a:lnTo>
                <a:close/>
              </a:path>
              <a:path w="874395" h="407035">
                <a:moveTo>
                  <a:pt x="635143" y="113283"/>
                </a:moveTo>
                <a:lnTo>
                  <a:pt x="614807" y="113283"/>
                </a:lnTo>
                <a:lnTo>
                  <a:pt x="618362" y="115950"/>
                </a:lnTo>
                <a:lnTo>
                  <a:pt x="641477" y="182625"/>
                </a:lnTo>
                <a:lnTo>
                  <a:pt x="641573" y="184403"/>
                </a:lnTo>
                <a:lnTo>
                  <a:pt x="641684" y="187426"/>
                </a:lnTo>
                <a:lnTo>
                  <a:pt x="640207" y="190626"/>
                </a:lnTo>
                <a:lnTo>
                  <a:pt x="638682" y="193801"/>
                </a:lnTo>
                <a:lnTo>
                  <a:pt x="634999" y="196595"/>
                </a:lnTo>
                <a:lnTo>
                  <a:pt x="629157" y="198754"/>
                </a:lnTo>
                <a:lnTo>
                  <a:pt x="630935" y="203834"/>
                </a:lnTo>
                <a:lnTo>
                  <a:pt x="678942" y="187197"/>
                </a:lnTo>
                <a:lnTo>
                  <a:pt x="677964" y="184403"/>
                </a:lnTo>
                <a:lnTo>
                  <a:pt x="664718" y="184403"/>
                </a:lnTo>
                <a:lnTo>
                  <a:pt x="658114" y="179831"/>
                </a:lnTo>
                <a:lnTo>
                  <a:pt x="647849" y="139064"/>
                </a:lnTo>
                <a:lnTo>
                  <a:pt x="647960" y="132587"/>
                </a:lnTo>
                <a:lnTo>
                  <a:pt x="648151" y="127888"/>
                </a:lnTo>
                <a:lnTo>
                  <a:pt x="640207" y="127888"/>
                </a:lnTo>
                <a:lnTo>
                  <a:pt x="635143" y="113283"/>
                </a:lnTo>
                <a:close/>
              </a:path>
              <a:path w="874395" h="407035">
                <a:moveTo>
                  <a:pt x="815467" y="165607"/>
                </a:moveTo>
                <a:lnTo>
                  <a:pt x="811275" y="172084"/>
                </a:lnTo>
                <a:lnTo>
                  <a:pt x="835406" y="186308"/>
                </a:lnTo>
                <a:lnTo>
                  <a:pt x="845216" y="180357"/>
                </a:lnTo>
                <a:lnTo>
                  <a:pt x="852360" y="172608"/>
                </a:lnTo>
                <a:lnTo>
                  <a:pt x="852725" y="171830"/>
                </a:lnTo>
                <a:lnTo>
                  <a:pt x="830707" y="171830"/>
                </a:lnTo>
                <a:lnTo>
                  <a:pt x="823341" y="170560"/>
                </a:lnTo>
                <a:lnTo>
                  <a:pt x="815467" y="165607"/>
                </a:lnTo>
                <a:close/>
              </a:path>
              <a:path w="874395" h="407035">
                <a:moveTo>
                  <a:pt x="677164" y="182117"/>
                </a:moveTo>
                <a:lnTo>
                  <a:pt x="670052" y="184403"/>
                </a:lnTo>
                <a:lnTo>
                  <a:pt x="677964" y="184403"/>
                </a:lnTo>
                <a:lnTo>
                  <a:pt x="677164" y="182117"/>
                </a:lnTo>
                <a:close/>
              </a:path>
              <a:path w="874395" h="407035">
                <a:moveTo>
                  <a:pt x="695601" y="90804"/>
                </a:moveTo>
                <a:lnTo>
                  <a:pt x="674243" y="90804"/>
                </a:lnTo>
                <a:lnTo>
                  <a:pt x="678942" y="93598"/>
                </a:lnTo>
                <a:lnTo>
                  <a:pt x="681862" y="101726"/>
                </a:lnTo>
                <a:lnTo>
                  <a:pt x="705611" y="170179"/>
                </a:lnTo>
                <a:lnTo>
                  <a:pt x="704722" y="172465"/>
                </a:lnTo>
                <a:lnTo>
                  <a:pt x="701802" y="173608"/>
                </a:lnTo>
                <a:lnTo>
                  <a:pt x="703580" y="178688"/>
                </a:lnTo>
                <a:lnTo>
                  <a:pt x="740282" y="165861"/>
                </a:lnTo>
                <a:lnTo>
                  <a:pt x="739260" y="162940"/>
                </a:lnTo>
                <a:lnTo>
                  <a:pt x="727964" y="162940"/>
                </a:lnTo>
                <a:lnTo>
                  <a:pt x="721359" y="159638"/>
                </a:lnTo>
                <a:lnTo>
                  <a:pt x="718693" y="155828"/>
                </a:lnTo>
                <a:lnTo>
                  <a:pt x="697483" y="94741"/>
                </a:lnTo>
                <a:lnTo>
                  <a:pt x="695601" y="90804"/>
                </a:lnTo>
                <a:close/>
              </a:path>
              <a:path w="874395" h="407035">
                <a:moveTo>
                  <a:pt x="807111" y="50799"/>
                </a:moveTo>
                <a:lnTo>
                  <a:pt x="776350" y="50799"/>
                </a:lnTo>
                <a:lnTo>
                  <a:pt x="781431" y="51688"/>
                </a:lnTo>
                <a:lnTo>
                  <a:pt x="786510" y="54990"/>
                </a:lnTo>
                <a:lnTo>
                  <a:pt x="789305" y="56895"/>
                </a:lnTo>
                <a:lnTo>
                  <a:pt x="793242" y="60705"/>
                </a:lnTo>
                <a:lnTo>
                  <a:pt x="798068" y="66293"/>
                </a:lnTo>
                <a:lnTo>
                  <a:pt x="851789" y="127888"/>
                </a:lnTo>
                <a:lnTo>
                  <a:pt x="851548" y="132587"/>
                </a:lnTo>
                <a:lnTo>
                  <a:pt x="851139" y="143242"/>
                </a:lnTo>
                <a:lnTo>
                  <a:pt x="850772" y="149478"/>
                </a:lnTo>
                <a:lnTo>
                  <a:pt x="849248" y="161162"/>
                </a:lnTo>
                <a:lnTo>
                  <a:pt x="844931" y="166877"/>
                </a:lnTo>
                <a:lnTo>
                  <a:pt x="830707" y="171830"/>
                </a:lnTo>
                <a:lnTo>
                  <a:pt x="852725" y="171830"/>
                </a:lnTo>
                <a:lnTo>
                  <a:pt x="856837" y="163073"/>
                </a:lnTo>
                <a:lnTo>
                  <a:pt x="858646" y="151764"/>
                </a:lnTo>
                <a:lnTo>
                  <a:pt x="860276" y="102996"/>
                </a:lnTo>
                <a:lnTo>
                  <a:pt x="852550" y="102996"/>
                </a:lnTo>
                <a:lnTo>
                  <a:pt x="807111" y="50799"/>
                </a:lnTo>
                <a:close/>
              </a:path>
              <a:path w="874395" h="407035">
                <a:moveTo>
                  <a:pt x="738505" y="160781"/>
                </a:moveTo>
                <a:lnTo>
                  <a:pt x="732535" y="162686"/>
                </a:lnTo>
                <a:lnTo>
                  <a:pt x="727964" y="162940"/>
                </a:lnTo>
                <a:lnTo>
                  <a:pt x="739260" y="162940"/>
                </a:lnTo>
                <a:lnTo>
                  <a:pt x="738505" y="160781"/>
                </a:lnTo>
                <a:close/>
              </a:path>
              <a:path w="874395" h="407035">
                <a:moveTo>
                  <a:pt x="740001" y="25907"/>
                </a:moveTo>
                <a:lnTo>
                  <a:pt x="719073" y="25907"/>
                </a:lnTo>
                <a:lnTo>
                  <a:pt x="722883" y="28193"/>
                </a:lnTo>
                <a:lnTo>
                  <a:pt x="725485" y="35940"/>
                </a:lnTo>
                <a:lnTo>
                  <a:pt x="761955" y="140715"/>
                </a:lnTo>
                <a:lnTo>
                  <a:pt x="762028" y="141874"/>
                </a:lnTo>
                <a:lnTo>
                  <a:pt x="762127" y="145414"/>
                </a:lnTo>
                <a:lnTo>
                  <a:pt x="760603" y="148843"/>
                </a:lnTo>
                <a:lnTo>
                  <a:pt x="758952" y="152145"/>
                </a:lnTo>
                <a:lnTo>
                  <a:pt x="755269" y="154812"/>
                </a:lnTo>
                <a:lnTo>
                  <a:pt x="749427" y="157098"/>
                </a:lnTo>
                <a:lnTo>
                  <a:pt x="751078" y="162051"/>
                </a:lnTo>
                <a:lnTo>
                  <a:pt x="799592" y="145287"/>
                </a:lnTo>
                <a:lnTo>
                  <a:pt x="798525" y="142239"/>
                </a:lnTo>
                <a:lnTo>
                  <a:pt x="787272" y="142239"/>
                </a:lnTo>
                <a:lnTo>
                  <a:pt x="783970" y="140715"/>
                </a:lnTo>
                <a:lnTo>
                  <a:pt x="780669" y="139064"/>
                </a:lnTo>
                <a:lnTo>
                  <a:pt x="778002" y="135254"/>
                </a:lnTo>
                <a:lnTo>
                  <a:pt x="740001" y="25907"/>
                </a:lnTo>
                <a:close/>
              </a:path>
              <a:path w="874395" h="407035">
                <a:moveTo>
                  <a:pt x="797814" y="140207"/>
                </a:moveTo>
                <a:lnTo>
                  <a:pt x="791844" y="142112"/>
                </a:lnTo>
                <a:lnTo>
                  <a:pt x="787272" y="142239"/>
                </a:lnTo>
                <a:lnTo>
                  <a:pt x="798525" y="142239"/>
                </a:lnTo>
                <a:lnTo>
                  <a:pt x="797814" y="140207"/>
                </a:lnTo>
                <a:close/>
              </a:path>
              <a:path w="874395" h="407035">
                <a:moveTo>
                  <a:pt x="680017" y="76739"/>
                </a:moveTo>
                <a:lnTo>
                  <a:pt x="648708" y="104671"/>
                </a:lnTo>
                <a:lnTo>
                  <a:pt x="640207" y="127888"/>
                </a:lnTo>
                <a:lnTo>
                  <a:pt x="648151" y="127888"/>
                </a:lnTo>
                <a:lnTo>
                  <a:pt x="648207" y="126491"/>
                </a:lnTo>
                <a:lnTo>
                  <a:pt x="650400" y="114040"/>
                </a:lnTo>
                <a:lnTo>
                  <a:pt x="654319" y="104314"/>
                </a:lnTo>
                <a:lnTo>
                  <a:pt x="659977" y="97327"/>
                </a:lnTo>
                <a:lnTo>
                  <a:pt x="667384" y="93090"/>
                </a:lnTo>
                <a:lnTo>
                  <a:pt x="674243" y="90804"/>
                </a:lnTo>
                <a:lnTo>
                  <a:pt x="695601" y="90804"/>
                </a:lnTo>
                <a:lnTo>
                  <a:pt x="692884" y="85121"/>
                </a:lnTo>
                <a:lnTo>
                  <a:pt x="687069" y="79120"/>
                </a:lnTo>
                <a:lnTo>
                  <a:pt x="680017" y="76739"/>
                </a:lnTo>
                <a:close/>
              </a:path>
              <a:path w="874395" h="407035">
                <a:moveTo>
                  <a:pt x="628142" y="93090"/>
                </a:moveTo>
                <a:lnTo>
                  <a:pt x="623696" y="94741"/>
                </a:lnTo>
                <a:lnTo>
                  <a:pt x="600202" y="115442"/>
                </a:lnTo>
                <a:lnTo>
                  <a:pt x="601980" y="120649"/>
                </a:lnTo>
                <a:lnTo>
                  <a:pt x="605790" y="117347"/>
                </a:lnTo>
                <a:lnTo>
                  <a:pt x="608457" y="115442"/>
                </a:lnTo>
                <a:lnTo>
                  <a:pt x="610234" y="114807"/>
                </a:lnTo>
                <a:lnTo>
                  <a:pt x="614807" y="113283"/>
                </a:lnTo>
                <a:lnTo>
                  <a:pt x="635143" y="113283"/>
                </a:lnTo>
                <a:lnTo>
                  <a:pt x="628142" y="93090"/>
                </a:lnTo>
                <a:close/>
              </a:path>
              <a:path w="874395" h="407035">
                <a:moveTo>
                  <a:pt x="863817" y="28574"/>
                </a:moveTo>
                <a:lnTo>
                  <a:pt x="840485" y="28574"/>
                </a:lnTo>
                <a:lnTo>
                  <a:pt x="846835" y="30733"/>
                </a:lnTo>
                <a:lnTo>
                  <a:pt x="849630" y="38734"/>
                </a:lnTo>
                <a:lnTo>
                  <a:pt x="851426" y="45338"/>
                </a:lnTo>
                <a:lnTo>
                  <a:pt x="852662" y="53117"/>
                </a:lnTo>
                <a:lnTo>
                  <a:pt x="853202" y="60705"/>
                </a:lnTo>
                <a:lnTo>
                  <a:pt x="853194" y="76739"/>
                </a:lnTo>
                <a:lnTo>
                  <a:pt x="852550" y="102996"/>
                </a:lnTo>
                <a:lnTo>
                  <a:pt x="860276" y="102996"/>
                </a:lnTo>
                <a:lnTo>
                  <a:pt x="862203" y="45338"/>
                </a:lnTo>
                <a:lnTo>
                  <a:pt x="862381" y="38734"/>
                </a:lnTo>
                <a:lnTo>
                  <a:pt x="862499" y="35686"/>
                </a:lnTo>
                <a:lnTo>
                  <a:pt x="863599" y="29082"/>
                </a:lnTo>
                <a:lnTo>
                  <a:pt x="863817" y="28574"/>
                </a:lnTo>
                <a:close/>
              </a:path>
              <a:path w="874395" h="407035">
                <a:moveTo>
                  <a:pt x="803656" y="35686"/>
                </a:moveTo>
                <a:lnTo>
                  <a:pt x="769493" y="47497"/>
                </a:lnTo>
                <a:lnTo>
                  <a:pt x="771270" y="52577"/>
                </a:lnTo>
                <a:lnTo>
                  <a:pt x="776350" y="50799"/>
                </a:lnTo>
                <a:lnTo>
                  <a:pt x="807111" y="50799"/>
                </a:lnTo>
                <a:lnTo>
                  <a:pt x="803020" y="46100"/>
                </a:lnTo>
                <a:lnTo>
                  <a:pt x="802512" y="45338"/>
                </a:lnTo>
                <a:lnTo>
                  <a:pt x="801750" y="43052"/>
                </a:lnTo>
                <a:lnTo>
                  <a:pt x="802767" y="41782"/>
                </a:lnTo>
                <a:lnTo>
                  <a:pt x="805433" y="40766"/>
                </a:lnTo>
                <a:lnTo>
                  <a:pt x="803656" y="35686"/>
                </a:lnTo>
                <a:close/>
              </a:path>
              <a:path w="874395" h="407035">
                <a:moveTo>
                  <a:pt x="736092" y="0"/>
                </a:moveTo>
                <a:lnTo>
                  <a:pt x="704342" y="27304"/>
                </a:lnTo>
                <a:lnTo>
                  <a:pt x="706119" y="32257"/>
                </a:lnTo>
                <a:lnTo>
                  <a:pt x="708914" y="30098"/>
                </a:lnTo>
                <a:lnTo>
                  <a:pt x="711454" y="28574"/>
                </a:lnTo>
                <a:lnTo>
                  <a:pt x="713740" y="27812"/>
                </a:lnTo>
                <a:lnTo>
                  <a:pt x="719073" y="25907"/>
                </a:lnTo>
                <a:lnTo>
                  <a:pt x="740001" y="25907"/>
                </a:lnTo>
                <a:lnTo>
                  <a:pt x="734441" y="9905"/>
                </a:lnTo>
                <a:lnTo>
                  <a:pt x="735075" y="6857"/>
                </a:lnTo>
                <a:lnTo>
                  <a:pt x="737616" y="4317"/>
                </a:lnTo>
                <a:lnTo>
                  <a:pt x="736092" y="0"/>
                </a:lnTo>
                <a:close/>
              </a:path>
              <a:path w="874395" h="407035">
                <a:moveTo>
                  <a:pt x="872617" y="11683"/>
                </a:moveTo>
                <a:lnTo>
                  <a:pt x="828674" y="26923"/>
                </a:lnTo>
                <a:lnTo>
                  <a:pt x="830453" y="32003"/>
                </a:lnTo>
                <a:lnTo>
                  <a:pt x="840485" y="28574"/>
                </a:lnTo>
                <a:lnTo>
                  <a:pt x="863817" y="28574"/>
                </a:lnTo>
                <a:lnTo>
                  <a:pt x="865505" y="24637"/>
                </a:lnTo>
                <a:lnTo>
                  <a:pt x="867029" y="21208"/>
                </a:lnTo>
                <a:lnTo>
                  <a:pt x="869949" y="18668"/>
                </a:lnTo>
                <a:lnTo>
                  <a:pt x="874394" y="16763"/>
                </a:lnTo>
                <a:lnTo>
                  <a:pt x="872617" y="11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4800" y="4572000"/>
            <a:ext cx="48234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</a:pPr>
            <a:r>
              <a:rPr sz="1800" b="1" dirty="0">
                <a:latin typeface="Andalus"/>
                <a:cs typeface="Andalus"/>
              </a:rPr>
              <a:t>Prominent </a:t>
            </a:r>
            <a:r>
              <a:rPr sz="1800" b="1" spc="5" dirty="0">
                <a:latin typeface="Andalus"/>
                <a:cs typeface="Andalus"/>
              </a:rPr>
              <a:t>ears </a:t>
            </a:r>
            <a:r>
              <a:rPr sz="1800" b="1" dirty="0">
                <a:latin typeface="Andalus"/>
                <a:cs typeface="Andalus"/>
              </a:rPr>
              <a:t>(also </a:t>
            </a:r>
            <a:r>
              <a:rPr sz="1800" b="1" spc="5" dirty="0">
                <a:latin typeface="Andalus"/>
                <a:cs typeface="Andalus"/>
              </a:rPr>
              <a:t>known as </a:t>
            </a:r>
            <a:r>
              <a:rPr sz="1800" b="1" dirty="0">
                <a:latin typeface="Andalus"/>
                <a:cs typeface="Andalus"/>
              </a:rPr>
              <a:t>‘bat’ ears) </a:t>
            </a:r>
            <a:r>
              <a:rPr sz="1800" b="1" spc="5" dirty="0">
                <a:latin typeface="Andalus"/>
                <a:cs typeface="Andalus"/>
              </a:rPr>
              <a:t>are</a:t>
            </a:r>
            <a:r>
              <a:rPr sz="1800" b="1" spc="-210" dirty="0">
                <a:latin typeface="Andalus"/>
                <a:cs typeface="Andalus"/>
              </a:rPr>
              <a:t> </a:t>
            </a:r>
            <a:r>
              <a:rPr sz="1800" b="1" dirty="0">
                <a:latin typeface="Andalus"/>
                <a:cs typeface="Andalus"/>
              </a:rPr>
              <a:t>caused  </a:t>
            </a:r>
            <a:r>
              <a:rPr sz="1800" spc="-5" dirty="0">
                <a:latin typeface="Andalus"/>
                <a:cs typeface="Andalus"/>
              </a:rPr>
              <a:t>by </a:t>
            </a:r>
            <a:r>
              <a:rPr sz="1800" dirty="0">
                <a:latin typeface="Andalus"/>
                <a:cs typeface="Andalus"/>
              </a:rPr>
              <a:t>the absence or inadequacy of an </a:t>
            </a:r>
            <a:r>
              <a:rPr sz="1800" spc="-5" dirty="0">
                <a:latin typeface="Andalus"/>
                <a:cs typeface="Andalus"/>
              </a:rPr>
              <a:t>antihelical </a:t>
            </a:r>
            <a:r>
              <a:rPr sz="1800" dirty="0">
                <a:latin typeface="Andalus"/>
                <a:cs typeface="Andalus"/>
              </a:rPr>
              <a:t>fold.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>
          <a:xfrm>
            <a:off x="6217920" y="6515100"/>
            <a:ext cx="2926080" cy="342900"/>
          </a:xfrm>
        </p:spPr>
        <p:txBody>
          <a:bodyPr/>
          <a:lstStyle/>
          <a:p>
            <a:r>
              <a:rPr lang="en-US" dirty="0" err="1" smtClean="0"/>
              <a:t>Dr.Amjad</a:t>
            </a:r>
            <a:r>
              <a:rPr lang="en-US" dirty="0" smtClean="0"/>
              <a:t> Shatarat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752" y="2500502"/>
            <a:ext cx="3851910" cy="1077595"/>
          </a:xfrm>
          <a:custGeom>
            <a:avLst/>
            <a:gdLst/>
            <a:ahLst/>
            <a:cxnLst/>
            <a:rect l="l" t="t" r="r" b="b"/>
            <a:pathLst>
              <a:path w="3851910" h="1077595">
                <a:moveTo>
                  <a:pt x="0" y="1077468"/>
                </a:moveTo>
                <a:lnTo>
                  <a:pt x="3851910" y="1077468"/>
                </a:lnTo>
                <a:lnTo>
                  <a:pt x="3851910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6132" y="508254"/>
            <a:ext cx="4037075" cy="5966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9378" y="571500"/>
            <a:ext cx="3857244" cy="5786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0328" y="552450"/>
            <a:ext cx="3895725" cy="5824855"/>
          </a:xfrm>
          <a:custGeom>
            <a:avLst/>
            <a:gdLst/>
            <a:ahLst/>
            <a:cxnLst/>
            <a:rect l="l" t="t" r="r" b="b"/>
            <a:pathLst>
              <a:path w="3895725" h="5824855">
                <a:moveTo>
                  <a:pt x="0" y="5824728"/>
                </a:moveTo>
                <a:lnTo>
                  <a:pt x="3895344" y="5824728"/>
                </a:lnTo>
                <a:lnTo>
                  <a:pt x="3895344" y="0"/>
                </a:lnTo>
                <a:lnTo>
                  <a:pt x="0" y="0"/>
                </a:lnTo>
                <a:lnTo>
                  <a:pt x="0" y="582472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" y="1357502"/>
            <a:ext cx="5572760" cy="646430"/>
          </a:xfrm>
          <a:custGeom>
            <a:avLst/>
            <a:gdLst/>
            <a:ahLst/>
            <a:cxnLst/>
            <a:rect l="l" t="t" r="r" b="b"/>
            <a:pathLst>
              <a:path w="5572760" h="646430">
                <a:moveTo>
                  <a:pt x="0" y="646176"/>
                </a:moveTo>
                <a:lnTo>
                  <a:pt x="5572506" y="646176"/>
                </a:lnTo>
                <a:lnTo>
                  <a:pt x="5572506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" y="3929253"/>
            <a:ext cx="6000750" cy="646430"/>
          </a:xfrm>
          <a:custGeom>
            <a:avLst/>
            <a:gdLst/>
            <a:ahLst/>
            <a:cxnLst/>
            <a:rect l="l" t="t" r="r" b="b"/>
            <a:pathLst>
              <a:path w="6000750" h="646429">
                <a:moveTo>
                  <a:pt x="0" y="646176"/>
                </a:moveTo>
                <a:lnTo>
                  <a:pt x="6000750" y="646176"/>
                </a:lnTo>
                <a:lnTo>
                  <a:pt x="600075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2886" y="1500758"/>
            <a:ext cx="642620" cy="356870"/>
          </a:xfrm>
          <a:custGeom>
            <a:avLst/>
            <a:gdLst/>
            <a:ahLst/>
            <a:cxnLst/>
            <a:rect l="l" t="t" r="r" b="b"/>
            <a:pathLst>
              <a:path w="642620" h="356869">
                <a:moveTo>
                  <a:pt x="464058" y="0"/>
                </a:moveTo>
                <a:lnTo>
                  <a:pt x="464058" y="89153"/>
                </a:lnTo>
                <a:lnTo>
                  <a:pt x="0" y="89153"/>
                </a:lnTo>
                <a:lnTo>
                  <a:pt x="0" y="267462"/>
                </a:lnTo>
                <a:lnTo>
                  <a:pt x="464058" y="267462"/>
                </a:lnTo>
                <a:lnTo>
                  <a:pt x="464058" y="356615"/>
                </a:lnTo>
                <a:lnTo>
                  <a:pt x="642365" y="178307"/>
                </a:lnTo>
                <a:lnTo>
                  <a:pt x="464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2886" y="1500758"/>
            <a:ext cx="642620" cy="356870"/>
          </a:xfrm>
          <a:custGeom>
            <a:avLst/>
            <a:gdLst/>
            <a:ahLst/>
            <a:cxnLst/>
            <a:rect l="l" t="t" r="r" b="b"/>
            <a:pathLst>
              <a:path w="642620" h="356869">
                <a:moveTo>
                  <a:pt x="0" y="89153"/>
                </a:moveTo>
                <a:lnTo>
                  <a:pt x="464058" y="89153"/>
                </a:lnTo>
                <a:lnTo>
                  <a:pt x="464058" y="0"/>
                </a:lnTo>
                <a:lnTo>
                  <a:pt x="642365" y="178307"/>
                </a:lnTo>
                <a:lnTo>
                  <a:pt x="464058" y="356615"/>
                </a:lnTo>
                <a:lnTo>
                  <a:pt x="464058" y="267462"/>
                </a:lnTo>
                <a:lnTo>
                  <a:pt x="0" y="267462"/>
                </a:lnTo>
                <a:lnTo>
                  <a:pt x="0" y="89153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1130" y="4072509"/>
            <a:ext cx="643255" cy="285750"/>
          </a:xfrm>
          <a:custGeom>
            <a:avLst/>
            <a:gdLst/>
            <a:ahLst/>
            <a:cxnLst/>
            <a:rect l="l" t="t" r="r" b="b"/>
            <a:pathLst>
              <a:path w="643254" h="285750">
                <a:moveTo>
                  <a:pt x="500253" y="0"/>
                </a:moveTo>
                <a:lnTo>
                  <a:pt x="500253" y="71374"/>
                </a:lnTo>
                <a:lnTo>
                  <a:pt x="0" y="71374"/>
                </a:lnTo>
                <a:lnTo>
                  <a:pt x="0" y="214249"/>
                </a:lnTo>
                <a:lnTo>
                  <a:pt x="500253" y="214249"/>
                </a:lnTo>
                <a:lnTo>
                  <a:pt x="500253" y="285750"/>
                </a:lnTo>
                <a:lnTo>
                  <a:pt x="643127" y="142875"/>
                </a:lnTo>
                <a:lnTo>
                  <a:pt x="500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1130" y="4072509"/>
            <a:ext cx="643255" cy="285750"/>
          </a:xfrm>
          <a:custGeom>
            <a:avLst/>
            <a:gdLst/>
            <a:ahLst/>
            <a:cxnLst/>
            <a:rect l="l" t="t" r="r" b="b"/>
            <a:pathLst>
              <a:path w="643254" h="285750">
                <a:moveTo>
                  <a:pt x="0" y="71374"/>
                </a:moveTo>
                <a:lnTo>
                  <a:pt x="500253" y="71374"/>
                </a:lnTo>
                <a:lnTo>
                  <a:pt x="500253" y="0"/>
                </a:lnTo>
                <a:lnTo>
                  <a:pt x="643127" y="142875"/>
                </a:lnTo>
                <a:lnTo>
                  <a:pt x="500253" y="285750"/>
                </a:lnTo>
                <a:lnTo>
                  <a:pt x="500253" y="214249"/>
                </a:lnTo>
                <a:lnTo>
                  <a:pt x="0" y="214249"/>
                </a:lnTo>
                <a:lnTo>
                  <a:pt x="0" y="71374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4375" y="4929759"/>
            <a:ext cx="3500754" cy="1477645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361315" marR="354330" algn="ctr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Andalus"/>
                <a:cs typeface="Andalus"/>
              </a:rPr>
              <a:t>Notice </a:t>
            </a:r>
            <a:r>
              <a:rPr sz="1800" dirty="0">
                <a:latin typeface="Andalus"/>
                <a:cs typeface="Andalus"/>
              </a:rPr>
              <a:t>the involvement of the  cranial </a:t>
            </a:r>
            <a:r>
              <a:rPr sz="1800" spc="-5" dirty="0">
                <a:latin typeface="Andalus"/>
                <a:cs typeface="Andalus"/>
              </a:rPr>
              <a:t>nerves (vagus </a:t>
            </a:r>
            <a:r>
              <a:rPr sz="1800" dirty="0">
                <a:latin typeface="Andalus"/>
                <a:cs typeface="Andalus"/>
              </a:rPr>
              <a:t>and  </a:t>
            </a:r>
            <a:r>
              <a:rPr sz="1800" spc="-5" dirty="0">
                <a:latin typeface="Andalus"/>
                <a:cs typeface="Andalus"/>
              </a:rPr>
              <a:t>Auriculotemporal branch </a:t>
            </a:r>
            <a:r>
              <a:rPr sz="1800" dirty="0">
                <a:latin typeface="Andalus"/>
                <a:cs typeface="Andalus"/>
              </a:rPr>
              <a:t>of  madibular </a:t>
            </a:r>
            <a:r>
              <a:rPr sz="1800" spc="-5" dirty="0">
                <a:latin typeface="Andalus"/>
                <a:cs typeface="Andalus"/>
              </a:rPr>
              <a:t>nerve) </a:t>
            </a:r>
            <a:r>
              <a:rPr sz="1800" dirty="0">
                <a:latin typeface="Andalus"/>
                <a:cs typeface="Andalus"/>
              </a:rPr>
              <a:t>in the  innervation of  the</a:t>
            </a:r>
            <a:r>
              <a:rPr sz="1800" spc="-80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Auricle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0" y="380"/>
            <a:ext cx="9144000" cy="923925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544"/>
                </a:moveTo>
                <a:lnTo>
                  <a:pt x="9144000" y="923544"/>
                </a:lnTo>
                <a:lnTo>
                  <a:pt x="9144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0" y="380"/>
            <a:ext cx="9144000" cy="923925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544"/>
                </a:moveTo>
                <a:lnTo>
                  <a:pt x="9144000" y="923544"/>
                </a:lnTo>
                <a:lnTo>
                  <a:pt x="9144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0196" y="16002"/>
            <a:ext cx="70250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  <a:latin typeface="Andalus"/>
                <a:cs typeface="Andalus"/>
              </a:rPr>
              <a:t>The sensory </a:t>
            </a:r>
            <a:r>
              <a:rPr spc="-5" dirty="0">
                <a:solidFill>
                  <a:srgbClr val="000000"/>
                </a:solidFill>
                <a:latin typeface="Andalus"/>
                <a:cs typeface="Andalus"/>
              </a:rPr>
              <a:t>innervation </a:t>
            </a:r>
            <a:r>
              <a:rPr dirty="0">
                <a:solidFill>
                  <a:srgbClr val="000000"/>
                </a:solidFill>
                <a:latin typeface="Andalus"/>
                <a:cs typeface="Andalus"/>
              </a:rPr>
              <a:t>of the auricle </a:t>
            </a:r>
            <a:r>
              <a:rPr b="1" u="sng" spc="10" dirty="0">
                <a:solidFill>
                  <a:srgbClr val="000000"/>
                </a:solidFill>
                <a:latin typeface="Andalus"/>
                <a:cs typeface="Andalus"/>
              </a:rPr>
              <a:t>is </a:t>
            </a:r>
            <a:r>
              <a:rPr b="1" u="sng" dirty="0">
                <a:solidFill>
                  <a:srgbClr val="000000"/>
                </a:solidFill>
                <a:latin typeface="Andalus"/>
                <a:cs typeface="Andalus"/>
              </a:rPr>
              <a:t>complex </a:t>
            </a:r>
            <a:r>
              <a:rPr dirty="0">
                <a:solidFill>
                  <a:srgbClr val="000000"/>
                </a:solidFill>
                <a:latin typeface="Andalus"/>
                <a:cs typeface="Andalus"/>
              </a:rPr>
              <a:t>and </a:t>
            </a:r>
            <a:r>
              <a:rPr spc="-5" dirty="0">
                <a:solidFill>
                  <a:srgbClr val="000000"/>
                </a:solidFill>
                <a:latin typeface="Andalus"/>
                <a:cs typeface="Andalus"/>
              </a:rPr>
              <a:t>not </a:t>
            </a:r>
            <a:r>
              <a:rPr dirty="0">
                <a:solidFill>
                  <a:srgbClr val="000000"/>
                </a:solidFill>
                <a:latin typeface="Andalus"/>
                <a:cs typeface="Andalus"/>
              </a:rPr>
              <a:t>fully</a:t>
            </a:r>
            <a:r>
              <a:rPr spc="-25" dirty="0">
                <a:solidFill>
                  <a:srgbClr val="000000"/>
                </a:solidFill>
                <a:latin typeface="Andalus"/>
                <a:cs typeface="Andalus"/>
              </a:rPr>
              <a:t> </a:t>
            </a:r>
            <a:r>
              <a:rPr b="1" u="sng" dirty="0">
                <a:solidFill>
                  <a:srgbClr val="000000"/>
                </a:solidFill>
                <a:latin typeface="Andalus"/>
                <a:cs typeface="Andalus"/>
              </a:rPr>
              <a:t>determined.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122" y="253365"/>
            <a:ext cx="8905240" cy="424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865" marR="5080" indent="-878205">
              <a:lnSpc>
                <a:spcPct val="100000"/>
              </a:lnSpc>
            </a:pPr>
            <a:r>
              <a:rPr sz="1800" dirty="0">
                <a:latin typeface="Andalus"/>
                <a:cs typeface="Andalus"/>
              </a:rPr>
              <a:t>This is </a:t>
            </a:r>
            <a:r>
              <a:rPr sz="1800" spc="-5" dirty="0">
                <a:latin typeface="Andalus"/>
                <a:cs typeface="Andalus"/>
              </a:rPr>
              <a:t>perhaps because </a:t>
            </a:r>
            <a:r>
              <a:rPr sz="1800" dirty="0">
                <a:latin typeface="Andalus"/>
                <a:cs typeface="Andalus"/>
              </a:rPr>
              <a:t>the </a:t>
            </a:r>
            <a:r>
              <a:rPr sz="1800" spc="-5" dirty="0">
                <a:latin typeface="Andalus"/>
                <a:cs typeface="Andalus"/>
              </a:rPr>
              <a:t>external </a:t>
            </a:r>
            <a:r>
              <a:rPr sz="1800" dirty="0">
                <a:latin typeface="Andalus"/>
                <a:cs typeface="Andalus"/>
              </a:rPr>
              <a:t>ear </a:t>
            </a:r>
            <a:r>
              <a:rPr sz="1800" spc="-5" dirty="0">
                <a:latin typeface="Andalus"/>
                <a:cs typeface="Andalus"/>
              </a:rPr>
              <a:t>represents </a:t>
            </a:r>
            <a:r>
              <a:rPr sz="1800" dirty="0">
                <a:latin typeface="Andalus"/>
                <a:cs typeface="Andalus"/>
              </a:rPr>
              <a:t>an area where skin originally </a:t>
            </a:r>
            <a:r>
              <a:rPr sz="1800" spc="-5" dirty="0">
                <a:latin typeface="Andalus"/>
                <a:cs typeface="Andalus"/>
              </a:rPr>
              <a:t>derived </a:t>
            </a:r>
            <a:r>
              <a:rPr sz="1800" dirty="0">
                <a:latin typeface="Andalus"/>
                <a:cs typeface="Andalus"/>
              </a:rPr>
              <a:t>from  </a:t>
            </a:r>
            <a:r>
              <a:rPr sz="1800" b="1" spc="15" dirty="0">
                <a:latin typeface="Andalus"/>
                <a:cs typeface="Andalus"/>
              </a:rPr>
              <a:t>a </a:t>
            </a:r>
            <a:r>
              <a:rPr sz="1800" b="1" spc="-5" dirty="0">
                <a:latin typeface="Andalus"/>
                <a:cs typeface="Andalus"/>
              </a:rPr>
              <a:t>branchial </a:t>
            </a:r>
            <a:r>
              <a:rPr sz="1800" b="1" dirty="0">
                <a:latin typeface="Andalus"/>
                <a:cs typeface="Andalus"/>
              </a:rPr>
              <a:t>region meets </a:t>
            </a:r>
            <a:r>
              <a:rPr sz="1800" b="1" spc="5" dirty="0">
                <a:latin typeface="Andalus"/>
                <a:cs typeface="Andalus"/>
              </a:rPr>
              <a:t>skin </a:t>
            </a:r>
            <a:r>
              <a:rPr sz="1800" b="1" spc="-5" dirty="0">
                <a:latin typeface="Andalus"/>
                <a:cs typeface="Andalus"/>
              </a:rPr>
              <a:t>originally </a:t>
            </a:r>
            <a:r>
              <a:rPr sz="1800" b="1" dirty="0">
                <a:latin typeface="Andalus"/>
                <a:cs typeface="Andalus"/>
              </a:rPr>
              <a:t>derived </a:t>
            </a:r>
            <a:r>
              <a:rPr sz="1800" b="1" spc="5" dirty="0">
                <a:latin typeface="Andalus"/>
                <a:cs typeface="Andalus"/>
              </a:rPr>
              <a:t>from </a:t>
            </a:r>
            <a:r>
              <a:rPr sz="1800" b="1" spc="15" dirty="0">
                <a:latin typeface="Andalus"/>
                <a:cs typeface="Andalus"/>
              </a:rPr>
              <a:t>a </a:t>
            </a:r>
            <a:r>
              <a:rPr sz="1800" b="1" spc="-5" dirty="0">
                <a:latin typeface="Andalus"/>
                <a:cs typeface="Andalus"/>
              </a:rPr>
              <a:t>postbranchial</a:t>
            </a:r>
            <a:r>
              <a:rPr sz="1800" b="1" spc="-160" dirty="0">
                <a:latin typeface="Andalus"/>
                <a:cs typeface="Andalus"/>
              </a:rPr>
              <a:t> </a:t>
            </a:r>
            <a:r>
              <a:rPr sz="1800" b="1" dirty="0">
                <a:latin typeface="Andalus"/>
                <a:cs typeface="Andalus"/>
              </a:rPr>
              <a:t>region.</a:t>
            </a:r>
            <a:endParaRPr sz="1800">
              <a:latin typeface="Andalus"/>
              <a:cs typeface="Andalu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3512820" indent="61594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Auriculotemporal nerve: upper ½ of the outer surface  Lesser </a:t>
            </a:r>
            <a:r>
              <a:rPr sz="1800" b="1" spc="-5" dirty="0">
                <a:latin typeface="Times New Roman"/>
                <a:cs typeface="Times New Roman"/>
              </a:rPr>
              <a:t>occipital </a:t>
            </a:r>
            <a:r>
              <a:rPr sz="1800" b="1" dirty="0">
                <a:latin typeface="Times New Roman"/>
                <a:cs typeface="Times New Roman"/>
              </a:rPr>
              <a:t>nerve: the upper ½ of the inner</a:t>
            </a:r>
            <a:r>
              <a:rPr sz="1800" b="1" spc="-1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surface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R="3077210" algn="ctr">
              <a:lnSpc>
                <a:spcPct val="100000"/>
              </a:lnSpc>
            </a:pPr>
            <a:r>
              <a:rPr sz="1800" b="1" u="heavy" dirty="0">
                <a:latin typeface="Times New Roman"/>
                <a:cs typeface="Times New Roman"/>
              </a:rPr>
              <a:t>Auricular </a:t>
            </a:r>
            <a:r>
              <a:rPr sz="1800" b="1" u="heavy" spc="-5" dirty="0">
                <a:latin typeface="Times New Roman"/>
                <a:cs typeface="Times New Roman"/>
              </a:rPr>
              <a:t>branch </a:t>
            </a:r>
            <a:r>
              <a:rPr sz="2800" b="1" u="heavy" dirty="0">
                <a:latin typeface="Times New Roman"/>
                <a:cs typeface="Times New Roman"/>
              </a:rPr>
              <a:t>of</a:t>
            </a:r>
            <a:r>
              <a:rPr sz="2800" b="1" u="heavy" spc="-95" dirty="0">
                <a:latin typeface="Times New Roman"/>
                <a:cs typeface="Times New Roman"/>
              </a:rPr>
              <a:t> </a:t>
            </a:r>
            <a:r>
              <a:rPr sz="2800" b="1" u="heavy" dirty="0">
                <a:latin typeface="Times New Roman"/>
                <a:cs typeface="Times New Roman"/>
              </a:rPr>
              <a:t>vagus</a:t>
            </a:r>
            <a:endParaRPr sz="2800">
              <a:latin typeface="Times New Roman"/>
              <a:cs typeface="Times New Roman"/>
            </a:endParaRPr>
          </a:p>
          <a:p>
            <a:pPr marL="1679575" marR="4408805" algn="ctr">
              <a:lnSpc>
                <a:spcPct val="100000"/>
              </a:lnSpc>
              <a:spcBef>
                <a:spcPts val="30"/>
              </a:spcBef>
            </a:pPr>
            <a:r>
              <a:rPr sz="1800" b="1" u="heavy" spc="-5" dirty="0">
                <a:latin typeface="Times New Roman"/>
                <a:cs typeface="Times New Roman"/>
              </a:rPr>
              <a:t>supplies an </a:t>
            </a:r>
            <a:r>
              <a:rPr sz="1800" b="1" u="heavy" spc="-10" dirty="0">
                <a:latin typeface="Times New Roman"/>
                <a:cs typeface="Times New Roman"/>
              </a:rPr>
              <a:t>area </a:t>
            </a:r>
            <a:r>
              <a:rPr sz="1800" b="1" u="heavy" spc="-5" dirty="0">
                <a:latin typeface="Times New Roman"/>
                <a:cs typeface="Times New Roman"/>
              </a:rPr>
              <a:t>on</a:t>
            </a:r>
            <a:r>
              <a:rPr sz="1800" b="1" u="heavy" spc="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Times New Roman"/>
                <a:cs typeface="Times New Roman"/>
              </a:rPr>
              <a:t>the</a:t>
            </a:r>
            <a:r>
              <a:rPr sz="1800" b="1" u="heavy" spc="-5" dirty="0">
                <a:latin typeface="Times New Roman"/>
                <a:cs typeface="Times New Roman"/>
              </a:rPr>
              <a:t> inner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latin typeface="Times New Roman"/>
                <a:cs typeface="Times New Roman"/>
              </a:rPr>
              <a:t>surface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1265"/>
              </a:spcBef>
            </a:pPr>
            <a:r>
              <a:rPr sz="1800" b="1" spc="-10" dirty="0">
                <a:latin typeface="Times New Roman"/>
                <a:cs typeface="Times New Roman"/>
              </a:rPr>
              <a:t>Great </a:t>
            </a:r>
            <a:r>
              <a:rPr sz="1800" b="1" dirty="0">
                <a:latin typeface="Times New Roman"/>
                <a:cs typeface="Times New Roman"/>
              </a:rPr>
              <a:t>auricular nerve: the lower ½  of </a:t>
            </a:r>
            <a:r>
              <a:rPr sz="1800" b="1" spc="-5" dirty="0">
                <a:latin typeface="Times New Roman"/>
                <a:cs typeface="Times New Roman"/>
              </a:rPr>
              <a:t>both </a:t>
            </a:r>
            <a:r>
              <a:rPr sz="1800" b="1" dirty="0">
                <a:latin typeface="Times New Roman"/>
                <a:cs typeface="Times New Roman"/>
              </a:rPr>
              <a:t>inner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1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outer</a:t>
            </a:r>
            <a:endParaRPr sz="1800">
              <a:latin typeface="Times New Roman"/>
              <a:cs typeface="Times New Roman"/>
            </a:endParaRPr>
          </a:p>
          <a:p>
            <a:pPr marR="272796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surfaces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9258" y="500252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30" h="214629">
                <a:moveTo>
                  <a:pt x="107060" y="0"/>
                </a:moveTo>
                <a:lnTo>
                  <a:pt x="107060" y="53467"/>
                </a:lnTo>
                <a:lnTo>
                  <a:pt x="0" y="53467"/>
                </a:lnTo>
                <a:lnTo>
                  <a:pt x="0" y="160527"/>
                </a:lnTo>
                <a:lnTo>
                  <a:pt x="107060" y="160527"/>
                </a:lnTo>
                <a:lnTo>
                  <a:pt x="107060" y="214122"/>
                </a:lnTo>
                <a:lnTo>
                  <a:pt x="214122" y="107061"/>
                </a:lnTo>
                <a:lnTo>
                  <a:pt x="107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9258" y="500252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30" h="214629">
                <a:moveTo>
                  <a:pt x="0" y="53467"/>
                </a:moveTo>
                <a:lnTo>
                  <a:pt x="107060" y="53467"/>
                </a:lnTo>
                <a:lnTo>
                  <a:pt x="107060" y="0"/>
                </a:lnTo>
                <a:lnTo>
                  <a:pt x="214122" y="107061"/>
                </a:lnTo>
                <a:lnTo>
                  <a:pt x="107060" y="214122"/>
                </a:lnTo>
                <a:lnTo>
                  <a:pt x="107060" y="160527"/>
                </a:lnTo>
                <a:lnTo>
                  <a:pt x="0" y="160527"/>
                </a:lnTo>
                <a:lnTo>
                  <a:pt x="0" y="53467"/>
                </a:lnTo>
                <a:close/>
              </a:path>
            </a:pathLst>
          </a:custGeom>
          <a:ln w="2514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4091" y="380"/>
            <a:ext cx="3390900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B-The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external auditory</a:t>
            </a:r>
            <a:r>
              <a:rPr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meatus</a:t>
            </a:r>
          </a:p>
        </p:txBody>
      </p:sp>
      <p:sp>
        <p:nvSpPr>
          <p:cNvPr id="3" name="object 3"/>
          <p:cNvSpPr/>
          <p:nvPr/>
        </p:nvSpPr>
        <p:spPr>
          <a:xfrm>
            <a:off x="3180588" y="528193"/>
            <a:ext cx="1443609" cy="825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9450" y="476630"/>
            <a:ext cx="2868930" cy="1323975"/>
          </a:xfrm>
          <a:custGeom>
            <a:avLst/>
            <a:gdLst/>
            <a:ahLst/>
            <a:cxnLst/>
            <a:rect l="l" t="t" r="r" b="b"/>
            <a:pathLst>
              <a:path w="2868929" h="1323975">
                <a:moveTo>
                  <a:pt x="137033" y="0"/>
                </a:moveTo>
                <a:lnTo>
                  <a:pt x="0" y="409829"/>
                </a:lnTo>
                <a:lnTo>
                  <a:pt x="2731516" y="1323467"/>
                </a:lnTo>
                <a:lnTo>
                  <a:pt x="2868676" y="913765"/>
                </a:lnTo>
                <a:lnTo>
                  <a:pt x="137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9450" y="476630"/>
            <a:ext cx="2868930" cy="1323975"/>
          </a:xfrm>
          <a:custGeom>
            <a:avLst/>
            <a:gdLst/>
            <a:ahLst/>
            <a:cxnLst/>
            <a:rect l="l" t="t" r="r" b="b"/>
            <a:pathLst>
              <a:path w="2868929" h="1323975">
                <a:moveTo>
                  <a:pt x="137033" y="0"/>
                </a:moveTo>
                <a:lnTo>
                  <a:pt x="2868676" y="913765"/>
                </a:lnTo>
                <a:lnTo>
                  <a:pt x="2731516" y="1323467"/>
                </a:lnTo>
                <a:lnTo>
                  <a:pt x="0" y="409829"/>
                </a:lnTo>
                <a:lnTo>
                  <a:pt x="137033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3304" y="725169"/>
            <a:ext cx="2110740" cy="835025"/>
          </a:xfrm>
          <a:custGeom>
            <a:avLst/>
            <a:gdLst/>
            <a:ahLst/>
            <a:cxnLst/>
            <a:rect l="l" t="t" r="r" b="b"/>
            <a:pathLst>
              <a:path w="2110740" h="835025">
                <a:moveTo>
                  <a:pt x="228346" y="110664"/>
                </a:moveTo>
                <a:lnTo>
                  <a:pt x="191770" y="125349"/>
                </a:lnTo>
                <a:lnTo>
                  <a:pt x="173224" y="167278"/>
                </a:lnTo>
                <a:lnTo>
                  <a:pt x="173243" y="168965"/>
                </a:lnTo>
                <a:lnTo>
                  <a:pt x="195079" y="210847"/>
                </a:lnTo>
                <a:lnTo>
                  <a:pt x="218440" y="218043"/>
                </a:lnTo>
                <a:lnTo>
                  <a:pt x="225107" y="217910"/>
                </a:lnTo>
                <a:lnTo>
                  <a:pt x="231775" y="216788"/>
                </a:lnTo>
                <a:lnTo>
                  <a:pt x="238202" y="214743"/>
                </a:lnTo>
                <a:lnTo>
                  <a:pt x="244237" y="211708"/>
                </a:lnTo>
                <a:lnTo>
                  <a:pt x="218948" y="211708"/>
                </a:lnTo>
                <a:lnTo>
                  <a:pt x="212217" y="209422"/>
                </a:lnTo>
                <a:lnTo>
                  <a:pt x="194104" y="177145"/>
                </a:lnTo>
                <a:lnTo>
                  <a:pt x="194405" y="167766"/>
                </a:lnTo>
                <a:lnTo>
                  <a:pt x="213741" y="122174"/>
                </a:lnTo>
                <a:lnTo>
                  <a:pt x="227203" y="117475"/>
                </a:lnTo>
                <a:lnTo>
                  <a:pt x="250475" y="117475"/>
                </a:lnTo>
                <a:lnTo>
                  <a:pt x="240665" y="113029"/>
                </a:lnTo>
                <a:lnTo>
                  <a:pt x="234541" y="111436"/>
                </a:lnTo>
                <a:lnTo>
                  <a:pt x="228346" y="110664"/>
                </a:lnTo>
                <a:close/>
              </a:path>
              <a:path w="2110740" h="835025">
                <a:moveTo>
                  <a:pt x="250475" y="117475"/>
                </a:moveTo>
                <a:lnTo>
                  <a:pt x="227203" y="117475"/>
                </a:lnTo>
                <a:lnTo>
                  <a:pt x="231267" y="117601"/>
                </a:lnTo>
                <a:lnTo>
                  <a:pt x="242824" y="121412"/>
                </a:lnTo>
                <a:lnTo>
                  <a:pt x="248031" y="127000"/>
                </a:lnTo>
                <a:lnTo>
                  <a:pt x="250825" y="135381"/>
                </a:lnTo>
                <a:lnTo>
                  <a:pt x="252964" y="145093"/>
                </a:lnTo>
                <a:lnTo>
                  <a:pt x="253269" y="155733"/>
                </a:lnTo>
                <a:lnTo>
                  <a:pt x="251717" y="167278"/>
                </a:lnTo>
                <a:lnTo>
                  <a:pt x="236497" y="202600"/>
                </a:lnTo>
                <a:lnTo>
                  <a:pt x="218948" y="211708"/>
                </a:lnTo>
                <a:lnTo>
                  <a:pt x="244237" y="211708"/>
                </a:lnTo>
                <a:lnTo>
                  <a:pt x="270764" y="178180"/>
                </a:lnTo>
                <a:lnTo>
                  <a:pt x="273704" y="160559"/>
                </a:lnTo>
                <a:lnTo>
                  <a:pt x="273629" y="158388"/>
                </a:lnTo>
                <a:lnTo>
                  <a:pt x="250755" y="117601"/>
                </a:lnTo>
                <a:lnTo>
                  <a:pt x="250475" y="117475"/>
                </a:lnTo>
                <a:close/>
              </a:path>
              <a:path w="2110740" h="835025">
                <a:moveTo>
                  <a:pt x="1270" y="139572"/>
                </a:moveTo>
                <a:lnTo>
                  <a:pt x="0" y="143509"/>
                </a:lnTo>
                <a:lnTo>
                  <a:pt x="64135" y="164972"/>
                </a:lnTo>
                <a:lnTo>
                  <a:pt x="84137" y="170090"/>
                </a:lnTo>
                <a:lnTo>
                  <a:pt x="102425" y="171529"/>
                </a:lnTo>
                <a:lnTo>
                  <a:pt x="118999" y="169277"/>
                </a:lnTo>
                <a:lnTo>
                  <a:pt x="133858" y="163321"/>
                </a:lnTo>
                <a:lnTo>
                  <a:pt x="137858" y="160559"/>
                </a:lnTo>
                <a:lnTo>
                  <a:pt x="89836" y="160559"/>
                </a:lnTo>
                <a:lnTo>
                  <a:pt x="78035" y="160206"/>
                </a:lnTo>
                <a:lnTo>
                  <a:pt x="65912" y="157352"/>
                </a:lnTo>
                <a:lnTo>
                  <a:pt x="59817" y="155320"/>
                </a:lnTo>
                <a:lnTo>
                  <a:pt x="52705" y="151764"/>
                </a:lnTo>
                <a:lnTo>
                  <a:pt x="44323" y="146812"/>
                </a:lnTo>
                <a:lnTo>
                  <a:pt x="45471" y="143382"/>
                </a:lnTo>
                <a:lnTo>
                  <a:pt x="12700" y="143382"/>
                </a:lnTo>
                <a:lnTo>
                  <a:pt x="1270" y="139572"/>
                </a:lnTo>
                <a:close/>
              </a:path>
              <a:path w="2110740" h="835025">
                <a:moveTo>
                  <a:pt x="120666" y="24764"/>
                </a:moveTo>
                <a:lnTo>
                  <a:pt x="85217" y="24764"/>
                </a:lnTo>
                <a:lnTo>
                  <a:pt x="93980" y="25400"/>
                </a:lnTo>
                <a:lnTo>
                  <a:pt x="101600" y="26796"/>
                </a:lnTo>
                <a:lnTo>
                  <a:pt x="137596" y="49637"/>
                </a:lnTo>
                <a:lnTo>
                  <a:pt x="149161" y="84423"/>
                </a:lnTo>
                <a:lnTo>
                  <a:pt x="148014" y="97968"/>
                </a:lnTo>
                <a:lnTo>
                  <a:pt x="131397" y="137461"/>
                </a:lnTo>
                <a:lnTo>
                  <a:pt x="89836" y="160559"/>
                </a:lnTo>
                <a:lnTo>
                  <a:pt x="137858" y="160559"/>
                </a:lnTo>
                <a:lnTo>
                  <a:pt x="168783" y="119379"/>
                </a:lnTo>
                <a:lnTo>
                  <a:pt x="173229" y="86911"/>
                </a:lnTo>
                <a:lnTo>
                  <a:pt x="171704" y="76580"/>
                </a:lnTo>
                <a:lnTo>
                  <a:pt x="152908" y="43179"/>
                </a:lnTo>
                <a:lnTo>
                  <a:pt x="121404" y="25034"/>
                </a:lnTo>
                <a:lnTo>
                  <a:pt x="120666" y="24764"/>
                </a:lnTo>
                <a:close/>
              </a:path>
              <a:path w="2110740" h="835025">
                <a:moveTo>
                  <a:pt x="48006" y="0"/>
                </a:moveTo>
                <a:lnTo>
                  <a:pt x="46609" y="3937"/>
                </a:lnTo>
                <a:lnTo>
                  <a:pt x="57531" y="7492"/>
                </a:lnTo>
                <a:lnTo>
                  <a:pt x="61087" y="10413"/>
                </a:lnTo>
                <a:lnTo>
                  <a:pt x="62737" y="14477"/>
                </a:lnTo>
                <a:lnTo>
                  <a:pt x="64008" y="17399"/>
                </a:lnTo>
                <a:lnTo>
                  <a:pt x="63119" y="23367"/>
                </a:lnTo>
                <a:lnTo>
                  <a:pt x="60071" y="32257"/>
                </a:lnTo>
                <a:lnTo>
                  <a:pt x="28957" y="125349"/>
                </a:lnTo>
                <a:lnTo>
                  <a:pt x="26416" y="133095"/>
                </a:lnTo>
                <a:lnTo>
                  <a:pt x="23875" y="138049"/>
                </a:lnTo>
                <a:lnTo>
                  <a:pt x="21462" y="139953"/>
                </a:lnTo>
                <a:lnTo>
                  <a:pt x="17653" y="142875"/>
                </a:lnTo>
                <a:lnTo>
                  <a:pt x="12700" y="143382"/>
                </a:lnTo>
                <a:lnTo>
                  <a:pt x="45471" y="143382"/>
                </a:lnTo>
                <a:lnTo>
                  <a:pt x="85217" y="24764"/>
                </a:lnTo>
                <a:lnTo>
                  <a:pt x="120666" y="24764"/>
                </a:lnTo>
                <a:lnTo>
                  <a:pt x="106425" y="19557"/>
                </a:lnTo>
                <a:lnTo>
                  <a:pt x="48006" y="0"/>
                </a:lnTo>
                <a:close/>
              </a:path>
              <a:path w="2110740" h="835025">
                <a:moveTo>
                  <a:pt x="479044" y="299592"/>
                </a:moveTo>
                <a:lnTo>
                  <a:pt x="477774" y="303402"/>
                </a:lnTo>
                <a:lnTo>
                  <a:pt x="525653" y="319404"/>
                </a:lnTo>
                <a:lnTo>
                  <a:pt x="526923" y="315594"/>
                </a:lnTo>
                <a:lnTo>
                  <a:pt x="522350" y="314070"/>
                </a:lnTo>
                <a:lnTo>
                  <a:pt x="519303" y="312419"/>
                </a:lnTo>
                <a:lnTo>
                  <a:pt x="516509" y="309371"/>
                </a:lnTo>
                <a:lnTo>
                  <a:pt x="515747" y="307593"/>
                </a:lnTo>
                <a:lnTo>
                  <a:pt x="515493" y="305562"/>
                </a:lnTo>
                <a:lnTo>
                  <a:pt x="515239" y="303021"/>
                </a:lnTo>
                <a:lnTo>
                  <a:pt x="515422" y="302132"/>
                </a:lnTo>
                <a:lnTo>
                  <a:pt x="488950" y="302132"/>
                </a:lnTo>
                <a:lnTo>
                  <a:pt x="485521" y="301751"/>
                </a:lnTo>
                <a:lnTo>
                  <a:pt x="481075" y="300227"/>
                </a:lnTo>
                <a:lnTo>
                  <a:pt x="479044" y="299592"/>
                </a:lnTo>
                <a:close/>
              </a:path>
              <a:path w="2110740" h="835025">
                <a:moveTo>
                  <a:pt x="532083" y="215550"/>
                </a:moveTo>
                <a:lnTo>
                  <a:pt x="500794" y="215550"/>
                </a:lnTo>
                <a:lnTo>
                  <a:pt x="507365" y="216788"/>
                </a:lnTo>
                <a:lnTo>
                  <a:pt x="512825" y="218566"/>
                </a:lnTo>
                <a:lnTo>
                  <a:pt x="516000" y="221868"/>
                </a:lnTo>
                <a:lnTo>
                  <a:pt x="518033" y="231393"/>
                </a:lnTo>
                <a:lnTo>
                  <a:pt x="517017" y="238125"/>
                </a:lnTo>
                <a:lnTo>
                  <a:pt x="513969" y="247014"/>
                </a:lnTo>
                <a:lnTo>
                  <a:pt x="500761" y="286638"/>
                </a:lnTo>
                <a:lnTo>
                  <a:pt x="488950" y="302132"/>
                </a:lnTo>
                <a:lnTo>
                  <a:pt x="515422" y="302132"/>
                </a:lnTo>
                <a:lnTo>
                  <a:pt x="516128" y="298703"/>
                </a:lnTo>
                <a:lnTo>
                  <a:pt x="518244" y="292226"/>
                </a:lnTo>
                <a:lnTo>
                  <a:pt x="532003" y="251078"/>
                </a:lnTo>
                <a:lnTo>
                  <a:pt x="534924" y="242442"/>
                </a:lnTo>
                <a:lnTo>
                  <a:pt x="536321" y="235584"/>
                </a:lnTo>
                <a:lnTo>
                  <a:pt x="536067" y="224027"/>
                </a:lnTo>
                <a:lnTo>
                  <a:pt x="534416" y="218693"/>
                </a:lnTo>
                <a:lnTo>
                  <a:pt x="532083" y="215550"/>
                </a:lnTo>
                <a:close/>
              </a:path>
              <a:path w="2110740" h="835025">
                <a:moveTo>
                  <a:pt x="422402" y="280542"/>
                </a:moveTo>
                <a:lnTo>
                  <a:pt x="421132" y="284352"/>
                </a:lnTo>
                <a:lnTo>
                  <a:pt x="469011" y="300481"/>
                </a:lnTo>
                <a:lnTo>
                  <a:pt x="470408" y="296671"/>
                </a:lnTo>
                <a:lnTo>
                  <a:pt x="465074" y="294893"/>
                </a:lnTo>
                <a:lnTo>
                  <a:pt x="461645" y="293242"/>
                </a:lnTo>
                <a:lnTo>
                  <a:pt x="458850" y="290194"/>
                </a:lnTo>
                <a:lnTo>
                  <a:pt x="457962" y="288163"/>
                </a:lnTo>
                <a:lnTo>
                  <a:pt x="457708" y="285876"/>
                </a:lnTo>
                <a:lnTo>
                  <a:pt x="457454" y="283971"/>
                </a:lnTo>
                <a:lnTo>
                  <a:pt x="457700" y="282955"/>
                </a:lnTo>
                <a:lnTo>
                  <a:pt x="429387" y="282955"/>
                </a:lnTo>
                <a:lnTo>
                  <a:pt x="424561" y="281304"/>
                </a:lnTo>
                <a:lnTo>
                  <a:pt x="422402" y="280542"/>
                </a:lnTo>
                <a:close/>
              </a:path>
              <a:path w="2110740" h="835025">
                <a:moveTo>
                  <a:pt x="485055" y="200151"/>
                </a:moveTo>
                <a:lnTo>
                  <a:pt x="452374" y="200151"/>
                </a:lnTo>
                <a:lnTo>
                  <a:pt x="454914" y="200405"/>
                </a:lnTo>
                <a:lnTo>
                  <a:pt x="456946" y="201040"/>
                </a:lnTo>
                <a:lnTo>
                  <a:pt x="461777" y="208025"/>
                </a:lnTo>
                <a:lnTo>
                  <a:pt x="461545" y="209730"/>
                </a:lnTo>
                <a:lnTo>
                  <a:pt x="461264" y="212597"/>
                </a:lnTo>
                <a:lnTo>
                  <a:pt x="459105" y="219837"/>
                </a:lnTo>
                <a:lnTo>
                  <a:pt x="455168" y="231393"/>
                </a:lnTo>
                <a:lnTo>
                  <a:pt x="443103" y="267462"/>
                </a:lnTo>
                <a:lnTo>
                  <a:pt x="440817" y="274446"/>
                </a:lnTo>
                <a:lnTo>
                  <a:pt x="438277" y="279018"/>
                </a:lnTo>
                <a:lnTo>
                  <a:pt x="433197" y="282828"/>
                </a:lnTo>
                <a:lnTo>
                  <a:pt x="429387" y="282955"/>
                </a:lnTo>
                <a:lnTo>
                  <a:pt x="457700" y="282955"/>
                </a:lnTo>
                <a:lnTo>
                  <a:pt x="477774" y="222122"/>
                </a:lnTo>
                <a:lnTo>
                  <a:pt x="495566" y="215900"/>
                </a:lnTo>
                <a:lnTo>
                  <a:pt x="479806" y="215900"/>
                </a:lnTo>
                <a:lnTo>
                  <a:pt x="485055" y="200151"/>
                </a:lnTo>
                <a:close/>
              </a:path>
              <a:path w="2110740" h="835025">
                <a:moveTo>
                  <a:pt x="378952" y="198754"/>
                </a:moveTo>
                <a:lnTo>
                  <a:pt x="361188" y="198754"/>
                </a:lnTo>
                <a:lnTo>
                  <a:pt x="364744" y="268858"/>
                </a:lnTo>
                <a:lnTo>
                  <a:pt x="369062" y="270255"/>
                </a:lnTo>
                <a:lnTo>
                  <a:pt x="391314" y="243458"/>
                </a:lnTo>
                <a:lnTo>
                  <a:pt x="381381" y="243458"/>
                </a:lnTo>
                <a:lnTo>
                  <a:pt x="378952" y="198754"/>
                </a:lnTo>
                <a:close/>
              </a:path>
              <a:path w="2110740" h="835025">
                <a:moveTo>
                  <a:pt x="295275" y="134492"/>
                </a:moveTo>
                <a:lnTo>
                  <a:pt x="294005" y="138429"/>
                </a:lnTo>
                <a:lnTo>
                  <a:pt x="297815" y="140715"/>
                </a:lnTo>
                <a:lnTo>
                  <a:pt x="300482" y="143128"/>
                </a:lnTo>
                <a:lnTo>
                  <a:pt x="308356" y="249935"/>
                </a:lnTo>
                <a:lnTo>
                  <a:pt x="312166" y="251332"/>
                </a:lnTo>
                <a:lnTo>
                  <a:pt x="335019" y="226821"/>
                </a:lnTo>
                <a:lnTo>
                  <a:pt x="324485" y="226821"/>
                </a:lnTo>
                <a:lnTo>
                  <a:pt x="322429" y="163702"/>
                </a:lnTo>
                <a:lnTo>
                  <a:pt x="322406" y="159638"/>
                </a:lnTo>
                <a:lnTo>
                  <a:pt x="322580" y="157733"/>
                </a:lnTo>
                <a:lnTo>
                  <a:pt x="323342" y="155575"/>
                </a:lnTo>
                <a:lnTo>
                  <a:pt x="323977" y="153542"/>
                </a:lnTo>
                <a:lnTo>
                  <a:pt x="324993" y="152272"/>
                </a:lnTo>
                <a:lnTo>
                  <a:pt x="326517" y="151510"/>
                </a:lnTo>
                <a:lnTo>
                  <a:pt x="328041" y="150875"/>
                </a:lnTo>
                <a:lnTo>
                  <a:pt x="335013" y="150875"/>
                </a:lnTo>
                <a:lnTo>
                  <a:pt x="335915" y="148081"/>
                </a:lnTo>
                <a:lnTo>
                  <a:pt x="295275" y="134492"/>
                </a:lnTo>
                <a:close/>
              </a:path>
              <a:path w="2110740" h="835025">
                <a:moveTo>
                  <a:pt x="417830" y="175513"/>
                </a:moveTo>
                <a:lnTo>
                  <a:pt x="416560" y="179450"/>
                </a:lnTo>
                <a:lnTo>
                  <a:pt x="420497" y="180847"/>
                </a:lnTo>
                <a:lnTo>
                  <a:pt x="423037" y="182371"/>
                </a:lnTo>
                <a:lnTo>
                  <a:pt x="425069" y="185419"/>
                </a:lnTo>
                <a:lnTo>
                  <a:pt x="425323" y="186816"/>
                </a:lnTo>
                <a:lnTo>
                  <a:pt x="424857" y="188467"/>
                </a:lnTo>
                <a:lnTo>
                  <a:pt x="424180" y="190500"/>
                </a:lnTo>
                <a:lnTo>
                  <a:pt x="422402" y="193293"/>
                </a:lnTo>
                <a:lnTo>
                  <a:pt x="419735" y="196595"/>
                </a:lnTo>
                <a:lnTo>
                  <a:pt x="381381" y="243458"/>
                </a:lnTo>
                <a:lnTo>
                  <a:pt x="391314" y="243458"/>
                </a:lnTo>
                <a:lnTo>
                  <a:pt x="429387" y="197612"/>
                </a:lnTo>
                <a:lnTo>
                  <a:pt x="434721" y="191134"/>
                </a:lnTo>
                <a:lnTo>
                  <a:pt x="440690" y="188467"/>
                </a:lnTo>
                <a:lnTo>
                  <a:pt x="447535" y="188467"/>
                </a:lnTo>
                <a:lnTo>
                  <a:pt x="448437" y="185674"/>
                </a:lnTo>
                <a:lnTo>
                  <a:pt x="417830" y="175513"/>
                </a:lnTo>
                <a:close/>
              </a:path>
              <a:path w="2110740" h="835025">
                <a:moveTo>
                  <a:pt x="349377" y="152526"/>
                </a:moveTo>
                <a:lnTo>
                  <a:pt x="347980" y="156463"/>
                </a:lnTo>
                <a:lnTo>
                  <a:pt x="352171" y="158114"/>
                </a:lnTo>
                <a:lnTo>
                  <a:pt x="354838" y="159638"/>
                </a:lnTo>
                <a:lnTo>
                  <a:pt x="358267" y="163702"/>
                </a:lnTo>
                <a:lnTo>
                  <a:pt x="359537" y="167385"/>
                </a:lnTo>
                <a:lnTo>
                  <a:pt x="360415" y="185419"/>
                </a:lnTo>
                <a:lnTo>
                  <a:pt x="360433" y="188467"/>
                </a:lnTo>
                <a:lnTo>
                  <a:pt x="324485" y="226821"/>
                </a:lnTo>
                <a:lnTo>
                  <a:pt x="335019" y="226821"/>
                </a:lnTo>
                <a:lnTo>
                  <a:pt x="361188" y="198754"/>
                </a:lnTo>
                <a:lnTo>
                  <a:pt x="378952" y="198754"/>
                </a:lnTo>
                <a:lnTo>
                  <a:pt x="377952" y="180339"/>
                </a:lnTo>
                <a:lnTo>
                  <a:pt x="377825" y="178688"/>
                </a:lnTo>
                <a:lnTo>
                  <a:pt x="378079" y="177164"/>
                </a:lnTo>
                <a:lnTo>
                  <a:pt x="378667" y="175513"/>
                </a:lnTo>
                <a:lnTo>
                  <a:pt x="379349" y="173354"/>
                </a:lnTo>
                <a:lnTo>
                  <a:pt x="380746" y="171703"/>
                </a:lnTo>
                <a:lnTo>
                  <a:pt x="382524" y="171068"/>
                </a:lnTo>
                <a:lnTo>
                  <a:pt x="385191" y="170179"/>
                </a:lnTo>
                <a:lnTo>
                  <a:pt x="394781" y="170179"/>
                </a:lnTo>
                <a:lnTo>
                  <a:pt x="395478" y="168020"/>
                </a:lnTo>
                <a:lnTo>
                  <a:pt x="349377" y="152526"/>
                </a:lnTo>
                <a:close/>
              </a:path>
              <a:path w="2110740" h="835025">
                <a:moveTo>
                  <a:pt x="510934" y="204916"/>
                </a:moveTo>
                <a:lnTo>
                  <a:pt x="501634" y="206073"/>
                </a:lnTo>
                <a:lnTo>
                  <a:pt x="491261" y="209730"/>
                </a:lnTo>
                <a:lnTo>
                  <a:pt x="479806" y="215900"/>
                </a:lnTo>
                <a:lnTo>
                  <a:pt x="495566" y="215900"/>
                </a:lnTo>
                <a:lnTo>
                  <a:pt x="500794" y="215550"/>
                </a:lnTo>
                <a:lnTo>
                  <a:pt x="532083" y="215550"/>
                </a:lnTo>
                <a:lnTo>
                  <a:pt x="528574" y="210819"/>
                </a:lnTo>
                <a:lnTo>
                  <a:pt x="524510" y="208025"/>
                </a:lnTo>
                <a:lnTo>
                  <a:pt x="519175" y="206247"/>
                </a:lnTo>
                <a:lnTo>
                  <a:pt x="510934" y="204916"/>
                </a:lnTo>
                <a:close/>
              </a:path>
              <a:path w="2110740" h="835025">
                <a:moveTo>
                  <a:pt x="482092" y="193801"/>
                </a:moveTo>
                <a:lnTo>
                  <a:pt x="448945" y="195960"/>
                </a:lnTo>
                <a:lnTo>
                  <a:pt x="449325" y="200278"/>
                </a:lnTo>
                <a:lnTo>
                  <a:pt x="452374" y="200151"/>
                </a:lnTo>
                <a:lnTo>
                  <a:pt x="485055" y="200151"/>
                </a:lnTo>
                <a:lnTo>
                  <a:pt x="486664" y="195325"/>
                </a:lnTo>
                <a:lnTo>
                  <a:pt x="482092" y="193801"/>
                </a:lnTo>
                <a:close/>
              </a:path>
              <a:path w="2110740" h="835025">
                <a:moveTo>
                  <a:pt x="447535" y="188467"/>
                </a:moveTo>
                <a:lnTo>
                  <a:pt x="440690" y="188467"/>
                </a:lnTo>
                <a:lnTo>
                  <a:pt x="447167" y="189610"/>
                </a:lnTo>
                <a:lnTo>
                  <a:pt x="447535" y="188467"/>
                </a:lnTo>
                <a:close/>
              </a:path>
              <a:path w="2110740" h="835025">
                <a:moveTo>
                  <a:pt x="394781" y="170179"/>
                </a:moveTo>
                <a:lnTo>
                  <a:pt x="385191" y="170179"/>
                </a:lnTo>
                <a:lnTo>
                  <a:pt x="389000" y="170433"/>
                </a:lnTo>
                <a:lnTo>
                  <a:pt x="394208" y="171957"/>
                </a:lnTo>
                <a:lnTo>
                  <a:pt x="394781" y="170179"/>
                </a:lnTo>
                <a:close/>
              </a:path>
              <a:path w="2110740" h="835025">
                <a:moveTo>
                  <a:pt x="335013" y="150875"/>
                </a:moveTo>
                <a:lnTo>
                  <a:pt x="328041" y="150875"/>
                </a:lnTo>
                <a:lnTo>
                  <a:pt x="330708" y="151002"/>
                </a:lnTo>
                <a:lnTo>
                  <a:pt x="334645" y="152018"/>
                </a:lnTo>
                <a:lnTo>
                  <a:pt x="335013" y="150875"/>
                </a:lnTo>
                <a:close/>
              </a:path>
              <a:path w="2110740" h="835025">
                <a:moveTo>
                  <a:pt x="992886" y="469233"/>
                </a:moveTo>
                <a:lnTo>
                  <a:pt x="977392" y="469233"/>
                </a:lnTo>
                <a:lnTo>
                  <a:pt x="978916" y="470503"/>
                </a:lnTo>
                <a:lnTo>
                  <a:pt x="980440" y="470503"/>
                </a:lnTo>
                <a:lnTo>
                  <a:pt x="982218" y="471773"/>
                </a:lnTo>
                <a:lnTo>
                  <a:pt x="984377" y="473043"/>
                </a:lnTo>
                <a:lnTo>
                  <a:pt x="991235" y="478123"/>
                </a:lnTo>
                <a:lnTo>
                  <a:pt x="997712" y="480663"/>
                </a:lnTo>
                <a:lnTo>
                  <a:pt x="1003554" y="483203"/>
                </a:lnTo>
                <a:lnTo>
                  <a:pt x="1009769" y="484473"/>
                </a:lnTo>
                <a:lnTo>
                  <a:pt x="1022342" y="484473"/>
                </a:lnTo>
                <a:lnTo>
                  <a:pt x="1028700" y="483203"/>
                </a:lnTo>
                <a:lnTo>
                  <a:pt x="1037209" y="479393"/>
                </a:lnTo>
                <a:lnTo>
                  <a:pt x="1038352" y="478123"/>
                </a:lnTo>
                <a:lnTo>
                  <a:pt x="1010793" y="478123"/>
                </a:lnTo>
                <a:lnTo>
                  <a:pt x="998982" y="474313"/>
                </a:lnTo>
                <a:lnTo>
                  <a:pt x="993521" y="470503"/>
                </a:lnTo>
                <a:lnTo>
                  <a:pt x="992886" y="469233"/>
                </a:lnTo>
                <a:close/>
              </a:path>
              <a:path w="2110740" h="835025">
                <a:moveTo>
                  <a:pt x="1025017" y="376523"/>
                </a:moveTo>
                <a:lnTo>
                  <a:pt x="1017016" y="376523"/>
                </a:lnTo>
                <a:lnTo>
                  <a:pt x="1009777" y="380333"/>
                </a:lnTo>
                <a:lnTo>
                  <a:pt x="1002411" y="382873"/>
                </a:lnTo>
                <a:lnTo>
                  <a:pt x="997458" y="389223"/>
                </a:lnTo>
                <a:lnTo>
                  <a:pt x="994791" y="396843"/>
                </a:lnTo>
                <a:lnTo>
                  <a:pt x="992759" y="403193"/>
                </a:lnTo>
                <a:lnTo>
                  <a:pt x="992632" y="409543"/>
                </a:lnTo>
                <a:lnTo>
                  <a:pt x="994537" y="414623"/>
                </a:lnTo>
                <a:lnTo>
                  <a:pt x="1018540" y="442563"/>
                </a:lnTo>
                <a:lnTo>
                  <a:pt x="1024001" y="448913"/>
                </a:lnTo>
                <a:lnTo>
                  <a:pt x="1028573" y="457803"/>
                </a:lnTo>
                <a:lnTo>
                  <a:pt x="1028954" y="462883"/>
                </a:lnTo>
                <a:lnTo>
                  <a:pt x="1025906" y="471773"/>
                </a:lnTo>
                <a:lnTo>
                  <a:pt x="1023239" y="474313"/>
                </a:lnTo>
                <a:lnTo>
                  <a:pt x="1019302" y="476853"/>
                </a:lnTo>
                <a:lnTo>
                  <a:pt x="1015238" y="478123"/>
                </a:lnTo>
                <a:lnTo>
                  <a:pt x="1038352" y="478123"/>
                </a:lnTo>
                <a:lnTo>
                  <a:pt x="1042924" y="473043"/>
                </a:lnTo>
                <a:lnTo>
                  <a:pt x="1045845" y="464153"/>
                </a:lnTo>
                <a:lnTo>
                  <a:pt x="1047226" y="456533"/>
                </a:lnTo>
                <a:lnTo>
                  <a:pt x="1045654" y="447643"/>
                </a:lnTo>
                <a:lnTo>
                  <a:pt x="1041130" y="438753"/>
                </a:lnTo>
                <a:lnTo>
                  <a:pt x="1033653" y="429863"/>
                </a:lnTo>
                <a:lnTo>
                  <a:pt x="1020699" y="417163"/>
                </a:lnTo>
                <a:lnTo>
                  <a:pt x="1014984" y="412083"/>
                </a:lnTo>
                <a:lnTo>
                  <a:pt x="1011555" y="407003"/>
                </a:lnTo>
                <a:lnTo>
                  <a:pt x="1010412" y="403193"/>
                </a:lnTo>
                <a:lnTo>
                  <a:pt x="1009015" y="399383"/>
                </a:lnTo>
                <a:lnTo>
                  <a:pt x="1009142" y="395573"/>
                </a:lnTo>
                <a:lnTo>
                  <a:pt x="1011428" y="389223"/>
                </a:lnTo>
                <a:lnTo>
                  <a:pt x="1013968" y="386683"/>
                </a:lnTo>
                <a:lnTo>
                  <a:pt x="1017905" y="385413"/>
                </a:lnTo>
                <a:lnTo>
                  <a:pt x="1021715" y="382873"/>
                </a:lnTo>
                <a:lnTo>
                  <a:pt x="1041781" y="382873"/>
                </a:lnTo>
                <a:lnTo>
                  <a:pt x="1037463" y="380333"/>
                </a:lnTo>
                <a:lnTo>
                  <a:pt x="1025017" y="376523"/>
                </a:lnTo>
                <a:close/>
              </a:path>
              <a:path w="2110740" h="835025">
                <a:moveTo>
                  <a:pt x="982345" y="436213"/>
                </a:moveTo>
                <a:lnTo>
                  <a:pt x="970788" y="470503"/>
                </a:lnTo>
                <a:lnTo>
                  <a:pt x="974217" y="471773"/>
                </a:lnTo>
                <a:lnTo>
                  <a:pt x="975741" y="470503"/>
                </a:lnTo>
                <a:lnTo>
                  <a:pt x="977392" y="469233"/>
                </a:lnTo>
                <a:lnTo>
                  <a:pt x="992886" y="469233"/>
                </a:lnTo>
                <a:lnTo>
                  <a:pt x="989711" y="462883"/>
                </a:lnTo>
                <a:lnTo>
                  <a:pt x="987256" y="457803"/>
                </a:lnTo>
                <a:lnTo>
                  <a:pt x="985789" y="451453"/>
                </a:lnTo>
                <a:lnTo>
                  <a:pt x="985397" y="446373"/>
                </a:lnTo>
                <a:lnTo>
                  <a:pt x="985457" y="442563"/>
                </a:lnTo>
                <a:lnTo>
                  <a:pt x="985774" y="437483"/>
                </a:lnTo>
                <a:lnTo>
                  <a:pt x="982345" y="436213"/>
                </a:lnTo>
                <a:close/>
              </a:path>
              <a:path w="2110740" h="835025">
                <a:moveTo>
                  <a:pt x="951102" y="443833"/>
                </a:moveTo>
                <a:lnTo>
                  <a:pt x="930783" y="443833"/>
                </a:lnTo>
                <a:lnTo>
                  <a:pt x="926084" y="457803"/>
                </a:lnTo>
                <a:lnTo>
                  <a:pt x="931037" y="459073"/>
                </a:lnTo>
                <a:lnTo>
                  <a:pt x="963803" y="456533"/>
                </a:lnTo>
                <a:lnTo>
                  <a:pt x="963803" y="452723"/>
                </a:lnTo>
                <a:lnTo>
                  <a:pt x="957580" y="452723"/>
                </a:lnTo>
                <a:lnTo>
                  <a:pt x="955675" y="451453"/>
                </a:lnTo>
                <a:lnTo>
                  <a:pt x="954024" y="451453"/>
                </a:lnTo>
                <a:lnTo>
                  <a:pt x="952881" y="450183"/>
                </a:lnTo>
                <a:lnTo>
                  <a:pt x="951992" y="448913"/>
                </a:lnTo>
                <a:lnTo>
                  <a:pt x="951230" y="447643"/>
                </a:lnTo>
                <a:lnTo>
                  <a:pt x="951102" y="446373"/>
                </a:lnTo>
                <a:lnTo>
                  <a:pt x="951102" y="443833"/>
                </a:lnTo>
                <a:close/>
              </a:path>
              <a:path w="2110740" h="835025">
                <a:moveTo>
                  <a:pt x="929155" y="344773"/>
                </a:moveTo>
                <a:lnTo>
                  <a:pt x="919130" y="344773"/>
                </a:lnTo>
                <a:lnTo>
                  <a:pt x="909343" y="348583"/>
                </a:lnTo>
                <a:lnTo>
                  <a:pt x="878149" y="376523"/>
                </a:lnTo>
                <a:lnTo>
                  <a:pt x="870569" y="407003"/>
                </a:lnTo>
                <a:lnTo>
                  <a:pt x="871583" y="415893"/>
                </a:lnTo>
                <a:lnTo>
                  <a:pt x="897636" y="447643"/>
                </a:lnTo>
                <a:lnTo>
                  <a:pt x="908050" y="450183"/>
                </a:lnTo>
                <a:lnTo>
                  <a:pt x="918591" y="448913"/>
                </a:lnTo>
                <a:lnTo>
                  <a:pt x="924433" y="446373"/>
                </a:lnTo>
                <a:lnTo>
                  <a:pt x="930783" y="443833"/>
                </a:lnTo>
                <a:lnTo>
                  <a:pt x="951102" y="443833"/>
                </a:lnTo>
                <a:lnTo>
                  <a:pt x="951230" y="442563"/>
                </a:lnTo>
                <a:lnTo>
                  <a:pt x="951420" y="441293"/>
                </a:lnTo>
                <a:lnTo>
                  <a:pt x="917829" y="441293"/>
                </a:lnTo>
                <a:lnTo>
                  <a:pt x="903732" y="437483"/>
                </a:lnTo>
                <a:lnTo>
                  <a:pt x="898144" y="431133"/>
                </a:lnTo>
                <a:lnTo>
                  <a:pt x="894461" y="420973"/>
                </a:lnTo>
                <a:lnTo>
                  <a:pt x="892486" y="413353"/>
                </a:lnTo>
                <a:lnTo>
                  <a:pt x="892095" y="404463"/>
                </a:lnTo>
                <a:lnTo>
                  <a:pt x="893300" y="395573"/>
                </a:lnTo>
                <a:lnTo>
                  <a:pt x="910167" y="361283"/>
                </a:lnTo>
                <a:lnTo>
                  <a:pt x="929640" y="351123"/>
                </a:lnTo>
                <a:lnTo>
                  <a:pt x="949452" y="351123"/>
                </a:lnTo>
                <a:lnTo>
                  <a:pt x="947928" y="349853"/>
                </a:lnTo>
                <a:lnTo>
                  <a:pt x="939419" y="347313"/>
                </a:lnTo>
                <a:lnTo>
                  <a:pt x="929155" y="344773"/>
                </a:lnTo>
                <a:close/>
              </a:path>
              <a:path w="2110740" h="835025">
                <a:moveTo>
                  <a:pt x="949452" y="351123"/>
                </a:moveTo>
                <a:lnTo>
                  <a:pt x="929640" y="351123"/>
                </a:lnTo>
                <a:lnTo>
                  <a:pt x="935863" y="353663"/>
                </a:lnTo>
                <a:lnTo>
                  <a:pt x="939165" y="354933"/>
                </a:lnTo>
                <a:lnTo>
                  <a:pt x="942340" y="356203"/>
                </a:lnTo>
                <a:lnTo>
                  <a:pt x="951230" y="379063"/>
                </a:lnTo>
                <a:lnTo>
                  <a:pt x="951103" y="381603"/>
                </a:lnTo>
                <a:lnTo>
                  <a:pt x="949960" y="386683"/>
                </a:lnTo>
                <a:lnTo>
                  <a:pt x="933196" y="436213"/>
                </a:lnTo>
                <a:lnTo>
                  <a:pt x="925068" y="440023"/>
                </a:lnTo>
                <a:lnTo>
                  <a:pt x="917829" y="441293"/>
                </a:lnTo>
                <a:lnTo>
                  <a:pt x="951420" y="441293"/>
                </a:lnTo>
                <a:lnTo>
                  <a:pt x="951611" y="440023"/>
                </a:lnTo>
                <a:lnTo>
                  <a:pt x="953643" y="433673"/>
                </a:lnTo>
                <a:lnTo>
                  <a:pt x="957453" y="422243"/>
                </a:lnTo>
                <a:lnTo>
                  <a:pt x="977237" y="362553"/>
                </a:lnTo>
                <a:lnTo>
                  <a:pt x="957834" y="362553"/>
                </a:lnTo>
                <a:lnTo>
                  <a:pt x="954024" y="354933"/>
                </a:lnTo>
                <a:lnTo>
                  <a:pt x="949452" y="351123"/>
                </a:lnTo>
                <a:close/>
              </a:path>
              <a:path w="2110740" h="835025">
                <a:moveTo>
                  <a:pt x="783336" y="401923"/>
                </a:moveTo>
                <a:lnTo>
                  <a:pt x="782066" y="405733"/>
                </a:lnTo>
                <a:lnTo>
                  <a:pt x="831723" y="422243"/>
                </a:lnTo>
                <a:lnTo>
                  <a:pt x="832993" y="418433"/>
                </a:lnTo>
                <a:lnTo>
                  <a:pt x="828548" y="417163"/>
                </a:lnTo>
                <a:lnTo>
                  <a:pt x="825373" y="415893"/>
                </a:lnTo>
                <a:lnTo>
                  <a:pt x="821563" y="410813"/>
                </a:lnTo>
                <a:lnTo>
                  <a:pt x="820547" y="409543"/>
                </a:lnTo>
                <a:lnTo>
                  <a:pt x="820293" y="407003"/>
                </a:lnTo>
                <a:lnTo>
                  <a:pt x="819954" y="404463"/>
                </a:lnTo>
                <a:lnTo>
                  <a:pt x="792099" y="404463"/>
                </a:lnTo>
                <a:lnTo>
                  <a:pt x="788289" y="403193"/>
                </a:lnTo>
                <a:lnTo>
                  <a:pt x="783336" y="401923"/>
                </a:lnTo>
                <a:close/>
              </a:path>
              <a:path w="2110740" h="835025">
                <a:moveTo>
                  <a:pt x="1041781" y="382873"/>
                </a:moveTo>
                <a:lnTo>
                  <a:pt x="1026160" y="382873"/>
                </a:lnTo>
                <a:lnTo>
                  <a:pt x="1037590" y="386683"/>
                </a:lnTo>
                <a:lnTo>
                  <a:pt x="1042289" y="390493"/>
                </a:lnTo>
                <a:lnTo>
                  <a:pt x="1045337" y="395573"/>
                </a:lnTo>
                <a:lnTo>
                  <a:pt x="1048258" y="400653"/>
                </a:lnTo>
                <a:lnTo>
                  <a:pt x="1049274" y="409543"/>
                </a:lnTo>
                <a:lnTo>
                  <a:pt x="1048512" y="420973"/>
                </a:lnTo>
                <a:lnTo>
                  <a:pt x="1052068" y="422243"/>
                </a:lnTo>
                <a:lnTo>
                  <a:pt x="1062692" y="390493"/>
                </a:lnTo>
                <a:lnTo>
                  <a:pt x="1054481" y="390493"/>
                </a:lnTo>
                <a:lnTo>
                  <a:pt x="1049909" y="387953"/>
                </a:lnTo>
                <a:lnTo>
                  <a:pt x="1046734" y="386683"/>
                </a:lnTo>
                <a:lnTo>
                  <a:pt x="1041781" y="382873"/>
                </a:lnTo>
                <a:close/>
              </a:path>
              <a:path w="2110740" h="835025">
                <a:moveTo>
                  <a:pt x="843661" y="315563"/>
                </a:moveTo>
                <a:lnTo>
                  <a:pt x="810387" y="318103"/>
                </a:lnTo>
                <a:lnTo>
                  <a:pt x="810133" y="321913"/>
                </a:lnTo>
                <a:lnTo>
                  <a:pt x="818134" y="321913"/>
                </a:lnTo>
                <a:lnTo>
                  <a:pt x="819912" y="323183"/>
                </a:lnTo>
                <a:lnTo>
                  <a:pt x="821309" y="324453"/>
                </a:lnTo>
                <a:lnTo>
                  <a:pt x="823087" y="326993"/>
                </a:lnTo>
                <a:lnTo>
                  <a:pt x="823468" y="328263"/>
                </a:lnTo>
                <a:lnTo>
                  <a:pt x="822960" y="333343"/>
                </a:lnTo>
                <a:lnTo>
                  <a:pt x="801370" y="398113"/>
                </a:lnTo>
                <a:lnTo>
                  <a:pt x="797179" y="403193"/>
                </a:lnTo>
                <a:lnTo>
                  <a:pt x="795020" y="403193"/>
                </a:lnTo>
                <a:lnTo>
                  <a:pt x="792099" y="404463"/>
                </a:lnTo>
                <a:lnTo>
                  <a:pt x="819954" y="404463"/>
                </a:lnTo>
                <a:lnTo>
                  <a:pt x="819785" y="403193"/>
                </a:lnTo>
                <a:lnTo>
                  <a:pt x="820547" y="399383"/>
                </a:lnTo>
                <a:lnTo>
                  <a:pt x="837819" y="347313"/>
                </a:lnTo>
                <a:lnTo>
                  <a:pt x="843407" y="342233"/>
                </a:lnTo>
                <a:lnTo>
                  <a:pt x="848360" y="338423"/>
                </a:lnTo>
                <a:lnTo>
                  <a:pt x="840867" y="338423"/>
                </a:lnTo>
                <a:lnTo>
                  <a:pt x="848106" y="316833"/>
                </a:lnTo>
                <a:lnTo>
                  <a:pt x="843661" y="315563"/>
                </a:lnTo>
                <a:close/>
              </a:path>
              <a:path w="2110740" h="835025">
                <a:moveTo>
                  <a:pt x="769524" y="379063"/>
                </a:moveTo>
                <a:lnTo>
                  <a:pt x="749808" y="379063"/>
                </a:lnTo>
                <a:lnTo>
                  <a:pt x="748030" y="385413"/>
                </a:lnTo>
                <a:lnTo>
                  <a:pt x="747649" y="389223"/>
                </a:lnTo>
                <a:lnTo>
                  <a:pt x="750189" y="395573"/>
                </a:lnTo>
                <a:lnTo>
                  <a:pt x="752475" y="398113"/>
                </a:lnTo>
                <a:lnTo>
                  <a:pt x="756031" y="399383"/>
                </a:lnTo>
                <a:lnTo>
                  <a:pt x="768381" y="399383"/>
                </a:lnTo>
                <a:lnTo>
                  <a:pt x="775783" y="395573"/>
                </a:lnTo>
                <a:lnTo>
                  <a:pt x="783971" y="390493"/>
                </a:lnTo>
                <a:lnTo>
                  <a:pt x="772668" y="390493"/>
                </a:lnTo>
                <a:lnTo>
                  <a:pt x="771525" y="389223"/>
                </a:lnTo>
                <a:lnTo>
                  <a:pt x="770509" y="389223"/>
                </a:lnTo>
                <a:lnTo>
                  <a:pt x="769620" y="387953"/>
                </a:lnTo>
                <a:lnTo>
                  <a:pt x="769112" y="387953"/>
                </a:lnTo>
                <a:lnTo>
                  <a:pt x="768477" y="386683"/>
                </a:lnTo>
                <a:lnTo>
                  <a:pt x="768350" y="385413"/>
                </a:lnTo>
                <a:lnTo>
                  <a:pt x="769112" y="380333"/>
                </a:lnTo>
                <a:lnTo>
                  <a:pt x="769524" y="379063"/>
                </a:lnTo>
                <a:close/>
              </a:path>
              <a:path w="2110740" h="835025">
                <a:moveTo>
                  <a:pt x="785876" y="385413"/>
                </a:moveTo>
                <a:lnTo>
                  <a:pt x="780288" y="387953"/>
                </a:lnTo>
                <a:lnTo>
                  <a:pt x="776605" y="389223"/>
                </a:lnTo>
                <a:lnTo>
                  <a:pt x="774827" y="389223"/>
                </a:lnTo>
                <a:lnTo>
                  <a:pt x="773811" y="390493"/>
                </a:lnTo>
                <a:lnTo>
                  <a:pt x="783971" y="390493"/>
                </a:lnTo>
                <a:lnTo>
                  <a:pt x="785876" y="385413"/>
                </a:lnTo>
                <a:close/>
              </a:path>
              <a:path w="2110740" h="835025">
                <a:moveTo>
                  <a:pt x="1059561" y="387953"/>
                </a:moveTo>
                <a:lnTo>
                  <a:pt x="1058164" y="389223"/>
                </a:lnTo>
                <a:lnTo>
                  <a:pt x="1057021" y="390493"/>
                </a:lnTo>
                <a:lnTo>
                  <a:pt x="1062692" y="390493"/>
                </a:lnTo>
                <a:lnTo>
                  <a:pt x="1063117" y="389223"/>
                </a:lnTo>
                <a:lnTo>
                  <a:pt x="1059561" y="387953"/>
                </a:lnTo>
                <a:close/>
              </a:path>
              <a:path w="2110740" h="835025">
                <a:moveTo>
                  <a:pt x="774573" y="292703"/>
                </a:moveTo>
                <a:lnTo>
                  <a:pt x="753999" y="292703"/>
                </a:lnTo>
                <a:lnTo>
                  <a:pt x="758444" y="293973"/>
                </a:lnTo>
                <a:lnTo>
                  <a:pt x="764286" y="296513"/>
                </a:lnTo>
                <a:lnTo>
                  <a:pt x="768096" y="299053"/>
                </a:lnTo>
                <a:lnTo>
                  <a:pt x="771906" y="309213"/>
                </a:lnTo>
                <a:lnTo>
                  <a:pt x="771144" y="315563"/>
                </a:lnTo>
                <a:lnTo>
                  <a:pt x="766699" y="329533"/>
                </a:lnTo>
                <a:lnTo>
                  <a:pt x="753629" y="329533"/>
                </a:lnTo>
                <a:lnTo>
                  <a:pt x="742442" y="330803"/>
                </a:lnTo>
                <a:lnTo>
                  <a:pt x="733159" y="332073"/>
                </a:lnTo>
                <a:lnTo>
                  <a:pt x="725805" y="333343"/>
                </a:lnTo>
                <a:lnTo>
                  <a:pt x="717169" y="334613"/>
                </a:lnTo>
                <a:lnTo>
                  <a:pt x="710692" y="337153"/>
                </a:lnTo>
                <a:lnTo>
                  <a:pt x="706120" y="340963"/>
                </a:lnTo>
                <a:lnTo>
                  <a:pt x="702945" y="343503"/>
                </a:lnTo>
                <a:lnTo>
                  <a:pt x="700405" y="347313"/>
                </a:lnTo>
                <a:lnTo>
                  <a:pt x="698881" y="352393"/>
                </a:lnTo>
                <a:lnTo>
                  <a:pt x="696341" y="360013"/>
                </a:lnTo>
                <a:lnTo>
                  <a:pt x="696468" y="366363"/>
                </a:lnTo>
                <a:lnTo>
                  <a:pt x="699389" y="372713"/>
                </a:lnTo>
                <a:lnTo>
                  <a:pt x="702183" y="379063"/>
                </a:lnTo>
                <a:lnTo>
                  <a:pt x="706882" y="382873"/>
                </a:lnTo>
                <a:lnTo>
                  <a:pt x="713613" y="385413"/>
                </a:lnTo>
                <a:lnTo>
                  <a:pt x="717931" y="386683"/>
                </a:lnTo>
                <a:lnTo>
                  <a:pt x="729615" y="386683"/>
                </a:lnTo>
                <a:lnTo>
                  <a:pt x="737362" y="384143"/>
                </a:lnTo>
                <a:lnTo>
                  <a:pt x="749808" y="379063"/>
                </a:lnTo>
                <a:lnTo>
                  <a:pt x="769524" y="379063"/>
                </a:lnTo>
                <a:lnTo>
                  <a:pt x="770350" y="376523"/>
                </a:lnTo>
                <a:lnTo>
                  <a:pt x="727456" y="376523"/>
                </a:lnTo>
                <a:lnTo>
                  <a:pt x="723519" y="375253"/>
                </a:lnTo>
                <a:lnTo>
                  <a:pt x="720598" y="371443"/>
                </a:lnTo>
                <a:lnTo>
                  <a:pt x="716788" y="363823"/>
                </a:lnTo>
                <a:lnTo>
                  <a:pt x="716661" y="358743"/>
                </a:lnTo>
                <a:lnTo>
                  <a:pt x="718312" y="353663"/>
                </a:lnTo>
                <a:lnTo>
                  <a:pt x="740918" y="337153"/>
                </a:lnTo>
                <a:lnTo>
                  <a:pt x="744601" y="337153"/>
                </a:lnTo>
                <a:lnTo>
                  <a:pt x="752475" y="335883"/>
                </a:lnTo>
                <a:lnTo>
                  <a:pt x="783986" y="335883"/>
                </a:lnTo>
                <a:lnTo>
                  <a:pt x="784860" y="333343"/>
                </a:lnTo>
                <a:lnTo>
                  <a:pt x="788035" y="323183"/>
                </a:lnTo>
                <a:lnTo>
                  <a:pt x="789559" y="316833"/>
                </a:lnTo>
                <a:lnTo>
                  <a:pt x="789305" y="313023"/>
                </a:lnTo>
                <a:lnTo>
                  <a:pt x="788797" y="307943"/>
                </a:lnTo>
                <a:lnTo>
                  <a:pt x="786892" y="304133"/>
                </a:lnTo>
                <a:lnTo>
                  <a:pt x="778891" y="295243"/>
                </a:lnTo>
                <a:lnTo>
                  <a:pt x="774573" y="292703"/>
                </a:lnTo>
                <a:close/>
              </a:path>
              <a:path w="2110740" h="835025">
                <a:moveTo>
                  <a:pt x="783986" y="335883"/>
                </a:moveTo>
                <a:lnTo>
                  <a:pt x="764540" y="335883"/>
                </a:lnTo>
                <a:lnTo>
                  <a:pt x="752221" y="372713"/>
                </a:lnTo>
                <a:lnTo>
                  <a:pt x="744386" y="375253"/>
                </a:lnTo>
                <a:lnTo>
                  <a:pt x="737647" y="376523"/>
                </a:lnTo>
                <a:lnTo>
                  <a:pt x="770350" y="376523"/>
                </a:lnTo>
                <a:lnTo>
                  <a:pt x="770763" y="375253"/>
                </a:lnTo>
                <a:lnTo>
                  <a:pt x="773938" y="365093"/>
                </a:lnTo>
                <a:lnTo>
                  <a:pt x="783986" y="335883"/>
                </a:lnTo>
                <a:close/>
              </a:path>
              <a:path w="2110740" h="835025">
                <a:moveTo>
                  <a:pt x="990219" y="307943"/>
                </a:moveTo>
                <a:lnTo>
                  <a:pt x="957326" y="310483"/>
                </a:lnTo>
                <a:lnTo>
                  <a:pt x="957453" y="314293"/>
                </a:lnTo>
                <a:lnTo>
                  <a:pt x="963422" y="314293"/>
                </a:lnTo>
                <a:lnTo>
                  <a:pt x="965327" y="315563"/>
                </a:lnTo>
                <a:lnTo>
                  <a:pt x="966978" y="315563"/>
                </a:lnTo>
                <a:lnTo>
                  <a:pt x="968248" y="316833"/>
                </a:lnTo>
                <a:lnTo>
                  <a:pt x="969137" y="318103"/>
                </a:lnTo>
                <a:lnTo>
                  <a:pt x="969899" y="319373"/>
                </a:lnTo>
                <a:lnTo>
                  <a:pt x="970153" y="320643"/>
                </a:lnTo>
                <a:lnTo>
                  <a:pt x="969518" y="326993"/>
                </a:lnTo>
                <a:lnTo>
                  <a:pt x="963803" y="344773"/>
                </a:lnTo>
                <a:lnTo>
                  <a:pt x="957834" y="362553"/>
                </a:lnTo>
                <a:lnTo>
                  <a:pt x="977237" y="362553"/>
                </a:lnTo>
                <a:lnTo>
                  <a:pt x="994918" y="309213"/>
                </a:lnTo>
                <a:lnTo>
                  <a:pt x="990219" y="307943"/>
                </a:lnTo>
                <a:close/>
              </a:path>
              <a:path w="2110740" h="835025">
                <a:moveTo>
                  <a:pt x="644088" y="287623"/>
                </a:moveTo>
                <a:lnTo>
                  <a:pt x="626364" y="287623"/>
                </a:lnTo>
                <a:lnTo>
                  <a:pt x="629920" y="358743"/>
                </a:lnTo>
                <a:lnTo>
                  <a:pt x="634238" y="360013"/>
                </a:lnTo>
                <a:lnTo>
                  <a:pt x="656463" y="333343"/>
                </a:lnTo>
                <a:lnTo>
                  <a:pt x="646557" y="333343"/>
                </a:lnTo>
                <a:lnTo>
                  <a:pt x="644088" y="287623"/>
                </a:lnTo>
                <a:close/>
              </a:path>
              <a:path w="2110740" h="835025">
                <a:moveTo>
                  <a:pt x="883285" y="335883"/>
                </a:moveTo>
                <a:lnTo>
                  <a:pt x="858774" y="335883"/>
                </a:lnTo>
                <a:lnTo>
                  <a:pt x="860679" y="338423"/>
                </a:lnTo>
                <a:lnTo>
                  <a:pt x="862965" y="342233"/>
                </a:lnTo>
                <a:lnTo>
                  <a:pt x="865124" y="344773"/>
                </a:lnTo>
                <a:lnTo>
                  <a:pt x="867537" y="347313"/>
                </a:lnTo>
                <a:lnTo>
                  <a:pt x="869950" y="348583"/>
                </a:lnTo>
                <a:lnTo>
                  <a:pt x="875030" y="348583"/>
                </a:lnTo>
                <a:lnTo>
                  <a:pt x="877570" y="347313"/>
                </a:lnTo>
                <a:lnTo>
                  <a:pt x="879983" y="346043"/>
                </a:lnTo>
                <a:lnTo>
                  <a:pt x="881634" y="344773"/>
                </a:lnTo>
                <a:lnTo>
                  <a:pt x="882650" y="340963"/>
                </a:lnTo>
                <a:lnTo>
                  <a:pt x="883666" y="338423"/>
                </a:lnTo>
                <a:lnTo>
                  <a:pt x="883285" y="335883"/>
                </a:lnTo>
                <a:close/>
              </a:path>
              <a:path w="2110740" h="835025">
                <a:moveTo>
                  <a:pt x="560451" y="224123"/>
                </a:moveTo>
                <a:lnTo>
                  <a:pt x="559181" y="227933"/>
                </a:lnTo>
                <a:lnTo>
                  <a:pt x="563118" y="230473"/>
                </a:lnTo>
                <a:lnTo>
                  <a:pt x="565785" y="233013"/>
                </a:lnTo>
                <a:lnTo>
                  <a:pt x="567055" y="235553"/>
                </a:lnTo>
                <a:lnTo>
                  <a:pt x="568452" y="236823"/>
                </a:lnTo>
                <a:lnTo>
                  <a:pt x="569341" y="241903"/>
                </a:lnTo>
                <a:lnTo>
                  <a:pt x="573532" y="339693"/>
                </a:lnTo>
                <a:lnTo>
                  <a:pt x="577469" y="340963"/>
                </a:lnTo>
                <a:lnTo>
                  <a:pt x="600752" y="315563"/>
                </a:lnTo>
                <a:lnTo>
                  <a:pt x="589788" y="315563"/>
                </a:lnTo>
                <a:lnTo>
                  <a:pt x="587502" y="249523"/>
                </a:lnTo>
                <a:lnTo>
                  <a:pt x="593344" y="240633"/>
                </a:lnTo>
                <a:lnTo>
                  <a:pt x="600244" y="240633"/>
                </a:lnTo>
                <a:lnTo>
                  <a:pt x="601091" y="238093"/>
                </a:lnTo>
                <a:lnTo>
                  <a:pt x="560451" y="224123"/>
                </a:lnTo>
                <a:close/>
              </a:path>
              <a:path w="2110740" h="835025">
                <a:moveTo>
                  <a:pt x="866316" y="324453"/>
                </a:moveTo>
                <a:lnTo>
                  <a:pt x="858662" y="326993"/>
                </a:lnTo>
                <a:lnTo>
                  <a:pt x="850175" y="330803"/>
                </a:lnTo>
                <a:lnTo>
                  <a:pt x="840867" y="338423"/>
                </a:lnTo>
                <a:lnTo>
                  <a:pt x="848360" y="338423"/>
                </a:lnTo>
                <a:lnTo>
                  <a:pt x="852424" y="337153"/>
                </a:lnTo>
                <a:lnTo>
                  <a:pt x="854456" y="335883"/>
                </a:lnTo>
                <a:lnTo>
                  <a:pt x="883285" y="335883"/>
                </a:lnTo>
                <a:lnTo>
                  <a:pt x="881507" y="332073"/>
                </a:lnTo>
                <a:lnTo>
                  <a:pt x="879856" y="328263"/>
                </a:lnTo>
                <a:lnTo>
                  <a:pt x="876935" y="326993"/>
                </a:lnTo>
                <a:lnTo>
                  <a:pt x="873125" y="325723"/>
                </a:lnTo>
                <a:lnTo>
                  <a:pt x="866316" y="324453"/>
                </a:lnTo>
                <a:close/>
              </a:path>
              <a:path w="2110740" h="835025">
                <a:moveTo>
                  <a:pt x="683006" y="264763"/>
                </a:moveTo>
                <a:lnTo>
                  <a:pt x="681736" y="268573"/>
                </a:lnTo>
                <a:lnTo>
                  <a:pt x="685673" y="269843"/>
                </a:lnTo>
                <a:lnTo>
                  <a:pt x="688213" y="272383"/>
                </a:lnTo>
                <a:lnTo>
                  <a:pt x="690245" y="274923"/>
                </a:lnTo>
                <a:lnTo>
                  <a:pt x="690499" y="276193"/>
                </a:lnTo>
                <a:lnTo>
                  <a:pt x="689356" y="280003"/>
                </a:lnTo>
                <a:lnTo>
                  <a:pt x="684911" y="286353"/>
                </a:lnTo>
                <a:lnTo>
                  <a:pt x="646557" y="333343"/>
                </a:lnTo>
                <a:lnTo>
                  <a:pt x="656463" y="333343"/>
                </a:lnTo>
                <a:lnTo>
                  <a:pt x="694563" y="287623"/>
                </a:lnTo>
                <a:lnTo>
                  <a:pt x="700024" y="280003"/>
                </a:lnTo>
                <a:lnTo>
                  <a:pt x="705866" y="277463"/>
                </a:lnTo>
                <a:lnTo>
                  <a:pt x="712766" y="277463"/>
                </a:lnTo>
                <a:lnTo>
                  <a:pt x="713613" y="274923"/>
                </a:lnTo>
                <a:lnTo>
                  <a:pt x="683006" y="264763"/>
                </a:lnTo>
                <a:close/>
              </a:path>
              <a:path w="2110740" h="835025">
                <a:moveTo>
                  <a:pt x="614553" y="241903"/>
                </a:moveTo>
                <a:lnTo>
                  <a:pt x="613283" y="245713"/>
                </a:lnTo>
                <a:lnTo>
                  <a:pt x="617474" y="246983"/>
                </a:lnTo>
                <a:lnTo>
                  <a:pt x="620141" y="249523"/>
                </a:lnTo>
                <a:lnTo>
                  <a:pt x="623570" y="253333"/>
                </a:lnTo>
                <a:lnTo>
                  <a:pt x="624840" y="257143"/>
                </a:lnTo>
                <a:lnTo>
                  <a:pt x="625094" y="262223"/>
                </a:lnTo>
                <a:lnTo>
                  <a:pt x="625729" y="277463"/>
                </a:lnTo>
                <a:lnTo>
                  <a:pt x="589788" y="315563"/>
                </a:lnTo>
                <a:lnTo>
                  <a:pt x="600752" y="315563"/>
                </a:lnTo>
                <a:lnTo>
                  <a:pt x="626364" y="287623"/>
                </a:lnTo>
                <a:lnTo>
                  <a:pt x="644088" y="287623"/>
                </a:lnTo>
                <a:lnTo>
                  <a:pt x="643128" y="269843"/>
                </a:lnTo>
                <a:lnTo>
                  <a:pt x="643255" y="266033"/>
                </a:lnTo>
                <a:lnTo>
                  <a:pt x="643763" y="264763"/>
                </a:lnTo>
                <a:lnTo>
                  <a:pt x="644525" y="262223"/>
                </a:lnTo>
                <a:lnTo>
                  <a:pt x="645922" y="260953"/>
                </a:lnTo>
                <a:lnTo>
                  <a:pt x="647700" y="260953"/>
                </a:lnTo>
                <a:lnTo>
                  <a:pt x="650367" y="259683"/>
                </a:lnTo>
                <a:lnTo>
                  <a:pt x="659807" y="259683"/>
                </a:lnTo>
                <a:lnTo>
                  <a:pt x="660654" y="257143"/>
                </a:lnTo>
                <a:lnTo>
                  <a:pt x="614553" y="241903"/>
                </a:lnTo>
                <a:close/>
              </a:path>
              <a:path w="2110740" h="835025">
                <a:moveTo>
                  <a:pt x="748141" y="285083"/>
                </a:moveTo>
                <a:lnTo>
                  <a:pt x="720090" y="301593"/>
                </a:lnTo>
                <a:lnTo>
                  <a:pt x="719074" y="304133"/>
                </a:lnTo>
                <a:lnTo>
                  <a:pt x="719074" y="306673"/>
                </a:lnTo>
                <a:lnTo>
                  <a:pt x="721106" y="311753"/>
                </a:lnTo>
                <a:lnTo>
                  <a:pt x="723011" y="313023"/>
                </a:lnTo>
                <a:lnTo>
                  <a:pt x="725551" y="314293"/>
                </a:lnTo>
                <a:lnTo>
                  <a:pt x="728345" y="315563"/>
                </a:lnTo>
                <a:lnTo>
                  <a:pt x="730758" y="315563"/>
                </a:lnTo>
                <a:lnTo>
                  <a:pt x="733044" y="314293"/>
                </a:lnTo>
                <a:lnTo>
                  <a:pt x="735203" y="313023"/>
                </a:lnTo>
                <a:lnTo>
                  <a:pt x="736854" y="310483"/>
                </a:lnTo>
                <a:lnTo>
                  <a:pt x="737997" y="306673"/>
                </a:lnTo>
                <a:lnTo>
                  <a:pt x="739902" y="301593"/>
                </a:lnTo>
                <a:lnTo>
                  <a:pt x="740918" y="297783"/>
                </a:lnTo>
                <a:lnTo>
                  <a:pt x="743204" y="295243"/>
                </a:lnTo>
                <a:lnTo>
                  <a:pt x="750062" y="292703"/>
                </a:lnTo>
                <a:lnTo>
                  <a:pt x="774573" y="292703"/>
                </a:lnTo>
                <a:lnTo>
                  <a:pt x="772414" y="291433"/>
                </a:lnTo>
                <a:lnTo>
                  <a:pt x="763778" y="288893"/>
                </a:lnTo>
                <a:lnTo>
                  <a:pt x="755632" y="286353"/>
                </a:lnTo>
                <a:lnTo>
                  <a:pt x="748141" y="285083"/>
                </a:lnTo>
                <a:close/>
              </a:path>
              <a:path w="2110740" h="835025">
                <a:moveTo>
                  <a:pt x="712766" y="277463"/>
                </a:moveTo>
                <a:lnTo>
                  <a:pt x="705866" y="277463"/>
                </a:lnTo>
                <a:lnTo>
                  <a:pt x="712343" y="278733"/>
                </a:lnTo>
                <a:lnTo>
                  <a:pt x="712766" y="277463"/>
                </a:lnTo>
                <a:close/>
              </a:path>
              <a:path w="2110740" h="835025">
                <a:moveTo>
                  <a:pt x="659807" y="259683"/>
                </a:moveTo>
                <a:lnTo>
                  <a:pt x="654304" y="259683"/>
                </a:lnTo>
                <a:lnTo>
                  <a:pt x="659384" y="260953"/>
                </a:lnTo>
                <a:lnTo>
                  <a:pt x="659807" y="259683"/>
                </a:lnTo>
                <a:close/>
              </a:path>
              <a:path w="2110740" h="835025">
                <a:moveTo>
                  <a:pt x="600244" y="240633"/>
                </a:moveTo>
                <a:lnTo>
                  <a:pt x="596011" y="240633"/>
                </a:lnTo>
                <a:lnTo>
                  <a:pt x="599821" y="241903"/>
                </a:lnTo>
                <a:lnTo>
                  <a:pt x="600244" y="240633"/>
                </a:lnTo>
                <a:close/>
              </a:path>
              <a:path w="2110740" h="835025">
                <a:moveTo>
                  <a:pt x="1220467" y="524382"/>
                </a:moveTo>
                <a:lnTo>
                  <a:pt x="1196213" y="524382"/>
                </a:lnTo>
                <a:lnTo>
                  <a:pt x="1199612" y="531288"/>
                </a:lnTo>
                <a:lnTo>
                  <a:pt x="1226439" y="557402"/>
                </a:lnTo>
                <a:lnTo>
                  <a:pt x="1234059" y="560069"/>
                </a:lnTo>
                <a:lnTo>
                  <a:pt x="1263986" y="545972"/>
                </a:lnTo>
                <a:lnTo>
                  <a:pt x="1250569" y="545972"/>
                </a:lnTo>
                <a:lnTo>
                  <a:pt x="1245997" y="545845"/>
                </a:lnTo>
                <a:lnTo>
                  <a:pt x="1236194" y="542528"/>
                </a:lnTo>
                <a:lnTo>
                  <a:pt x="1231646" y="539495"/>
                </a:lnTo>
                <a:lnTo>
                  <a:pt x="1223772" y="530351"/>
                </a:lnTo>
                <a:lnTo>
                  <a:pt x="1220467" y="524382"/>
                </a:lnTo>
                <a:close/>
              </a:path>
              <a:path w="2110740" h="835025">
                <a:moveTo>
                  <a:pt x="1266063" y="535177"/>
                </a:moveTo>
                <a:lnTo>
                  <a:pt x="1262888" y="539876"/>
                </a:lnTo>
                <a:lnTo>
                  <a:pt x="1259205" y="542925"/>
                </a:lnTo>
                <a:lnTo>
                  <a:pt x="1250569" y="545972"/>
                </a:lnTo>
                <a:lnTo>
                  <a:pt x="1263986" y="545972"/>
                </a:lnTo>
                <a:lnTo>
                  <a:pt x="1264386" y="545558"/>
                </a:lnTo>
                <a:lnTo>
                  <a:pt x="1268984" y="539368"/>
                </a:lnTo>
                <a:lnTo>
                  <a:pt x="1266063" y="535177"/>
                </a:lnTo>
                <a:close/>
              </a:path>
              <a:path w="2110740" h="835025">
                <a:moveTo>
                  <a:pt x="1214389" y="388604"/>
                </a:moveTo>
                <a:lnTo>
                  <a:pt x="1178814" y="413638"/>
                </a:lnTo>
                <a:lnTo>
                  <a:pt x="1175766" y="432815"/>
                </a:lnTo>
                <a:lnTo>
                  <a:pt x="1176041" y="439753"/>
                </a:lnTo>
                <a:lnTo>
                  <a:pt x="1176909" y="448055"/>
                </a:lnTo>
                <a:lnTo>
                  <a:pt x="1162844" y="450929"/>
                </a:lnTo>
                <a:lnTo>
                  <a:pt x="1127285" y="467836"/>
                </a:lnTo>
                <a:lnTo>
                  <a:pt x="1114186" y="498189"/>
                </a:lnTo>
                <a:lnTo>
                  <a:pt x="1115605" y="504590"/>
                </a:lnTo>
                <a:lnTo>
                  <a:pt x="1151128" y="532256"/>
                </a:lnTo>
                <a:lnTo>
                  <a:pt x="1159129" y="533272"/>
                </a:lnTo>
                <a:lnTo>
                  <a:pt x="1167130" y="532638"/>
                </a:lnTo>
                <a:lnTo>
                  <a:pt x="1173442" y="531758"/>
                </a:lnTo>
                <a:lnTo>
                  <a:pt x="1180385" y="530082"/>
                </a:lnTo>
                <a:lnTo>
                  <a:pt x="1187971" y="527619"/>
                </a:lnTo>
                <a:lnTo>
                  <a:pt x="1196213" y="524382"/>
                </a:lnTo>
                <a:lnTo>
                  <a:pt x="1220467" y="524382"/>
                </a:lnTo>
                <a:lnTo>
                  <a:pt x="1219835" y="523239"/>
                </a:lnTo>
                <a:lnTo>
                  <a:pt x="1219526" y="522477"/>
                </a:lnTo>
                <a:lnTo>
                  <a:pt x="1167384" y="522477"/>
                </a:lnTo>
                <a:lnTo>
                  <a:pt x="1141476" y="505205"/>
                </a:lnTo>
                <a:lnTo>
                  <a:pt x="1138555" y="497966"/>
                </a:lnTo>
                <a:lnTo>
                  <a:pt x="1138400" y="493422"/>
                </a:lnTo>
                <a:lnTo>
                  <a:pt x="1138364" y="490283"/>
                </a:lnTo>
                <a:lnTo>
                  <a:pt x="1140954" y="482520"/>
                </a:lnTo>
                <a:lnTo>
                  <a:pt x="1170882" y="458051"/>
                </a:lnTo>
                <a:lnTo>
                  <a:pt x="1178052" y="456310"/>
                </a:lnTo>
                <a:lnTo>
                  <a:pt x="1200465" y="456310"/>
                </a:lnTo>
                <a:lnTo>
                  <a:pt x="1199769" y="452881"/>
                </a:lnTo>
                <a:lnTo>
                  <a:pt x="1210487" y="450911"/>
                </a:lnTo>
                <a:lnTo>
                  <a:pt x="1219501" y="448690"/>
                </a:lnTo>
                <a:lnTo>
                  <a:pt x="1227040" y="446166"/>
                </a:lnTo>
                <a:lnTo>
                  <a:pt x="1230058" y="444753"/>
                </a:lnTo>
                <a:lnTo>
                  <a:pt x="1198499" y="444753"/>
                </a:lnTo>
                <a:lnTo>
                  <a:pt x="1197737" y="435228"/>
                </a:lnTo>
                <a:lnTo>
                  <a:pt x="1197650" y="432815"/>
                </a:lnTo>
                <a:lnTo>
                  <a:pt x="1197708" y="421639"/>
                </a:lnTo>
                <a:lnTo>
                  <a:pt x="1197864" y="418845"/>
                </a:lnTo>
                <a:lnTo>
                  <a:pt x="1218565" y="396493"/>
                </a:lnTo>
                <a:lnTo>
                  <a:pt x="1239419" y="396493"/>
                </a:lnTo>
                <a:lnTo>
                  <a:pt x="1235964" y="393700"/>
                </a:lnTo>
                <a:lnTo>
                  <a:pt x="1227455" y="390905"/>
                </a:lnTo>
                <a:lnTo>
                  <a:pt x="1220904" y="389237"/>
                </a:lnTo>
                <a:lnTo>
                  <a:pt x="1214389" y="388604"/>
                </a:lnTo>
                <a:close/>
              </a:path>
              <a:path w="2110740" h="835025">
                <a:moveTo>
                  <a:pt x="1200465" y="456310"/>
                </a:moveTo>
                <a:lnTo>
                  <a:pt x="1178052" y="456310"/>
                </a:lnTo>
                <a:lnTo>
                  <a:pt x="1179123" y="463625"/>
                </a:lnTo>
                <a:lnTo>
                  <a:pt x="1189231" y="505362"/>
                </a:lnTo>
                <a:lnTo>
                  <a:pt x="1192657" y="516381"/>
                </a:lnTo>
                <a:lnTo>
                  <a:pt x="1183640" y="519810"/>
                </a:lnTo>
                <a:lnTo>
                  <a:pt x="1176782" y="521715"/>
                </a:lnTo>
                <a:lnTo>
                  <a:pt x="1167384" y="522477"/>
                </a:lnTo>
                <a:lnTo>
                  <a:pt x="1219526" y="522477"/>
                </a:lnTo>
                <a:lnTo>
                  <a:pt x="1216025" y="513841"/>
                </a:lnTo>
                <a:lnTo>
                  <a:pt x="1224214" y="508317"/>
                </a:lnTo>
                <a:lnTo>
                  <a:pt x="1227220" y="506094"/>
                </a:lnTo>
                <a:lnTo>
                  <a:pt x="1213104" y="506094"/>
                </a:lnTo>
                <a:lnTo>
                  <a:pt x="1209270" y="493422"/>
                </a:lnTo>
                <a:lnTo>
                  <a:pt x="1205769" y="480345"/>
                </a:lnTo>
                <a:lnTo>
                  <a:pt x="1202602" y="466840"/>
                </a:lnTo>
                <a:lnTo>
                  <a:pt x="1200465" y="456310"/>
                </a:lnTo>
                <a:close/>
              </a:path>
              <a:path w="2110740" h="835025">
                <a:moveTo>
                  <a:pt x="1239774" y="455549"/>
                </a:moveTo>
                <a:lnTo>
                  <a:pt x="1238504" y="459485"/>
                </a:lnTo>
                <a:lnTo>
                  <a:pt x="1241298" y="460755"/>
                </a:lnTo>
                <a:lnTo>
                  <a:pt x="1243076" y="462660"/>
                </a:lnTo>
                <a:lnTo>
                  <a:pt x="1243965" y="465074"/>
                </a:lnTo>
                <a:lnTo>
                  <a:pt x="1245235" y="468249"/>
                </a:lnTo>
                <a:lnTo>
                  <a:pt x="1245362" y="471550"/>
                </a:lnTo>
                <a:lnTo>
                  <a:pt x="1213104" y="506094"/>
                </a:lnTo>
                <a:lnTo>
                  <a:pt x="1227220" y="506094"/>
                </a:lnTo>
                <a:lnTo>
                  <a:pt x="1232201" y="502412"/>
                </a:lnTo>
                <a:lnTo>
                  <a:pt x="1239974" y="496125"/>
                </a:lnTo>
                <a:lnTo>
                  <a:pt x="1254377" y="483338"/>
                </a:lnTo>
                <a:lnTo>
                  <a:pt x="1260078" y="478694"/>
                </a:lnTo>
                <a:lnTo>
                  <a:pt x="1264612" y="475527"/>
                </a:lnTo>
                <a:lnTo>
                  <a:pt x="1267968" y="473837"/>
                </a:lnTo>
                <a:lnTo>
                  <a:pt x="1271651" y="472566"/>
                </a:lnTo>
                <a:lnTo>
                  <a:pt x="1283527" y="472566"/>
                </a:lnTo>
                <a:lnTo>
                  <a:pt x="1284224" y="470407"/>
                </a:lnTo>
                <a:lnTo>
                  <a:pt x="1239774" y="455549"/>
                </a:lnTo>
                <a:close/>
              </a:path>
              <a:path w="2110740" h="835025">
                <a:moveTo>
                  <a:pt x="1283527" y="472566"/>
                </a:moveTo>
                <a:lnTo>
                  <a:pt x="1271651" y="472566"/>
                </a:lnTo>
                <a:lnTo>
                  <a:pt x="1276604" y="472693"/>
                </a:lnTo>
                <a:lnTo>
                  <a:pt x="1282954" y="474344"/>
                </a:lnTo>
                <a:lnTo>
                  <a:pt x="1283527" y="472566"/>
                </a:lnTo>
                <a:close/>
              </a:path>
              <a:path w="2110740" h="835025">
                <a:moveTo>
                  <a:pt x="1239419" y="396493"/>
                </a:moveTo>
                <a:lnTo>
                  <a:pt x="1218565" y="396493"/>
                </a:lnTo>
                <a:lnTo>
                  <a:pt x="1224661" y="398525"/>
                </a:lnTo>
                <a:lnTo>
                  <a:pt x="1229360" y="400176"/>
                </a:lnTo>
                <a:lnTo>
                  <a:pt x="1232662" y="403097"/>
                </a:lnTo>
                <a:lnTo>
                  <a:pt x="1234694" y="407415"/>
                </a:lnTo>
                <a:lnTo>
                  <a:pt x="1236726" y="411860"/>
                </a:lnTo>
                <a:lnTo>
                  <a:pt x="1236980" y="416559"/>
                </a:lnTo>
                <a:lnTo>
                  <a:pt x="1235202" y="421639"/>
                </a:lnTo>
                <a:lnTo>
                  <a:pt x="1233043" y="428116"/>
                </a:lnTo>
                <a:lnTo>
                  <a:pt x="1198499" y="444753"/>
                </a:lnTo>
                <a:lnTo>
                  <a:pt x="1230058" y="444753"/>
                </a:lnTo>
                <a:lnTo>
                  <a:pt x="1249807" y="418972"/>
                </a:lnTo>
                <a:lnTo>
                  <a:pt x="1249172" y="411988"/>
                </a:lnTo>
                <a:lnTo>
                  <a:pt x="1245489" y="405256"/>
                </a:lnTo>
                <a:lnTo>
                  <a:pt x="1241933" y="398525"/>
                </a:lnTo>
                <a:lnTo>
                  <a:pt x="1239419" y="396493"/>
                </a:lnTo>
                <a:close/>
              </a:path>
              <a:path w="2110740" h="835025">
                <a:moveTo>
                  <a:pt x="1505204" y="642874"/>
                </a:moveTo>
                <a:lnTo>
                  <a:pt x="1503934" y="646683"/>
                </a:lnTo>
                <a:lnTo>
                  <a:pt x="1553591" y="663193"/>
                </a:lnTo>
                <a:lnTo>
                  <a:pt x="1554861" y="659383"/>
                </a:lnTo>
                <a:lnTo>
                  <a:pt x="1550416" y="657987"/>
                </a:lnTo>
                <a:lnTo>
                  <a:pt x="1547368" y="656208"/>
                </a:lnTo>
                <a:lnTo>
                  <a:pt x="1543558" y="652144"/>
                </a:lnTo>
                <a:lnTo>
                  <a:pt x="1542415" y="649985"/>
                </a:lnTo>
                <a:lnTo>
                  <a:pt x="1541824" y="644905"/>
                </a:lnTo>
                <a:lnTo>
                  <a:pt x="1514094" y="644905"/>
                </a:lnTo>
                <a:lnTo>
                  <a:pt x="1510157" y="644525"/>
                </a:lnTo>
                <a:lnTo>
                  <a:pt x="1505204" y="642874"/>
                </a:lnTo>
                <a:close/>
              </a:path>
              <a:path w="2110740" h="835025">
                <a:moveTo>
                  <a:pt x="1568449" y="562355"/>
                </a:moveTo>
                <a:lnTo>
                  <a:pt x="1535176" y="562355"/>
                </a:lnTo>
                <a:lnTo>
                  <a:pt x="1537843" y="562609"/>
                </a:lnTo>
                <a:lnTo>
                  <a:pt x="1540002" y="563371"/>
                </a:lnTo>
                <a:lnTo>
                  <a:pt x="1545229" y="570579"/>
                </a:lnTo>
                <a:lnTo>
                  <a:pt x="1544828" y="574293"/>
                </a:lnTo>
                <a:lnTo>
                  <a:pt x="1542796" y="581025"/>
                </a:lnTo>
                <a:lnTo>
                  <a:pt x="1526291" y="630301"/>
                </a:lnTo>
                <a:lnTo>
                  <a:pt x="1524635" y="635507"/>
                </a:lnTo>
                <a:lnTo>
                  <a:pt x="1523238" y="638937"/>
                </a:lnTo>
                <a:lnTo>
                  <a:pt x="1522476" y="639952"/>
                </a:lnTo>
                <a:lnTo>
                  <a:pt x="1520952" y="642238"/>
                </a:lnTo>
                <a:lnTo>
                  <a:pt x="1519174" y="643635"/>
                </a:lnTo>
                <a:lnTo>
                  <a:pt x="1517015" y="644143"/>
                </a:lnTo>
                <a:lnTo>
                  <a:pt x="1514094" y="644905"/>
                </a:lnTo>
                <a:lnTo>
                  <a:pt x="1541824" y="644905"/>
                </a:lnTo>
                <a:lnTo>
                  <a:pt x="1541914" y="643635"/>
                </a:lnTo>
                <a:lnTo>
                  <a:pt x="1542415" y="640333"/>
                </a:lnTo>
                <a:lnTo>
                  <a:pt x="1544193" y="634872"/>
                </a:lnTo>
                <a:lnTo>
                  <a:pt x="1559814" y="588390"/>
                </a:lnTo>
                <a:lnTo>
                  <a:pt x="1565402" y="582929"/>
                </a:lnTo>
                <a:lnTo>
                  <a:pt x="1569895" y="579501"/>
                </a:lnTo>
                <a:lnTo>
                  <a:pt x="1562735" y="579501"/>
                </a:lnTo>
                <a:lnTo>
                  <a:pt x="1568449" y="562355"/>
                </a:lnTo>
                <a:close/>
              </a:path>
              <a:path w="2110740" h="835025">
                <a:moveTo>
                  <a:pt x="1468421" y="525510"/>
                </a:moveTo>
                <a:lnTo>
                  <a:pt x="1431798" y="540130"/>
                </a:lnTo>
                <a:lnTo>
                  <a:pt x="1413251" y="582132"/>
                </a:lnTo>
                <a:lnTo>
                  <a:pt x="1413202" y="582929"/>
                </a:lnTo>
                <a:lnTo>
                  <a:pt x="1413910" y="591947"/>
                </a:lnTo>
                <a:lnTo>
                  <a:pt x="1435107" y="625701"/>
                </a:lnTo>
                <a:lnTo>
                  <a:pt x="1458563" y="632856"/>
                </a:lnTo>
                <a:lnTo>
                  <a:pt x="1465206" y="632747"/>
                </a:lnTo>
                <a:lnTo>
                  <a:pt x="1471803" y="631697"/>
                </a:lnTo>
                <a:lnTo>
                  <a:pt x="1478230" y="629598"/>
                </a:lnTo>
                <a:lnTo>
                  <a:pt x="1484170" y="626617"/>
                </a:lnTo>
                <a:lnTo>
                  <a:pt x="1459103" y="626617"/>
                </a:lnTo>
                <a:lnTo>
                  <a:pt x="1452245" y="624204"/>
                </a:lnTo>
                <a:lnTo>
                  <a:pt x="1434260" y="592963"/>
                </a:lnTo>
                <a:lnTo>
                  <a:pt x="1434378" y="585088"/>
                </a:lnTo>
                <a:lnTo>
                  <a:pt x="1445514" y="546607"/>
                </a:lnTo>
                <a:lnTo>
                  <a:pt x="1467231" y="532256"/>
                </a:lnTo>
                <a:lnTo>
                  <a:pt x="1490555" y="532256"/>
                </a:lnTo>
                <a:lnTo>
                  <a:pt x="1480693" y="527812"/>
                </a:lnTo>
                <a:lnTo>
                  <a:pt x="1474622" y="526238"/>
                </a:lnTo>
                <a:lnTo>
                  <a:pt x="1468421" y="525510"/>
                </a:lnTo>
                <a:close/>
              </a:path>
              <a:path w="2110740" h="835025">
                <a:moveTo>
                  <a:pt x="1490555" y="532256"/>
                </a:moveTo>
                <a:lnTo>
                  <a:pt x="1467231" y="532256"/>
                </a:lnTo>
                <a:lnTo>
                  <a:pt x="1471422" y="532383"/>
                </a:lnTo>
                <a:lnTo>
                  <a:pt x="1475105" y="533653"/>
                </a:lnTo>
                <a:lnTo>
                  <a:pt x="1493313" y="570579"/>
                </a:lnTo>
                <a:lnTo>
                  <a:pt x="1491799" y="582132"/>
                </a:lnTo>
                <a:lnTo>
                  <a:pt x="1476527" y="617438"/>
                </a:lnTo>
                <a:lnTo>
                  <a:pt x="1459103" y="626617"/>
                </a:lnTo>
                <a:lnTo>
                  <a:pt x="1484170" y="626617"/>
                </a:lnTo>
                <a:lnTo>
                  <a:pt x="1510792" y="592963"/>
                </a:lnTo>
                <a:lnTo>
                  <a:pt x="1513723" y="576071"/>
                </a:lnTo>
                <a:lnTo>
                  <a:pt x="1513639" y="572557"/>
                </a:lnTo>
                <a:lnTo>
                  <a:pt x="1490837" y="532384"/>
                </a:lnTo>
                <a:lnTo>
                  <a:pt x="1490555" y="532256"/>
                </a:lnTo>
                <a:close/>
              </a:path>
              <a:path w="2110740" h="835025">
                <a:moveTo>
                  <a:pt x="1331087" y="584580"/>
                </a:moveTo>
                <a:lnTo>
                  <a:pt x="1329817" y="588390"/>
                </a:lnTo>
                <a:lnTo>
                  <a:pt x="1387729" y="607821"/>
                </a:lnTo>
                <a:lnTo>
                  <a:pt x="1388999" y="603884"/>
                </a:lnTo>
                <a:lnTo>
                  <a:pt x="1380236" y="600963"/>
                </a:lnTo>
                <a:lnTo>
                  <a:pt x="1375791" y="599566"/>
                </a:lnTo>
                <a:lnTo>
                  <a:pt x="1372870" y="596772"/>
                </a:lnTo>
                <a:lnTo>
                  <a:pt x="1370975" y="591947"/>
                </a:lnTo>
                <a:lnTo>
                  <a:pt x="1370128" y="589914"/>
                </a:lnTo>
                <a:lnTo>
                  <a:pt x="1370202" y="589026"/>
                </a:lnTo>
                <a:lnTo>
                  <a:pt x="1370520" y="587120"/>
                </a:lnTo>
                <a:lnTo>
                  <a:pt x="1341120" y="587120"/>
                </a:lnTo>
                <a:lnTo>
                  <a:pt x="1338326" y="586993"/>
                </a:lnTo>
                <a:lnTo>
                  <a:pt x="1335405" y="585977"/>
                </a:lnTo>
                <a:lnTo>
                  <a:pt x="1331087" y="584580"/>
                </a:lnTo>
                <a:close/>
              </a:path>
              <a:path w="2110740" h="835025">
                <a:moveTo>
                  <a:pt x="1605183" y="576326"/>
                </a:moveTo>
                <a:lnTo>
                  <a:pt x="1577975" y="576326"/>
                </a:lnTo>
                <a:lnTo>
                  <a:pt x="1579245" y="576706"/>
                </a:lnTo>
                <a:lnTo>
                  <a:pt x="1580769" y="577214"/>
                </a:lnTo>
                <a:lnTo>
                  <a:pt x="1582547" y="579246"/>
                </a:lnTo>
                <a:lnTo>
                  <a:pt x="1587119" y="586104"/>
                </a:lnTo>
                <a:lnTo>
                  <a:pt x="1589405" y="588263"/>
                </a:lnTo>
                <a:lnTo>
                  <a:pt x="1591945" y="589026"/>
                </a:lnTo>
                <a:lnTo>
                  <a:pt x="1594485" y="589914"/>
                </a:lnTo>
                <a:lnTo>
                  <a:pt x="1597025" y="589660"/>
                </a:lnTo>
                <a:lnTo>
                  <a:pt x="1601851" y="587120"/>
                </a:lnTo>
                <a:lnTo>
                  <a:pt x="1603629" y="585088"/>
                </a:lnTo>
                <a:lnTo>
                  <a:pt x="1604572" y="582132"/>
                </a:lnTo>
                <a:lnTo>
                  <a:pt x="1605534" y="579246"/>
                </a:lnTo>
                <a:lnTo>
                  <a:pt x="1605183" y="576326"/>
                </a:lnTo>
                <a:close/>
              </a:path>
              <a:path w="2110740" h="835025">
                <a:moveTo>
                  <a:pt x="1361694" y="491235"/>
                </a:moveTo>
                <a:lnTo>
                  <a:pt x="1359027" y="498855"/>
                </a:lnTo>
                <a:lnTo>
                  <a:pt x="1377950" y="505078"/>
                </a:lnTo>
                <a:lnTo>
                  <a:pt x="1356323" y="569721"/>
                </a:lnTo>
                <a:lnTo>
                  <a:pt x="1341120" y="587120"/>
                </a:lnTo>
                <a:lnTo>
                  <a:pt x="1370520" y="587120"/>
                </a:lnTo>
                <a:lnTo>
                  <a:pt x="1371092" y="583691"/>
                </a:lnTo>
                <a:lnTo>
                  <a:pt x="1374721" y="572557"/>
                </a:lnTo>
                <a:lnTo>
                  <a:pt x="1395349" y="510920"/>
                </a:lnTo>
                <a:lnTo>
                  <a:pt x="1420633" y="510920"/>
                </a:lnTo>
                <a:lnTo>
                  <a:pt x="1397889" y="503300"/>
                </a:lnTo>
                <a:lnTo>
                  <a:pt x="1399912" y="497458"/>
                </a:lnTo>
                <a:lnTo>
                  <a:pt x="1380490" y="497458"/>
                </a:lnTo>
                <a:lnTo>
                  <a:pt x="1361694" y="491235"/>
                </a:lnTo>
                <a:close/>
              </a:path>
              <a:path w="2110740" h="835025">
                <a:moveTo>
                  <a:pt x="1588184" y="565356"/>
                </a:moveTo>
                <a:lnTo>
                  <a:pt x="1580530" y="567308"/>
                </a:lnTo>
                <a:lnTo>
                  <a:pt x="1572043" y="572023"/>
                </a:lnTo>
                <a:lnTo>
                  <a:pt x="1562735" y="579501"/>
                </a:lnTo>
                <a:lnTo>
                  <a:pt x="1569895" y="579501"/>
                </a:lnTo>
                <a:lnTo>
                  <a:pt x="1570228" y="579246"/>
                </a:lnTo>
                <a:lnTo>
                  <a:pt x="1574419" y="577468"/>
                </a:lnTo>
                <a:lnTo>
                  <a:pt x="1576324" y="576579"/>
                </a:lnTo>
                <a:lnTo>
                  <a:pt x="1577975" y="576326"/>
                </a:lnTo>
                <a:lnTo>
                  <a:pt x="1605183" y="576326"/>
                </a:lnTo>
                <a:lnTo>
                  <a:pt x="1605153" y="576071"/>
                </a:lnTo>
                <a:lnTo>
                  <a:pt x="1603502" y="572896"/>
                </a:lnTo>
                <a:lnTo>
                  <a:pt x="1601724" y="569721"/>
                </a:lnTo>
                <a:lnTo>
                  <a:pt x="1598930" y="567435"/>
                </a:lnTo>
                <a:lnTo>
                  <a:pt x="1594993" y="566165"/>
                </a:lnTo>
                <a:lnTo>
                  <a:pt x="1588184" y="565356"/>
                </a:lnTo>
                <a:close/>
              </a:path>
              <a:path w="2110740" h="835025">
                <a:moveTo>
                  <a:pt x="1565529" y="556259"/>
                </a:moveTo>
                <a:lnTo>
                  <a:pt x="1532255" y="558291"/>
                </a:lnTo>
                <a:lnTo>
                  <a:pt x="1532128" y="562482"/>
                </a:lnTo>
                <a:lnTo>
                  <a:pt x="1535176" y="562355"/>
                </a:lnTo>
                <a:lnTo>
                  <a:pt x="1568449" y="562355"/>
                </a:lnTo>
                <a:lnTo>
                  <a:pt x="1569974" y="557783"/>
                </a:lnTo>
                <a:lnTo>
                  <a:pt x="1565529" y="556259"/>
                </a:lnTo>
                <a:close/>
              </a:path>
              <a:path w="2110740" h="835025">
                <a:moveTo>
                  <a:pt x="1420633" y="510920"/>
                </a:moveTo>
                <a:lnTo>
                  <a:pt x="1395349" y="510920"/>
                </a:lnTo>
                <a:lnTo>
                  <a:pt x="1420368" y="519302"/>
                </a:lnTo>
                <a:lnTo>
                  <a:pt x="1422908" y="511682"/>
                </a:lnTo>
                <a:lnTo>
                  <a:pt x="1420633" y="510920"/>
                </a:lnTo>
                <a:close/>
              </a:path>
              <a:path w="2110740" h="835025">
                <a:moveTo>
                  <a:pt x="1422908" y="454659"/>
                </a:moveTo>
                <a:lnTo>
                  <a:pt x="1388245" y="478154"/>
                </a:lnTo>
                <a:lnTo>
                  <a:pt x="1380490" y="497458"/>
                </a:lnTo>
                <a:lnTo>
                  <a:pt x="1399912" y="497458"/>
                </a:lnTo>
                <a:lnTo>
                  <a:pt x="1403830" y="486152"/>
                </a:lnTo>
                <a:lnTo>
                  <a:pt x="1406817" y="478139"/>
                </a:lnTo>
                <a:lnTo>
                  <a:pt x="1418717" y="462406"/>
                </a:lnTo>
                <a:lnTo>
                  <a:pt x="1421511" y="461390"/>
                </a:lnTo>
                <a:lnTo>
                  <a:pt x="1447762" y="461390"/>
                </a:lnTo>
                <a:lnTo>
                  <a:pt x="1446149" y="460120"/>
                </a:lnTo>
                <a:lnTo>
                  <a:pt x="1430782" y="455040"/>
                </a:lnTo>
                <a:lnTo>
                  <a:pt x="1422908" y="454659"/>
                </a:lnTo>
                <a:close/>
              </a:path>
              <a:path w="2110740" h="835025">
                <a:moveTo>
                  <a:pt x="1447762" y="461390"/>
                </a:moveTo>
                <a:lnTo>
                  <a:pt x="1424559" y="461390"/>
                </a:lnTo>
                <a:lnTo>
                  <a:pt x="1427861" y="462533"/>
                </a:lnTo>
                <a:lnTo>
                  <a:pt x="1430528" y="463422"/>
                </a:lnTo>
                <a:lnTo>
                  <a:pt x="1432687" y="464946"/>
                </a:lnTo>
                <a:lnTo>
                  <a:pt x="1436243" y="469010"/>
                </a:lnTo>
                <a:lnTo>
                  <a:pt x="1437767" y="472439"/>
                </a:lnTo>
                <a:lnTo>
                  <a:pt x="1439037" y="477138"/>
                </a:lnTo>
                <a:lnTo>
                  <a:pt x="1440434" y="481838"/>
                </a:lnTo>
                <a:lnTo>
                  <a:pt x="1441704" y="485139"/>
                </a:lnTo>
                <a:lnTo>
                  <a:pt x="1443228" y="486917"/>
                </a:lnTo>
                <a:lnTo>
                  <a:pt x="1444625" y="488695"/>
                </a:lnTo>
                <a:lnTo>
                  <a:pt x="1446149" y="489838"/>
                </a:lnTo>
                <a:lnTo>
                  <a:pt x="1447673" y="490346"/>
                </a:lnTo>
                <a:lnTo>
                  <a:pt x="1449832" y="491108"/>
                </a:lnTo>
                <a:lnTo>
                  <a:pt x="1460627" y="480567"/>
                </a:lnTo>
                <a:lnTo>
                  <a:pt x="1459865" y="476250"/>
                </a:lnTo>
                <a:lnTo>
                  <a:pt x="1456817" y="471677"/>
                </a:lnTo>
                <a:lnTo>
                  <a:pt x="1452118" y="464819"/>
                </a:lnTo>
                <a:lnTo>
                  <a:pt x="1447762" y="461390"/>
                </a:lnTo>
                <a:close/>
              </a:path>
              <a:path w="2110740" h="835025">
                <a:moveTo>
                  <a:pt x="2040001" y="819499"/>
                </a:moveTo>
                <a:lnTo>
                  <a:pt x="2024506" y="819499"/>
                </a:lnTo>
                <a:lnTo>
                  <a:pt x="2027554" y="820769"/>
                </a:lnTo>
                <a:lnTo>
                  <a:pt x="2029333" y="822039"/>
                </a:lnTo>
                <a:lnTo>
                  <a:pt x="2031492" y="823309"/>
                </a:lnTo>
                <a:lnTo>
                  <a:pt x="2038350" y="828389"/>
                </a:lnTo>
                <a:lnTo>
                  <a:pt x="2044827" y="830929"/>
                </a:lnTo>
                <a:lnTo>
                  <a:pt x="2050669" y="833469"/>
                </a:lnTo>
                <a:lnTo>
                  <a:pt x="2056884" y="834739"/>
                </a:lnTo>
                <a:lnTo>
                  <a:pt x="2069457" y="834739"/>
                </a:lnTo>
                <a:lnTo>
                  <a:pt x="2075815" y="833469"/>
                </a:lnTo>
                <a:lnTo>
                  <a:pt x="2084324" y="829659"/>
                </a:lnTo>
                <a:lnTo>
                  <a:pt x="2085467" y="828389"/>
                </a:lnTo>
                <a:lnTo>
                  <a:pt x="2057908" y="828389"/>
                </a:lnTo>
                <a:lnTo>
                  <a:pt x="2046097" y="824579"/>
                </a:lnTo>
                <a:lnTo>
                  <a:pt x="2040636" y="820769"/>
                </a:lnTo>
                <a:lnTo>
                  <a:pt x="2040001" y="819499"/>
                </a:lnTo>
                <a:close/>
              </a:path>
              <a:path w="2110740" h="835025">
                <a:moveTo>
                  <a:pt x="2072004" y="726789"/>
                </a:moveTo>
                <a:lnTo>
                  <a:pt x="2064130" y="726789"/>
                </a:lnTo>
                <a:lnTo>
                  <a:pt x="2056892" y="730599"/>
                </a:lnTo>
                <a:lnTo>
                  <a:pt x="2049526" y="733139"/>
                </a:lnTo>
                <a:lnTo>
                  <a:pt x="2044573" y="739489"/>
                </a:lnTo>
                <a:lnTo>
                  <a:pt x="2041905" y="747109"/>
                </a:lnTo>
                <a:lnTo>
                  <a:pt x="2039874" y="753459"/>
                </a:lnTo>
                <a:lnTo>
                  <a:pt x="2039747" y="759809"/>
                </a:lnTo>
                <a:lnTo>
                  <a:pt x="2041652" y="764889"/>
                </a:lnTo>
                <a:lnTo>
                  <a:pt x="2065654" y="792829"/>
                </a:lnTo>
                <a:lnTo>
                  <a:pt x="2071116" y="799179"/>
                </a:lnTo>
                <a:lnTo>
                  <a:pt x="2075688" y="808069"/>
                </a:lnTo>
                <a:lnTo>
                  <a:pt x="2076069" y="813149"/>
                </a:lnTo>
                <a:lnTo>
                  <a:pt x="2074418" y="818229"/>
                </a:lnTo>
                <a:lnTo>
                  <a:pt x="2073021" y="822039"/>
                </a:lnTo>
                <a:lnTo>
                  <a:pt x="2070353" y="824579"/>
                </a:lnTo>
                <a:lnTo>
                  <a:pt x="2066290" y="827119"/>
                </a:lnTo>
                <a:lnTo>
                  <a:pt x="2062352" y="828389"/>
                </a:lnTo>
                <a:lnTo>
                  <a:pt x="2085467" y="828389"/>
                </a:lnTo>
                <a:lnTo>
                  <a:pt x="2090039" y="823309"/>
                </a:lnTo>
                <a:lnTo>
                  <a:pt x="2092960" y="814419"/>
                </a:lnTo>
                <a:lnTo>
                  <a:pt x="2094339" y="806799"/>
                </a:lnTo>
                <a:lnTo>
                  <a:pt x="2092753" y="797909"/>
                </a:lnTo>
                <a:lnTo>
                  <a:pt x="2088191" y="789019"/>
                </a:lnTo>
                <a:lnTo>
                  <a:pt x="2080641" y="780129"/>
                </a:lnTo>
                <a:lnTo>
                  <a:pt x="2067814" y="767429"/>
                </a:lnTo>
                <a:lnTo>
                  <a:pt x="2062099" y="762349"/>
                </a:lnTo>
                <a:lnTo>
                  <a:pt x="2058670" y="757269"/>
                </a:lnTo>
                <a:lnTo>
                  <a:pt x="2057527" y="753459"/>
                </a:lnTo>
                <a:lnTo>
                  <a:pt x="2056129" y="749649"/>
                </a:lnTo>
                <a:lnTo>
                  <a:pt x="2056129" y="745839"/>
                </a:lnTo>
                <a:lnTo>
                  <a:pt x="2057527" y="742029"/>
                </a:lnTo>
                <a:lnTo>
                  <a:pt x="2058543" y="739489"/>
                </a:lnTo>
                <a:lnTo>
                  <a:pt x="2061083" y="736949"/>
                </a:lnTo>
                <a:lnTo>
                  <a:pt x="2065020" y="735679"/>
                </a:lnTo>
                <a:lnTo>
                  <a:pt x="2068829" y="733139"/>
                </a:lnTo>
                <a:lnTo>
                  <a:pt x="2088896" y="733139"/>
                </a:lnTo>
                <a:lnTo>
                  <a:pt x="2084577" y="730599"/>
                </a:lnTo>
                <a:lnTo>
                  <a:pt x="2072004" y="726789"/>
                </a:lnTo>
                <a:close/>
              </a:path>
              <a:path w="2110740" h="835025">
                <a:moveTo>
                  <a:pt x="2029460" y="786479"/>
                </a:moveTo>
                <a:lnTo>
                  <a:pt x="2017902" y="820769"/>
                </a:lnTo>
                <a:lnTo>
                  <a:pt x="2021331" y="822039"/>
                </a:lnTo>
                <a:lnTo>
                  <a:pt x="2022855" y="820769"/>
                </a:lnTo>
                <a:lnTo>
                  <a:pt x="2024506" y="819499"/>
                </a:lnTo>
                <a:lnTo>
                  <a:pt x="2040001" y="819499"/>
                </a:lnTo>
                <a:lnTo>
                  <a:pt x="2036826" y="813149"/>
                </a:lnTo>
                <a:lnTo>
                  <a:pt x="2034371" y="808069"/>
                </a:lnTo>
                <a:lnTo>
                  <a:pt x="2032904" y="801719"/>
                </a:lnTo>
                <a:lnTo>
                  <a:pt x="2032512" y="796639"/>
                </a:lnTo>
                <a:lnTo>
                  <a:pt x="2032572" y="792829"/>
                </a:lnTo>
                <a:lnTo>
                  <a:pt x="2032889" y="787749"/>
                </a:lnTo>
                <a:lnTo>
                  <a:pt x="2029460" y="786479"/>
                </a:lnTo>
                <a:close/>
              </a:path>
              <a:path w="2110740" h="835025">
                <a:moveTo>
                  <a:pt x="1998218" y="794099"/>
                </a:moveTo>
                <a:lnTo>
                  <a:pt x="1977898" y="794099"/>
                </a:lnTo>
                <a:lnTo>
                  <a:pt x="1973199" y="808069"/>
                </a:lnTo>
                <a:lnTo>
                  <a:pt x="1978025" y="809339"/>
                </a:lnTo>
                <a:lnTo>
                  <a:pt x="2010918" y="806799"/>
                </a:lnTo>
                <a:lnTo>
                  <a:pt x="2010918" y="802989"/>
                </a:lnTo>
                <a:lnTo>
                  <a:pt x="2004695" y="802989"/>
                </a:lnTo>
                <a:lnTo>
                  <a:pt x="2002790" y="801719"/>
                </a:lnTo>
                <a:lnTo>
                  <a:pt x="2001139" y="801719"/>
                </a:lnTo>
                <a:lnTo>
                  <a:pt x="1999996" y="800449"/>
                </a:lnTo>
                <a:lnTo>
                  <a:pt x="1999106" y="799179"/>
                </a:lnTo>
                <a:lnTo>
                  <a:pt x="1998345" y="797909"/>
                </a:lnTo>
                <a:lnTo>
                  <a:pt x="1998218" y="796639"/>
                </a:lnTo>
                <a:lnTo>
                  <a:pt x="1998218" y="794099"/>
                </a:lnTo>
                <a:close/>
              </a:path>
              <a:path w="2110740" h="835025">
                <a:moveTo>
                  <a:pt x="1976217" y="695039"/>
                </a:moveTo>
                <a:lnTo>
                  <a:pt x="1966229" y="695039"/>
                </a:lnTo>
                <a:lnTo>
                  <a:pt x="1956456" y="698849"/>
                </a:lnTo>
                <a:lnTo>
                  <a:pt x="1925264" y="726789"/>
                </a:lnTo>
                <a:lnTo>
                  <a:pt x="1917684" y="757269"/>
                </a:lnTo>
                <a:lnTo>
                  <a:pt x="1918698" y="766159"/>
                </a:lnTo>
                <a:lnTo>
                  <a:pt x="1944751" y="797909"/>
                </a:lnTo>
                <a:lnTo>
                  <a:pt x="1955165" y="800449"/>
                </a:lnTo>
                <a:lnTo>
                  <a:pt x="1965705" y="799179"/>
                </a:lnTo>
                <a:lnTo>
                  <a:pt x="1971421" y="796639"/>
                </a:lnTo>
                <a:lnTo>
                  <a:pt x="1977898" y="794099"/>
                </a:lnTo>
                <a:lnTo>
                  <a:pt x="1998218" y="794099"/>
                </a:lnTo>
                <a:lnTo>
                  <a:pt x="1998345" y="792829"/>
                </a:lnTo>
                <a:lnTo>
                  <a:pt x="1998535" y="791559"/>
                </a:lnTo>
                <a:lnTo>
                  <a:pt x="1964944" y="791559"/>
                </a:lnTo>
                <a:lnTo>
                  <a:pt x="1950847" y="787749"/>
                </a:lnTo>
                <a:lnTo>
                  <a:pt x="1945259" y="781399"/>
                </a:lnTo>
                <a:lnTo>
                  <a:pt x="1941576" y="771239"/>
                </a:lnTo>
                <a:lnTo>
                  <a:pt x="1939601" y="763619"/>
                </a:lnTo>
                <a:lnTo>
                  <a:pt x="1939210" y="754729"/>
                </a:lnTo>
                <a:lnTo>
                  <a:pt x="1940415" y="745839"/>
                </a:lnTo>
                <a:lnTo>
                  <a:pt x="1957282" y="711549"/>
                </a:lnTo>
                <a:lnTo>
                  <a:pt x="1976754" y="701389"/>
                </a:lnTo>
                <a:lnTo>
                  <a:pt x="1996567" y="701389"/>
                </a:lnTo>
                <a:lnTo>
                  <a:pt x="1995043" y="700119"/>
                </a:lnTo>
                <a:lnTo>
                  <a:pt x="1986406" y="697579"/>
                </a:lnTo>
                <a:lnTo>
                  <a:pt x="1976217" y="695039"/>
                </a:lnTo>
                <a:close/>
              </a:path>
              <a:path w="2110740" h="835025">
                <a:moveTo>
                  <a:pt x="1996567" y="701389"/>
                </a:moveTo>
                <a:lnTo>
                  <a:pt x="1976754" y="701389"/>
                </a:lnTo>
                <a:lnTo>
                  <a:pt x="1982977" y="703929"/>
                </a:lnTo>
                <a:lnTo>
                  <a:pt x="1986279" y="705199"/>
                </a:lnTo>
                <a:lnTo>
                  <a:pt x="1989327" y="706469"/>
                </a:lnTo>
                <a:lnTo>
                  <a:pt x="1992249" y="710279"/>
                </a:lnTo>
                <a:lnTo>
                  <a:pt x="1995043" y="712819"/>
                </a:lnTo>
                <a:lnTo>
                  <a:pt x="1996821" y="717899"/>
                </a:lnTo>
                <a:lnTo>
                  <a:pt x="1997583" y="721709"/>
                </a:lnTo>
                <a:lnTo>
                  <a:pt x="1998249" y="725519"/>
                </a:lnTo>
                <a:lnTo>
                  <a:pt x="1998345" y="729329"/>
                </a:lnTo>
                <a:lnTo>
                  <a:pt x="1998218" y="731869"/>
                </a:lnTo>
                <a:lnTo>
                  <a:pt x="1997075" y="736949"/>
                </a:lnTo>
                <a:lnTo>
                  <a:pt x="1980311" y="786479"/>
                </a:lnTo>
                <a:lnTo>
                  <a:pt x="1972183" y="790289"/>
                </a:lnTo>
                <a:lnTo>
                  <a:pt x="1964944" y="791559"/>
                </a:lnTo>
                <a:lnTo>
                  <a:pt x="1998535" y="791559"/>
                </a:lnTo>
                <a:lnTo>
                  <a:pt x="1998726" y="790289"/>
                </a:lnTo>
                <a:lnTo>
                  <a:pt x="2000758" y="783939"/>
                </a:lnTo>
                <a:lnTo>
                  <a:pt x="2004568" y="772509"/>
                </a:lnTo>
                <a:lnTo>
                  <a:pt x="2024352" y="712819"/>
                </a:lnTo>
                <a:lnTo>
                  <a:pt x="2004949" y="712819"/>
                </a:lnTo>
                <a:lnTo>
                  <a:pt x="2001139" y="705199"/>
                </a:lnTo>
                <a:lnTo>
                  <a:pt x="1996567" y="701389"/>
                </a:lnTo>
                <a:close/>
              </a:path>
              <a:path w="2110740" h="835025">
                <a:moveTo>
                  <a:pt x="1830451" y="752189"/>
                </a:moveTo>
                <a:lnTo>
                  <a:pt x="1829053" y="755999"/>
                </a:lnTo>
                <a:lnTo>
                  <a:pt x="1878711" y="772509"/>
                </a:lnTo>
                <a:lnTo>
                  <a:pt x="1879980" y="768699"/>
                </a:lnTo>
                <a:lnTo>
                  <a:pt x="1875663" y="767429"/>
                </a:lnTo>
                <a:lnTo>
                  <a:pt x="1872488" y="766159"/>
                </a:lnTo>
                <a:lnTo>
                  <a:pt x="1868677" y="761079"/>
                </a:lnTo>
                <a:lnTo>
                  <a:pt x="1867662" y="759809"/>
                </a:lnTo>
                <a:lnTo>
                  <a:pt x="1867280" y="757269"/>
                </a:lnTo>
                <a:lnTo>
                  <a:pt x="1867027" y="754729"/>
                </a:lnTo>
                <a:lnTo>
                  <a:pt x="1839214" y="754729"/>
                </a:lnTo>
                <a:lnTo>
                  <a:pt x="1835277" y="753459"/>
                </a:lnTo>
                <a:lnTo>
                  <a:pt x="1830451" y="752189"/>
                </a:lnTo>
                <a:close/>
              </a:path>
              <a:path w="2110740" h="835025">
                <a:moveTo>
                  <a:pt x="2088896" y="733139"/>
                </a:moveTo>
                <a:lnTo>
                  <a:pt x="2073275" y="733139"/>
                </a:lnTo>
                <a:lnTo>
                  <a:pt x="2084704" y="736949"/>
                </a:lnTo>
                <a:lnTo>
                  <a:pt x="2089403" y="740759"/>
                </a:lnTo>
                <a:lnTo>
                  <a:pt x="2092452" y="745839"/>
                </a:lnTo>
                <a:lnTo>
                  <a:pt x="2095373" y="750919"/>
                </a:lnTo>
                <a:lnTo>
                  <a:pt x="2096389" y="759809"/>
                </a:lnTo>
                <a:lnTo>
                  <a:pt x="2095627" y="771239"/>
                </a:lnTo>
                <a:lnTo>
                  <a:pt x="2099183" y="772509"/>
                </a:lnTo>
                <a:lnTo>
                  <a:pt x="2109807" y="740759"/>
                </a:lnTo>
                <a:lnTo>
                  <a:pt x="2101596" y="740759"/>
                </a:lnTo>
                <a:lnTo>
                  <a:pt x="2097024" y="738219"/>
                </a:lnTo>
                <a:lnTo>
                  <a:pt x="2093849" y="736949"/>
                </a:lnTo>
                <a:lnTo>
                  <a:pt x="2088896" y="733139"/>
                </a:lnTo>
                <a:close/>
              </a:path>
              <a:path w="2110740" h="835025">
                <a:moveTo>
                  <a:pt x="1890776" y="665829"/>
                </a:moveTo>
                <a:lnTo>
                  <a:pt x="1857502" y="668369"/>
                </a:lnTo>
                <a:lnTo>
                  <a:pt x="1857248" y="672179"/>
                </a:lnTo>
                <a:lnTo>
                  <a:pt x="1865249" y="672179"/>
                </a:lnTo>
                <a:lnTo>
                  <a:pt x="1867027" y="673449"/>
                </a:lnTo>
                <a:lnTo>
                  <a:pt x="1868424" y="674719"/>
                </a:lnTo>
                <a:lnTo>
                  <a:pt x="1870202" y="677259"/>
                </a:lnTo>
                <a:lnTo>
                  <a:pt x="1870583" y="678529"/>
                </a:lnTo>
                <a:lnTo>
                  <a:pt x="1870075" y="683609"/>
                </a:lnTo>
                <a:lnTo>
                  <a:pt x="1868043" y="689959"/>
                </a:lnTo>
                <a:lnTo>
                  <a:pt x="1864233" y="701389"/>
                </a:lnTo>
                <a:lnTo>
                  <a:pt x="1851660" y="739489"/>
                </a:lnTo>
                <a:lnTo>
                  <a:pt x="1849754" y="744569"/>
                </a:lnTo>
                <a:lnTo>
                  <a:pt x="1848485" y="748379"/>
                </a:lnTo>
                <a:lnTo>
                  <a:pt x="1846199" y="752189"/>
                </a:lnTo>
                <a:lnTo>
                  <a:pt x="1844294" y="753459"/>
                </a:lnTo>
                <a:lnTo>
                  <a:pt x="1842135" y="753459"/>
                </a:lnTo>
                <a:lnTo>
                  <a:pt x="1839214" y="754729"/>
                </a:lnTo>
                <a:lnTo>
                  <a:pt x="1867027" y="754729"/>
                </a:lnTo>
                <a:lnTo>
                  <a:pt x="1866900" y="753459"/>
                </a:lnTo>
                <a:lnTo>
                  <a:pt x="1867662" y="749649"/>
                </a:lnTo>
                <a:lnTo>
                  <a:pt x="1884934" y="697579"/>
                </a:lnTo>
                <a:lnTo>
                  <a:pt x="1890522" y="692499"/>
                </a:lnTo>
                <a:lnTo>
                  <a:pt x="1895475" y="688689"/>
                </a:lnTo>
                <a:lnTo>
                  <a:pt x="1887981" y="688689"/>
                </a:lnTo>
                <a:lnTo>
                  <a:pt x="1895221" y="667099"/>
                </a:lnTo>
                <a:lnTo>
                  <a:pt x="1890776" y="665829"/>
                </a:lnTo>
                <a:close/>
              </a:path>
              <a:path w="2110740" h="835025">
                <a:moveTo>
                  <a:pt x="1816639" y="729329"/>
                </a:moveTo>
                <a:lnTo>
                  <a:pt x="1796923" y="729329"/>
                </a:lnTo>
                <a:lnTo>
                  <a:pt x="1795145" y="735679"/>
                </a:lnTo>
                <a:lnTo>
                  <a:pt x="1794764" y="739489"/>
                </a:lnTo>
                <a:lnTo>
                  <a:pt x="1797303" y="745839"/>
                </a:lnTo>
                <a:lnTo>
                  <a:pt x="1799590" y="748379"/>
                </a:lnTo>
                <a:lnTo>
                  <a:pt x="1803019" y="749649"/>
                </a:lnTo>
                <a:lnTo>
                  <a:pt x="1815480" y="749649"/>
                </a:lnTo>
                <a:lnTo>
                  <a:pt x="1822896" y="745839"/>
                </a:lnTo>
                <a:lnTo>
                  <a:pt x="1831086" y="740759"/>
                </a:lnTo>
                <a:lnTo>
                  <a:pt x="1819783" y="740759"/>
                </a:lnTo>
                <a:lnTo>
                  <a:pt x="1818640" y="739489"/>
                </a:lnTo>
                <a:lnTo>
                  <a:pt x="1817624" y="739489"/>
                </a:lnTo>
                <a:lnTo>
                  <a:pt x="1816735" y="738219"/>
                </a:lnTo>
                <a:lnTo>
                  <a:pt x="1816227" y="738219"/>
                </a:lnTo>
                <a:lnTo>
                  <a:pt x="1815592" y="736949"/>
                </a:lnTo>
                <a:lnTo>
                  <a:pt x="1815465" y="735679"/>
                </a:lnTo>
                <a:lnTo>
                  <a:pt x="1816227" y="730599"/>
                </a:lnTo>
                <a:lnTo>
                  <a:pt x="1816639" y="729329"/>
                </a:lnTo>
                <a:close/>
              </a:path>
              <a:path w="2110740" h="835025">
                <a:moveTo>
                  <a:pt x="1832991" y="735679"/>
                </a:moveTo>
                <a:lnTo>
                  <a:pt x="1827402" y="738219"/>
                </a:lnTo>
                <a:lnTo>
                  <a:pt x="1823720" y="739489"/>
                </a:lnTo>
                <a:lnTo>
                  <a:pt x="1821815" y="739489"/>
                </a:lnTo>
                <a:lnTo>
                  <a:pt x="1820799" y="740759"/>
                </a:lnTo>
                <a:lnTo>
                  <a:pt x="1831086" y="740759"/>
                </a:lnTo>
                <a:lnTo>
                  <a:pt x="1832991" y="735679"/>
                </a:lnTo>
                <a:close/>
              </a:path>
              <a:path w="2110740" h="835025">
                <a:moveTo>
                  <a:pt x="2106676" y="738219"/>
                </a:moveTo>
                <a:lnTo>
                  <a:pt x="2105279" y="739489"/>
                </a:lnTo>
                <a:lnTo>
                  <a:pt x="2104136" y="740759"/>
                </a:lnTo>
                <a:lnTo>
                  <a:pt x="2109807" y="740759"/>
                </a:lnTo>
                <a:lnTo>
                  <a:pt x="2110231" y="739489"/>
                </a:lnTo>
                <a:lnTo>
                  <a:pt x="2106676" y="738219"/>
                </a:lnTo>
                <a:close/>
              </a:path>
              <a:path w="2110740" h="835025">
                <a:moveTo>
                  <a:pt x="1821687" y="642969"/>
                </a:moveTo>
                <a:lnTo>
                  <a:pt x="1801114" y="642969"/>
                </a:lnTo>
                <a:lnTo>
                  <a:pt x="1805559" y="644239"/>
                </a:lnTo>
                <a:lnTo>
                  <a:pt x="1811401" y="646779"/>
                </a:lnTo>
                <a:lnTo>
                  <a:pt x="1815211" y="649319"/>
                </a:lnTo>
                <a:lnTo>
                  <a:pt x="1819021" y="659479"/>
                </a:lnTo>
                <a:lnTo>
                  <a:pt x="1818259" y="665829"/>
                </a:lnTo>
                <a:lnTo>
                  <a:pt x="1813814" y="679799"/>
                </a:lnTo>
                <a:lnTo>
                  <a:pt x="1800744" y="679799"/>
                </a:lnTo>
                <a:lnTo>
                  <a:pt x="1789556" y="681069"/>
                </a:lnTo>
                <a:lnTo>
                  <a:pt x="1780274" y="682339"/>
                </a:lnTo>
                <a:lnTo>
                  <a:pt x="1772920" y="683609"/>
                </a:lnTo>
                <a:lnTo>
                  <a:pt x="1764284" y="684879"/>
                </a:lnTo>
                <a:lnTo>
                  <a:pt x="1757806" y="687419"/>
                </a:lnTo>
                <a:lnTo>
                  <a:pt x="1753235" y="691229"/>
                </a:lnTo>
                <a:lnTo>
                  <a:pt x="1749933" y="693769"/>
                </a:lnTo>
                <a:lnTo>
                  <a:pt x="1747520" y="697579"/>
                </a:lnTo>
                <a:lnTo>
                  <a:pt x="1745996" y="702659"/>
                </a:lnTo>
                <a:lnTo>
                  <a:pt x="1743455" y="710279"/>
                </a:lnTo>
                <a:lnTo>
                  <a:pt x="1765046" y="736949"/>
                </a:lnTo>
                <a:lnTo>
                  <a:pt x="1776729" y="736949"/>
                </a:lnTo>
                <a:lnTo>
                  <a:pt x="1784477" y="734409"/>
                </a:lnTo>
                <a:lnTo>
                  <a:pt x="1796923" y="729329"/>
                </a:lnTo>
                <a:lnTo>
                  <a:pt x="1816639" y="729329"/>
                </a:lnTo>
                <a:lnTo>
                  <a:pt x="1817465" y="726789"/>
                </a:lnTo>
                <a:lnTo>
                  <a:pt x="1774571" y="726789"/>
                </a:lnTo>
                <a:lnTo>
                  <a:pt x="1770634" y="725519"/>
                </a:lnTo>
                <a:lnTo>
                  <a:pt x="1767713" y="721709"/>
                </a:lnTo>
                <a:lnTo>
                  <a:pt x="1765808" y="717899"/>
                </a:lnTo>
                <a:lnTo>
                  <a:pt x="1763776" y="714089"/>
                </a:lnTo>
                <a:lnTo>
                  <a:pt x="1763776" y="709009"/>
                </a:lnTo>
                <a:lnTo>
                  <a:pt x="1765427" y="703929"/>
                </a:lnTo>
                <a:lnTo>
                  <a:pt x="1766824" y="700119"/>
                </a:lnTo>
                <a:lnTo>
                  <a:pt x="1769237" y="696309"/>
                </a:lnTo>
                <a:lnTo>
                  <a:pt x="1772793" y="693769"/>
                </a:lnTo>
                <a:lnTo>
                  <a:pt x="1776222" y="691229"/>
                </a:lnTo>
                <a:lnTo>
                  <a:pt x="1781302" y="688689"/>
                </a:lnTo>
                <a:lnTo>
                  <a:pt x="1787905" y="687419"/>
                </a:lnTo>
                <a:lnTo>
                  <a:pt x="1791716" y="687419"/>
                </a:lnTo>
                <a:lnTo>
                  <a:pt x="1799590" y="686149"/>
                </a:lnTo>
                <a:lnTo>
                  <a:pt x="1831101" y="686149"/>
                </a:lnTo>
                <a:lnTo>
                  <a:pt x="1831975" y="683609"/>
                </a:lnTo>
                <a:lnTo>
                  <a:pt x="1835150" y="673449"/>
                </a:lnTo>
                <a:lnTo>
                  <a:pt x="1836547" y="667099"/>
                </a:lnTo>
                <a:lnTo>
                  <a:pt x="1835912" y="658209"/>
                </a:lnTo>
                <a:lnTo>
                  <a:pt x="1834006" y="654399"/>
                </a:lnTo>
                <a:lnTo>
                  <a:pt x="1826005" y="645509"/>
                </a:lnTo>
                <a:lnTo>
                  <a:pt x="1821687" y="642969"/>
                </a:lnTo>
                <a:close/>
              </a:path>
              <a:path w="2110740" h="835025">
                <a:moveTo>
                  <a:pt x="1831101" y="686149"/>
                </a:moveTo>
                <a:lnTo>
                  <a:pt x="1811654" y="686149"/>
                </a:lnTo>
                <a:lnTo>
                  <a:pt x="1799209" y="722979"/>
                </a:lnTo>
                <a:lnTo>
                  <a:pt x="1791448" y="725519"/>
                </a:lnTo>
                <a:lnTo>
                  <a:pt x="1784746" y="726789"/>
                </a:lnTo>
                <a:lnTo>
                  <a:pt x="1817465" y="726789"/>
                </a:lnTo>
                <a:lnTo>
                  <a:pt x="1817877" y="725519"/>
                </a:lnTo>
                <a:lnTo>
                  <a:pt x="1821052" y="715359"/>
                </a:lnTo>
                <a:lnTo>
                  <a:pt x="1831101" y="686149"/>
                </a:lnTo>
                <a:close/>
              </a:path>
              <a:path w="2110740" h="835025">
                <a:moveTo>
                  <a:pt x="2037206" y="658209"/>
                </a:moveTo>
                <a:lnTo>
                  <a:pt x="2004441" y="660749"/>
                </a:lnTo>
                <a:lnTo>
                  <a:pt x="2004568" y="664559"/>
                </a:lnTo>
                <a:lnTo>
                  <a:pt x="2010537" y="664559"/>
                </a:lnTo>
                <a:lnTo>
                  <a:pt x="2012442" y="665829"/>
                </a:lnTo>
                <a:lnTo>
                  <a:pt x="2014093" y="665829"/>
                </a:lnTo>
                <a:lnTo>
                  <a:pt x="2015363" y="667099"/>
                </a:lnTo>
                <a:lnTo>
                  <a:pt x="2016125" y="668369"/>
                </a:lnTo>
                <a:lnTo>
                  <a:pt x="2017014" y="669639"/>
                </a:lnTo>
                <a:lnTo>
                  <a:pt x="2017141" y="672179"/>
                </a:lnTo>
                <a:lnTo>
                  <a:pt x="2016633" y="677259"/>
                </a:lnTo>
                <a:lnTo>
                  <a:pt x="2014601" y="683609"/>
                </a:lnTo>
                <a:lnTo>
                  <a:pt x="2004949" y="712819"/>
                </a:lnTo>
                <a:lnTo>
                  <a:pt x="2024352" y="712819"/>
                </a:lnTo>
                <a:lnTo>
                  <a:pt x="2042033" y="659479"/>
                </a:lnTo>
                <a:lnTo>
                  <a:pt x="2037206" y="658209"/>
                </a:lnTo>
                <a:close/>
              </a:path>
              <a:path w="2110740" h="835025">
                <a:moveTo>
                  <a:pt x="1691203" y="637889"/>
                </a:moveTo>
                <a:lnTo>
                  <a:pt x="1673478" y="637889"/>
                </a:lnTo>
                <a:lnTo>
                  <a:pt x="1677035" y="709009"/>
                </a:lnTo>
                <a:lnTo>
                  <a:pt x="1681352" y="710279"/>
                </a:lnTo>
                <a:lnTo>
                  <a:pt x="1703577" y="683609"/>
                </a:lnTo>
                <a:lnTo>
                  <a:pt x="1693672" y="683609"/>
                </a:lnTo>
                <a:lnTo>
                  <a:pt x="1691203" y="637889"/>
                </a:lnTo>
                <a:close/>
              </a:path>
              <a:path w="2110740" h="835025">
                <a:moveTo>
                  <a:pt x="1930400" y="686149"/>
                </a:moveTo>
                <a:lnTo>
                  <a:pt x="1905889" y="686149"/>
                </a:lnTo>
                <a:lnTo>
                  <a:pt x="1907794" y="688689"/>
                </a:lnTo>
                <a:lnTo>
                  <a:pt x="1910079" y="692499"/>
                </a:lnTo>
                <a:lnTo>
                  <a:pt x="1912239" y="695039"/>
                </a:lnTo>
                <a:lnTo>
                  <a:pt x="1914652" y="697579"/>
                </a:lnTo>
                <a:lnTo>
                  <a:pt x="1917065" y="698849"/>
                </a:lnTo>
                <a:lnTo>
                  <a:pt x="1922145" y="698849"/>
                </a:lnTo>
                <a:lnTo>
                  <a:pt x="1924685" y="697579"/>
                </a:lnTo>
                <a:lnTo>
                  <a:pt x="1927098" y="696309"/>
                </a:lnTo>
                <a:lnTo>
                  <a:pt x="1928749" y="695039"/>
                </a:lnTo>
                <a:lnTo>
                  <a:pt x="1929765" y="691229"/>
                </a:lnTo>
                <a:lnTo>
                  <a:pt x="1930780" y="688689"/>
                </a:lnTo>
                <a:lnTo>
                  <a:pt x="1930400" y="686149"/>
                </a:lnTo>
                <a:close/>
              </a:path>
              <a:path w="2110740" h="835025">
                <a:moveTo>
                  <a:pt x="1607566" y="574389"/>
                </a:moveTo>
                <a:lnTo>
                  <a:pt x="1606296" y="578199"/>
                </a:lnTo>
                <a:lnTo>
                  <a:pt x="1610233" y="580739"/>
                </a:lnTo>
                <a:lnTo>
                  <a:pt x="1612900" y="583279"/>
                </a:lnTo>
                <a:lnTo>
                  <a:pt x="1614170" y="585819"/>
                </a:lnTo>
                <a:lnTo>
                  <a:pt x="1615567" y="587089"/>
                </a:lnTo>
                <a:lnTo>
                  <a:pt x="1616456" y="592169"/>
                </a:lnTo>
                <a:lnTo>
                  <a:pt x="1620647" y="689959"/>
                </a:lnTo>
                <a:lnTo>
                  <a:pt x="1624584" y="691229"/>
                </a:lnTo>
                <a:lnTo>
                  <a:pt x="1647867" y="665829"/>
                </a:lnTo>
                <a:lnTo>
                  <a:pt x="1636903" y="665829"/>
                </a:lnTo>
                <a:lnTo>
                  <a:pt x="1634617" y="599789"/>
                </a:lnTo>
                <a:lnTo>
                  <a:pt x="1640459" y="590899"/>
                </a:lnTo>
                <a:lnTo>
                  <a:pt x="1647359" y="590899"/>
                </a:lnTo>
                <a:lnTo>
                  <a:pt x="1648206" y="588359"/>
                </a:lnTo>
                <a:lnTo>
                  <a:pt x="1607566" y="574389"/>
                </a:lnTo>
                <a:close/>
              </a:path>
              <a:path w="2110740" h="835025">
                <a:moveTo>
                  <a:pt x="1913378" y="674719"/>
                </a:moveTo>
                <a:lnTo>
                  <a:pt x="1905730" y="677259"/>
                </a:lnTo>
                <a:lnTo>
                  <a:pt x="1897272" y="681069"/>
                </a:lnTo>
                <a:lnTo>
                  <a:pt x="1887981" y="688689"/>
                </a:lnTo>
                <a:lnTo>
                  <a:pt x="1895475" y="688689"/>
                </a:lnTo>
                <a:lnTo>
                  <a:pt x="1899539" y="687419"/>
                </a:lnTo>
                <a:lnTo>
                  <a:pt x="1901571" y="686149"/>
                </a:lnTo>
                <a:lnTo>
                  <a:pt x="1930400" y="686149"/>
                </a:lnTo>
                <a:lnTo>
                  <a:pt x="1926844" y="678529"/>
                </a:lnTo>
                <a:lnTo>
                  <a:pt x="1924050" y="677259"/>
                </a:lnTo>
                <a:lnTo>
                  <a:pt x="1920240" y="675989"/>
                </a:lnTo>
                <a:lnTo>
                  <a:pt x="1913378" y="674719"/>
                </a:lnTo>
                <a:close/>
              </a:path>
              <a:path w="2110740" h="835025">
                <a:moveTo>
                  <a:pt x="1730121" y="615029"/>
                </a:moveTo>
                <a:lnTo>
                  <a:pt x="1728851" y="618839"/>
                </a:lnTo>
                <a:lnTo>
                  <a:pt x="1732788" y="620109"/>
                </a:lnTo>
                <a:lnTo>
                  <a:pt x="1735327" y="622649"/>
                </a:lnTo>
                <a:lnTo>
                  <a:pt x="1737360" y="625189"/>
                </a:lnTo>
                <a:lnTo>
                  <a:pt x="1737614" y="626459"/>
                </a:lnTo>
                <a:lnTo>
                  <a:pt x="1736471" y="630269"/>
                </a:lnTo>
                <a:lnTo>
                  <a:pt x="1732026" y="636619"/>
                </a:lnTo>
                <a:lnTo>
                  <a:pt x="1693672" y="683609"/>
                </a:lnTo>
                <a:lnTo>
                  <a:pt x="1703577" y="683609"/>
                </a:lnTo>
                <a:lnTo>
                  <a:pt x="1741677" y="637889"/>
                </a:lnTo>
                <a:lnTo>
                  <a:pt x="1747139" y="630269"/>
                </a:lnTo>
                <a:lnTo>
                  <a:pt x="1752980" y="627729"/>
                </a:lnTo>
                <a:lnTo>
                  <a:pt x="1759881" y="627729"/>
                </a:lnTo>
                <a:lnTo>
                  <a:pt x="1760727" y="625189"/>
                </a:lnTo>
                <a:lnTo>
                  <a:pt x="1730121" y="615029"/>
                </a:lnTo>
                <a:close/>
              </a:path>
              <a:path w="2110740" h="835025">
                <a:moveTo>
                  <a:pt x="1661668" y="592169"/>
                </a:moveTo>
                <a:lnTo>
                  <a:pt x="1660398" y="595979"/>
                </a:lnTo>
                <a:lnTo>
                  <a:pt x="1664462" y="597249"/>
                </a:lnTo>
                <a:lnTo>
                  <a:pt x="1667255" y="599789"/>
                </a:lnTo>
                <a:lnTo>
                  <a:pt x="1670685" y="603599"/>
                </a:lnTo>
                <a:lnTo>
                  <a:pt x="1671827" y="607409"/>
                </a:lnTo>
                <a:lnTo>
                  <a:pt x="1672209" y="612489"/>
                </a:lnTo>
                <a:lnTo>
                  <a:pt x="1672844" y="627729"/>
                </a:lnTo>
                <a:lnTo>
                  <a:pt x="1636903" y="665829"/>
                </a:lnTo>
                <a:lnTo>
                  <a:pt x="1647867" y="665829"/>
                </a:lnTo>
                <a:lnTo>
                  <a:pt x="1673478" y="637889"/>
                </a:lnTo>
                <a:lnTo>
                  <a:pt x="1691203" y="637889"/>
                </a:lnTo>
                <a:lnTo>
                  <a:pt x="1690243" y="620109"/>
                </a:lnTo>
                <a:lnTo>
                  <a:pt x="1690370" y="616299"/>
                </a:lnTo>
                <a:lnTo>
                  <a:pt x="1690877" y="615029"/>
                </a:lnTo>
                <a:lnTo>
                  <a:pt x="1691640" y="612489"/>
                </a:lnTo>
                <a:lnTo>
                  <a:pt x="1693037" y="611219"/>
                </a:lnTo>
                <a:lnTo>
                  <a:pt x="1694815" y="611219"/>
                </a:lnTo>
                <a:lnTo>
                  <a:pt x="1697481" y="609949"/>
                </a:lnTo>
                <a:lnTo>
                  <a:pt x="1706922" y="609949"/>
                </a:lnTo>
                <a:lnTo>
                  <a:pt x="1707769" y="607409"/>
                </a:lnTo>
                <a:lnTo>
                  <a:pt x="1661668" y="592169"/>
                </a:lnTo>
                <a:close/>
              </a:path>
              <a:path w="2110740" h="835025">
                <a:moveTo>
                  <a:pt x="1795256" y="635349"/>
                </a:moveTo>
                <a:lnTo>
                  <a:pt x="1767204" y="651859"/>
                </a:lnTo>
                <a:lnTo>
                  <a:pt x="1766189" y="654399"/>
                </a:lnTo>
                <a:lnTo>
                  <a:pt x="1766189" y="656939"/>
                </a:lnTo>
                <a:lnTo>
                  <a:pt x="1768221" y="662019"/>
                </a:lnTo>
                <a:lnTo>
                  <a:pt x="1770126" y="663289"/>
                </a:lnTo>
                <a:lnTo>
                  <a:pt x="1772666" y="664559"/>
                </a:lnTo>
                <a:lnTo>
                  <a:pt x="1775333" y="665829"/>
                </a:lnTo>
                <a:lnTo>
                  <a:pt x="1777873" y="665829"/>
                </a:lnTo>
                <a:lnTo>
                  <a:pt x="1780159" y="664559"/>
                </a:lnTo>
                <a:lnTo>
                  <a:pt x="1782318" y="663289"/>
                </a:lnTo>
                <a:lnTo>
                  <a:pt x="1783969" y="660749"/>
                </a:lnTo>
                <a:lnTo>
                  <a:pt x="1785112" y="656939"/>
                </a:lnTo>
                <a:lnTo>
                  <a:pt x="1786890" y="651859"/>
                </a:lnTo>
                <a:lnTo>
                  <a:pt x="1788033" y="648049"/>
                </a:lnTo>
                <a:lnTo>
                  <a:pt x="1790192" y="645509"/>
                </a:lnTo>
                <a:lnTo>
                  <a:pt x="1793748" y="644239"/>
                </a:lnTo>
                <a:lnTo>
                  <a:pt x="1797177" y="642969"/>
                </a:lnTo>
                <a:lnTo>
                  <a:pt x="1821687" y="642969"/>
                </a:lnTo>
                <a:lnTo>
                  <a:pt x="1819528" y="641699"/>
                </a:lnTo>
                <a:lnTo>
                  <a:pt x="1810893" y="639159"/>
                </a:lnTo>
                <a:lnTo>
                  <a:pt x="1802747" y="636619"/>
                </a:lnTo>
                <a:lnTo>
                  <a:pt x="1795256" y="635349"/>
                </a:lnTo>
                <a:close/>
              </a:path>
              <a:path w="2110740" h="835025">
                <a:moveTo>
                  <a:pt x="1759881" y="627729"/>
                </a:moveTo>
                <a:lnTo>
                  <a:pt x="1752980" y="627729"/>
                </a:lnTo>
                <a:lnTo>
                  <a:pt x="1759458" y="628999"/>
                </a:lnTo>
                <a:lnTo>
                  <a:pt x="1759881" y="627729"/>
                </a:lnTo>
                <a:close/>
              </a:path>
              <a:path w="2110740" h="835025">
                <a:moveTo>
                  <a:pt x="1706922" y="609949"/>
                </a:moveTo>
                <a:lnTo>
                  <a:pt x="1701292" y="609949"/>
                </a:lnTo>
                <a:lnTo>
                  <a:pt x="1706499" y="611219"/>
                </a:lnTo>
                <a:lnTo>
                  <a:pt x="1706922" y="609949"/>
                </a:lnTo>
                <a:close/>
              </a:path>
              <a:path w="2110740" h="835025">
                <a:moveTo>
                  <a:pt x="1647359" y="590899"/>
                </a:moveTo>
                <a:lnTo>
                  <a:pt x="1643126" y="590899"/>
                </a:lnTo>
                <a:lnTo>
                  <a:pt x="1646936" y="592169"/>
                </a:lnTo>
                <a:lnTo>
                  <a:pt x="1647359" y="590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5551" y="477393"/>
            <a:ext cx="708660" cy="246379"/>
          </a:xfrm>
          <a:custGeom>
            <a:avLst/>
            <a:gdLst/>
            <a:ahLst/>
            <a:cxnLst/>
            <a:rect l="l" t="t" r="r" b="b"/>
            <a:pathLst>
              <a:path w="708660" h="246379">
                <a:moveTo>
                  <a:pt x="0" y="246125"/>
                </a:moveTo>
                <a:lnTo>
                  <a:pt x="708660" y="246125"/>
                </a:lnTo>
                <a:lnTo>
                  <a:pt x="708660" y="0"/>
                </a:lnTo>
                <a:lnTo>
                  <a:pt x="0" y="0"/>
                </a:lnTo>
                <a:lnTo>
                  <a:pt x="0" y="246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5551" y="477393"/>
            <a:ext cx="708660" cy="246379"/>
          </a:xfrm>
          <a:custGeom>
            <a:avLst/>
            <a:gdLst/>
            <a:ahLst/>
            <a:cxnLst/>
            <a:rect l="l" t="t" r="r" b="b"/>
            <a:pathLst>
              <a:path w="708660" h="246379">
                <a:moveTo>
                  <a:pt x="0" y="246125"/>
                </a:moveTo>
                <a:lnTo>
                  <a:pt x="708660" y="246125"/>
                </a:lnTo>
                <a:lnTo>
                  <a:pt x="708660" y="0"/>
                </a:lnTo>
                <a:lnTo>
                  <a:pt x="0" y="0"/>
                </a:lnTo>
                <a:lnTo>
                  <a:pt x="0" y="246125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3857" y="549020"/>
            <a:ext cx="680720" cy="246379"/>
          </a:xfrm>
          <a:custGeom>
            <a:avLst/>
            <a:gdLst/>
            <a:ahLst/>
            <a:cxnLst/>
            <a:rect l="l" t="t" r="r" b="b"/>
            <a:pathLst>
              <a:path w="680720" h="246379">
                <a:moveTo>
                  <a:pt x="0" y="246125"/>
                </a:moveTo>
                <a:lnTo>
                  <a:pt x="680465" y="246125"/>
                </a:lnTo>
                <a:lnTo>
                  <a:pt x="680465" y="0"/>
                </a:lnTo>
                <a:lnTo>
                  <a:pt x="0" y="0"/>
                </a:lnTo>
                <a:lnTo>
                  <a:pt x="0" y="246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3857" y="549020"/>
            <a:ext cx="680720" cy="246379"/>
          </a:xfrm>
          <a:custGeom>
            <a:avLst/>
            <a:gdLst/>
            <a:ahLst/>
            <a:cxnLst/>
            <a:rect l="l" t="t" r="r" b="b"/>
            <a:pathLst>
              <a:path w="680720" h="246379">
                <a:moveTo>
                  <a:pt x="0" y="246125"/>
                </a:moveTo>
                <a:lnTo>
                  <a:pt x="680465" y="246125"/>
                </a:lnTo>
                <a:lnTo>
                  <a:pt x="680465" y="0"/>
                </a:lnTo>
                <a:lnTo>
                  <a:pt x="0" y="0"/>
                </a:lnTo>
                <a:lnTo>
                  <a:pt x="0" y="246125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71244" y="357377"/>
            <a:ext cx="5930265" cy="318071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785620">
              <a:lnSpc>
                <a:spcPct val="100000"/>
              </a:lnSpc>
              <a:spcBef>
                <a:spcPts val="1265"/>
              </a:spcBef>
              <a:tabLst>
                <a:tab pos="4233545" algn="l"/>
              </a:tabLst>
            </a:pPr>
            <a:r>
              <a:rPr sz="1000" b="1" dirty="0">
                <a:latin typeface="Times New Roman"/>
                <a:cs typeface="Times New Roman"/>
              </a:rPr>
              <a:t>Outer </a:t>
            </a:r>
            <a:r>
              <a:rPr sz="1000" b="1" spc="-5" dirty="0">
                <a:latin typeface="Times New Roman"/>
                <a:cs typeface="Times New Roman"/>
              </a:rPr>
              <a:t>1/3	</a:t>
            </a:r>
            <a:r>
              <a:rPr sz="1500" b="1" baseline="-30555" dirty="0">
                <a:latin typeface="Times New Roman"/>
                <a:cs typeface="Times New Roman"/>
              </a:rPr>
              <a:t>Inner</a:t>
            </a:r>
            <a:r>
              <a:rPr sz="1500" b="1" spc="-135" baseline="-30555" dirty="0">
                <a:latin typeface="Times New Roman"/>
                <a:cs typeface="Times New Roman"/>
              </a:rPr>
              <a:t> </a:t>
            </a:r>
            <a:r>
              <a:rPr sz="1500" b="1" spc="-7" baseline="-30555" dirty="0">
                <a:latin typeface="Times New Roman"/>
                <a:cs typeface="Times New Roman"/>
              </a:rPr>
              <a:t>2/3</a:t>
            </a:r>
            <a:endParaRPr sz="1500" baseline="-3055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4009" y="3683127"/>
            <a:ext cx="708660" cy="246379"/>
          </a:xfrm>
          <a:custGeom>
            <a:avLst/>
            <a:gdLst/>
            <a:ahLst/>
            <a:cxnLst/>
            <a:rect l="l" t="t" r="r" b="b"/>
            <a:pathLst>
              <a:path w="708660" h="246379">
                <a:moveTo>
                  <a:pt x="0" y="246125"/>
                </a:moveTo>
                <a:lnTo>
                  <a:pt x="708660" y="246125"/>
                </a:lnTo>
                <a:lnTo>
                  <a:pt x="708660" y="0"/>
                </a:lnTo>
                <a:lnTo>
                  <a:pt x="0" y="0"/>
                </a:lnTo>
                <a:lnTo>
                  <a:pt x="0" y="246125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3792" y="3611498"/>
            <a:ext cx="680720" cy="247015"/>
          </a:xfrm>
          <a:custGeom>
            <a:avLst/>
            <a:gdLst/>
            <a:ahLst/>
            <a:cxnLst/>
            <a:rect l="l" t="t" r="r" b="b"/>
            <a:pathLst>
              <a:path w="680720" h="247014">
                <a:moveTo>
                  <a:pt x="0" y="246887"/>
                </a:moveTo>
                <a:lnTo>
                  <a:pt x="680465" y="246887"/>
                </a:lnTo>
                <a:lnTo>
                  <a:pt x="680465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72000" y="3643121"/>
            <a:ext cx="3736975" cy="32150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75"/>
              </a:spcBef>
              <a:tabLst>
                <a:tab pos="1483360" algn="l"/>
              </a:tabLst>
            </a:pPr>
            <a:r>
              <a:rPr sz="1500" b="1" baseline="-30555" dirty="0">
                <a:latin typeface="Times New Roman"/>
                <a:cs typeface="Times New Roman"/>
              </a:rPr>
              <a:t>Outer </a:t>
            </a:r>
            <a:r>
              <a:rPr sz="1500" b="1" spc="-7" baseline="-30555" dirty="0">
                <a:latin typeface="Times New Roman"/>
                <a:cs typeface="Times New Roman"/>
              </a:rPr>
              <a:t>1/3	</a:t>
            </a:r>
            <a:r>
              <a:rPr sz="1000" b="1" dirty="0">
                <a:latin typeface="Times New Roman"/>
                <a:cs typeface="Times New Roman"/>
              </a:rPr>
              <a:t>Inner</a:t>
            </a:r>
            <a:r>
              <a:rPr sz="1000" b="1" spc="-10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2/3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71244" y="357377"/>
            <a:ext cx="5929883" cy="3180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8753" y="3579874"/>
            <a:ext cx="3916679" cy="3278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3643121"/>
            <a:ext cx="3736848" cy="3214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2950" y="3624071"/>
            <a:ext cx="3775075" cy="3234055"/>
          </a:xfrm>
          <a:custGeom>
            <a:avLst/>
            <a:gdLst/>
            <a:ahLst/>
            <a:cxnLst/>
            <a:rect l="l" t="t" r="r" b="b"/>
            <a:pathLst>
              <a:path w="3775075" h="3234054">
                <a:moveTo>
                  <a:pt x="3774948" y="3233926"/>
                </a:moveTo>
                <a:lnTo>
                  <a:pt x="3774948" y="0"/>
                </a:lnTo>
                <a:lnTo>
                  <a:pt x="0" y="0"/>
                </a:lnTo>
                <a:lnTo>
                  <a:pt x="0" y="323392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2803" y="5241035"/>
            <a:ext cx="766572" cy="836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3878" y="5429122"/>
            <a:ext cx="514350" cy="584200"/>
          </a:xfrm>
          <a:custGeom>
            <a:avLst/>
            <a:gdLst/>
            <a:ahLst/>
            <a:cxnLst/>
            <a:rect l="l" t="t" r="r" b="b"/>
            <a:pathLst>
              <a:path w="514350" h="584200">
                <a:moveTo>
                  <a:pt x="49739" y="56975"/>
                </a:moveTo>
                <a:lnTo>
                  <a:pt x="56861" y="93961"/>
                </a:lnTo>
                <a:lnTo>
                  <a:pt x="485775" y="584174"/>
                </a:lnTo>
                <a:lnTo>
                  <a:pt x="514350" y="559079"/>
                </a:lnTo>
                <a:lnTo>
                  <a:pt x="85436" y="68934"/>
                </a:lnTo>
                <a:lnTo>
                  <a:pt x="49739" y="56975"/>
                </a:lnTo>
                <a:close/>
              </a:path>
              <a:path w="514350" h="584200">
                <a:moveTo>
                  <a:pt x="0" y="0"/>
                </a:moveTo>
                <a:lnTo>
                  <a:pt x="31242" y="162051"/>
                </a:lnTo>
                <a:lnTo>
                  <a:pt x="53594" y="177139"/>
                </a:lnTo>
                <a:lnTo>
                  <a:pt x="60561" y="174263"/>
                </a:lnTo>
                <a:lnTo>
                  <a:pt x="65706" y="169105"/>
                </a:lnTo>
                <a:lnTo>
                  <a:pt x="68542" y="162382"/>
                </a:lnTo>
                <a:lnTo>
                  <a:pt x="68579" y="154812"/>
                </a:lnTo>
                <a:lnTo>
                  <a:pt x="56861" y="93961"/>
                </a:lnTo>
                <a:lnTo>
                  <a:pt x="10541" y="41020"/>
                </a:lnTo>
                <a:lnTo>
                  <a:pt x="39116" y="16001"/>
                </a:lnTo>
                <a:lnTo>
                  <a:pt x="47580" y="16001"/>
                </a:lnTo>
                <a:lnTo>
                  <a:pt x="0" y="0"/>
                </a:lnTo>
                <a:close/>
              </a:path>
              <a:path w="514350" h="584200">
                <a:moveTo>
                  <a:pt x="39116" y="16001"/>
                </a:moveTo>
                <a:lnTo>
                  <a:pt x="10541" y="41020"/>
                </a:lnTo>
                <a:lnTo>
                  <a:pt x="56861" y="93961"/>
                </a:lnTo>
                <a:lnTo>
                  <a:pt x="49739" y="56975"/>
                </a:lnTo>
                <a:lnTo>
                  <a:pt x="18796" y="46608"/>
                </a:lnTo>
                <a:lnTo>
                  <a:pt x="43561" y="24891"/>
                </a:lnTo>
                <a:lnTo>
                  <a:pt x="46895" y="24891"/>
                </a:lnTo>
                <a:lnTo>
                  <a:pt x="39116" y="16001"/>
                </a:lnTo>
                <a:close/>
              </a:path>
              <a:path w="514350" h="584200">
                <a:moveTo>
                  <a:pt x="47580" y="16001"/>
                </a:moveTo>
                <a:lnTo>
                  <a:pt x="39116" y="16001"/>
                </a:lnTo>
                <a:lnTo>
                  <a:pt x="85436" y="68934"/>
                </a:lnTo>
                <a:lnTo>
                  <a:pt x="144272" y="88645"/>
                </a:lnTo>
                <a:lnTo>
                  <a:pt x="151739" y="89620"/>
                </a:lnTo>
                <a:lnTo>
                  <a:pt x="158765" y="87677"/>
                </a:lnTo>
                <a:lnTo>
                  <a:pt x="164578" y="83234"/>
                </a:lnTo>
                <a:lnTo>
                  <a:pt x="168401" y="76707"/>
                </a:lnTo>
                <a:lnTo>
                  <a:pt x="169320" y="69169"/>
                </a:lnTo>
                <a:lnTo>
                  <a:pt x="167370" y="62118"/>
                </a:lnTo>
                <a:lnTo>
                  <a:pt x="162919" y="56330"/>
                </a:lnTo>
                <a:lnTo>
                  <a:pt x="156337" y="52577"/>
                </a:lnTo>
                <a:lnTo>
                  <a:pt x="47580" y="16001"/>
                </a:lnTo>
                <a:close/>
              </a:path>
              <a:path w="514350" h="584200">
                <a:moveTo>
                  <a:pt x="46895" y="24891"/>
                </a:moveTo>
                <a:lnTo>
                  <a:pt x="43561" y="24891"/>
                </a:lnTo>
                <a:lnTo>
                  <a:pt x="49739" y="56975"/>
                </a:lnTo>
                <a:lnTo>
                  <a:pt x="85436" y="68934"/>
                </a:lnTo>
                <a:lnTo>
                  <a:pt x="46895" y="24891"/>
                </a:lnTo>
                <a:close/>
              </a:path>
              <a:path w="514350" h="584200">
                <a:moveTo>
                  <a:pt x="43561" y="24891"/>
                </a:moveTo>
                <a:lnTo>
                  <a:pt x="18796" y="46608"/>
                </a:lnTo>
                <a:lnTo>
                  <a:pt x="49739" y="56975"/>
                </a:lnTo>
                <a:lnTo>
                  <a:pt x="43561" y="24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7182" y="6036562"/>
            <a:ext cx="1546097" cy="821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8128" y="6054966"/>
            <a:ext cx="1294130" cy="607060"/>
          </a:xfrm>
          <a:custGeom>
            <a:avLst/>
            <a:gdLst/>
            <a:ahLst/>
            <a:cxnLst/>
            <a:rect l="l" t="t" r="r" b="b"/>
            <a:pathLst>
              <a:path w="1294129" h="607059">
                <a:moveTo>
                  <a:pt x="108886" y="447440"/>
                </a:moveTo>
                <a:lnTo>
                  <a:pt x="102042" y="449964"/>
                </a:lnTo>
                <a:lnTo>
                  <a:pt x="96520" y="455104"/>
                </a:lnTo>
                <a:lnTo>
                  <a:pt x="0" y="588949"/>
                </a:lnTo>
                <a:lnTo>
                  <a:pt x="164084" y="607034"/>
                </a:lnTo>
                <a:lnTo>
                  <a:pt x="171590" y="606360"/>
                </a:lnTo>
                <a:lnTo>
                  <a:pt x="178038" y="602967"/>
                </a:lnTo>
                <a:lnTo>
                  <a:pt x="182747" y="597397"/>
                </a:lnTo>
                <a:lnTo>
                  <a:pt x="184780" y="591007"/>
                </a:lnTo>
                <a:lnTo>
                  <a:pt x="42291" y="591007"/>
                </a:lnTo>
                <a:lnTo>
                  <a:pt x="26797" y="556196"/>
                </a:lnTo>
                <a:lnTo>
                  <a:pt x="91228" y="527560"/>
                </a:lnTo>
                <a:lnTo>
                  <a:pt x="127381" y="477380"/>
                </a:lnTo>
                <a:lnTo>
                  <a:pt x="130546" y="470490"/>
                </a:lnTo>
                <a:lnTo>
                  <a:pt x="130794" y="463192"/>
                </a:lnTo>
                <a:lnTo>
                  <a:pt x="128256" y="456340"/>
                </a:lnTo>
                <a:lnTo>
                  <a:pt x="123062" y="450786"/>
                </a:lnTo>
                <a:lnTo>
                  <a:pt x="116183" y="447667"/>
                </a:lnTo>
                <a:lnTo>
                  <a:pt x="108886" y="447440"/>
                </a:lnTo>
                <a:close/>
              </a:path>
              <a:path w="1294129" h="607059">
                <a:moveTo>
                  <a:pt x="91228" y="527560"/>
                </a:moveTo>
                <a:lnTo>
                  <a:pt x="26797" y="556196"/>
                </a:lnTo>
                <a:lnTo>
                  <a:pt x="42291" y="591007"/>
                </a:lnTo>
                <a:lnTo>
                  <a:pt x="56407" y="584733"/>
                </a:lnTo>
                <a:lnTo>
                  <a:pt x="50037" y="584733"/>
                </a:lnTo>
                <a:lnTo>
                  <a:pt x="36703" y="554659"/>
                </a:lnTo>
                <a:lnTo>
                  <a:pt x="71704" y="554659"/>
                </a:lnTo>
                <a:lnTo>
                  <a:pt x="91228" y="527560"/>
                </a:lnTo>
                <a:close/>
              </a:path>
              <a:path w="1294129" h="607059">
                <a:moveTo>
                  <a:pt x="106697" y="562382"/>
                </a:moveTo>
                <a:lnTo>
                  <a:pt x="42291" y="591007"/>
                </a:lnTo>
                <a:lnTo>
                  <a:pt x="184780" y="591007"/>
                </a:lnTo>
                <a:lnTo>
                  <a:pt x="185038" y="590194"/>
                </a:lnTo>
                <a:lnTo>
                  <a:pt x="184364" y="582655"/>
                </a:lnTo>
                <a:lnTo>
                  <a:pt x="180975" y="576187"/>
                </a:lnTo>
                <a:lnTo>
                  <a:pt x="175394" y="571465"/>
                </a:lnTo>
                <a:lnTo>
                  <a:pt x="168148" y="569163"/>
                </a:lnTo>
                <a:lnTo>
                  <a:pt x="106697" y="562382"/>
                </a:lnTo>
                <a:close/>
              </a:path>
              <a:path w="1294129" h="607059">
                <a:moveTo>
                  <a:pt x="36703" y="554659"/>
                </a:moveTo>
                <a:lnTo>
                  <a:pt x="50037" y="584733"/>
                </a:lnTo>
                <a:lnTo>
                  <a:pt x="69127" y="558237"/>
                </a:lnTo>
                <a:lnTo>
                  <a:pt x="36703" y="554659"/>
                </a:lnTo>
                <a:close/>
              </a:path>
              <a:path w="1294129" h="607059">
                <a:moveTo>
                  <a:pt x="69127" y="558237"/>
                </a:moveTo>
                <a:lnTo>
                  <a:pt x="50037" y="584733"/>
                </a:lnTo>
                <a:lnTo>
                  <a:pt x="56407" y="584733"/>
                </a:lnTo>
                <a:lnTo>
                  <a:pt x="106697" y="562382"/>
                </a:lnTo>
                <a:lnTo>
                  <a:pt x="69127" y="558237"/>
                </a:lnTo>
                <a:close/>
              </a:path>
              <a:path w="1294129" h="607059">
                <a:moveTo>
                  <a:pt x="1278254" y="0"/>
                </a:moveTo>
                <a:lnTo>
                  <a:pt x="91228" y="527560"/>
                </a:lnTo>
                <a:lnTo>
                  <a:pt x="69127" y="558237"/>
                </a:lnTo>
                <a:lnTo>
                  <a:pt x="106697" y="562382"/>
                </a:lnTo>
                <a:lnTo>
                  <a:pt x="1293749" y="34823"/>
                </a:lnTo>
                <a:lnTo>
                  <a:pt x="1278254" y="0"/>
                </a:lnTo>
                <a:close/>
              </a:path>
              <a:path w="1294129" h="607059">
                <a:moveTo>
                  <a:pt x="71704" y="554659"/>
                </a:moveTo>
                <a:lnTo>
                  <a:pt x="36703" y="554659"/>
                </a:lnTo>
                <a:lnTo>
                  <a:pt x="69127" y="558237"/>
                </a:lnTo>
                <a:lnTo>
                  <a:pt x="71704" y="554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1613" y="4255668"/>
            <a:ext cx="2962275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</a:pPr>
            <a:r>
              <a:rPr sz="1800" dirty="0">
                <a:latin typeface="Andalus"/>
                <a:cs typeface="Andalus"/>
              </a:rPr>
              <a:t>the adult the </a:t>
            </a:r>
            <a:r>
              <a:rPr sz="1800" spc="-5" dirty="0">
                <a:latin typeface="Andalus"/>
                <a:cs typeface="Andalus"/>
              </a:rPr>
              <a:t>external meatus </a:t>
            </a:r>
            <a:r>
              <a:rPr sz="1800" dirty="0">
                <a:latin typeface="Andalus"/>
                <a:cs typeface="Andalus"/>
              </a:rPr>
              <a:t>is  about 1 in. </a:t>
            </a:r>
            <a:r>
              <a:rPr sz="1800" spc="-5" dirty="0">
                <a:latin typeface="Andalus"/>
                <a:cs typeface="Andalus"/>
              </a:rPr>
              <a:t>(2.5 </a:t>
            </a:r>
            <a:r>
              <a:rPr sz="1800" dirty="0">
                <a:latin typeface="Andalus"/>
                <a:cs typeface="Andalus"/>
              </a:rPr>
              <a:t>cm) long and is  </a:t>
            </a:r>
            <a:r>
              <a:rPr sz="1800" spc="-5" dirty="0">
                <a:latin typeface="Andalus"/>
                <a:cs typeface="Andalus"/>
              </a:rPr>
              <a:t>narrowest </a:t>
            </a:r>
            <a:r>
              <a:rPr sz="1800" dirty="0">
                <a:latin typeface="Andalus"/>
                <a:cs typeface="Andalus"/>
              </a:rPr>
              <a:t>about </a:t>
            </a:r>
            <a:r>
              <a:rPr sz="1800" spc="-5" dirty="0">
                <a:latin typeface="Andalus"/>
                <a:cs typeface="Andalus"/>
              </a:rPr>
              <a:t>0.2 </a:t>
            </a:r>
            <a:r>
              <a:rPr sz="1800" dirty="0">
                <a:latin typeface="Andalus"/>
                <a:cs typeface="Andalus"/>
              </a:rPr>
              <a:t>in. (5 mm)  from the tympanic</a:t>
            </a:r>
            <a:r>
              <a:rPr sz="1800" spc="-90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membrane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142494"/>
            <a:ext cx="4415028" cy="3938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502" y="3072002"/>
            <a:ext cx="2856865" cy="1631950"/>
          </a:xfrm>
          <a:custGeom>
            <a:avLst/>
            <a:gdLst/>
            <a:ahLst/>
            <a:cxnLst/>
            <a:rect l="l" t="t" r="r" b="b"/>
            <a:pathLst>
              <a:path w="2856865" h="1631950">
                <a:moveTo>
                  <a:pt x="0" y="1631442"/>
                </a:moveTo>
                <a:lnTo>
                  <a:pt x="2856738" y="1631442"/>
                </a:lnTo>
                <a:lnTo>
                  <a:pt x="2856738" y="0"/>
                </a:lnTo>
                <a:lnTo>
                  <a:pt x="0" y="0"/>
                </a:lnTo>
                <a:lnTo>
                  <a:pt x="0" y="1631442"/>
                </a:lnTo>
                <a:close/>
              </a:path>
            </a:pathLst>
          </a:custGeom>
          <a:ln w="2514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337" y="3088132"/>
            <a:ext cx="2194560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1670" marR="5080" indent="-649605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Andalus"/>
                <a:cs typeface="Andalus"/>
              </a:rPr>
              <a:t>The </a:t>
            </a:r>
            <a:r>
              <a:rPr sz="1800" b="1" u="sng" dirty="0">
                <a:latin typeface="Andalus"/>
                <a:cs typeface="Andalus"/>
              </a:rPr>
              <a:t>outer third </a:t>
            </a:r>
            <a:r>
              <a:rPr sz="1800" dirty="0">
                <a:latin typeface="Andalus"/>
                <a:cs typeface="Andalus"/>
              </a:rPr>
              <a:t>of</a:t>
            </a:r>
            <a:r>
              <a:rPr sz="1800" spc="-95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the  </a:t>
            </a:r>
            <a:r>
              <a:rPr sz="1800" spc="-5" dirty="0">
                <a:latin typeface="Andalus"/>
                <a:cs typeface="Andalus"/>
              </a:rPr>
              <a:t>meatus</a:t>
            </a:r>
            <a:r>
              <a:rPr sz="1800" spc="-75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is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191" y="3619500"/>
            <a:ext cx="22479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dirty="0">
                <a:latin typeface="Andalus"/>
                <a:cs typeface="Andalus"/>
              </a:rPr>
              <a:t>elastic</a:t>
            </a:r>
            <a:r>
              <a:rPr sz="2800" b="1" spc="-85" dirty="0">
                <a:latin typeface="Andalus"/>
                <a:cs typeface="Andalus"/>
              </a:rPr>
              <a:t> </a:t>
            </a:r>
            <a:r>
              <a:rPr sz="2800" b="1" dirty="0">
                <a:latin typeface="Andalus"/>
                <a:cs typeface="Andalus"/>
              </a:rPr>
              <a:t>cartilage</a:t>
            </a:r>
            <a:endParaRPr sz="2800">
              <a:latin typeface="Andalus"/>
              <a:cs typeface="Andalus"/>
            </a:endParaRPr>
          </a:p>
          <a:p>
            <a:pPr marL="80010" marR="73660" algn="ctr">
              <a:lnSpc>
                <a:spcPts val="2160"/>
              </a:lnSpc>
              <a:spcBef>
                <a:spcPts val="204"/>
              </a:spcBef>
            </a:pPr>
            <a:r>
              <a:rPr sz="1800" spc="-35" dirty="0">
                <a:latin typeface="Andalus"/>
                <a:cs typeface="Andalus"/>
              </a:rPr>
              <a:t>(</a:t>
            </a:r>
            <a:r>
              <a:rPr sz="1900" b="1" i="1" u="sng" spc="-35" dirty="0">
                <a:latin typeface="Andalus"/>
                <a:cs typeface="Andalus"/>
              </a:rPr>
              <a:t>directed </a:t>
            </a:r>
            <a:r>
              <a:rPr sz="1900" b="1" i="1" u="sng" spc="-50" dirty="0">
                <a:latin typeface="Andalus"/>
                <a:cs typeface="Andalus"/>
              </a:rPr>
              <a:t>upwards</a:t>
            </a:r>
            <a:r>
              <a:rPr sz="1900" b="1" i="1" u="sng" spc="-120" dirty="0">
                <a:latin typeface="Andalus"/>
                <a:cs typeface="Andalus"/>
              </a:rPr>
              <a:t> </a:t>
            </a:r>
            <a:r>
              <a:rPr sz="1900" b="1" i="1" u="sng" spc="-45" dirty="0">
                <a:latin typeface="Andalus"/>
                <a:cs typeface="Andalus"/>
              </a:rPr>
              <a:t>and  backwards</a:t>
            </a:r>
            <a:r>
              <a:rPr sz="1800" spc="-45" dirty="0">
                <a:latin typeface="Andalus"/>
                <a:cs typeface="Andalus"/>
              </a:rPr>
              <a:t>)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29881" y="2072258"/>
            <a:ext cx="1714500" cy="2462530"/>
          </a:xfrm>
          <a:custGeom>
            <a:avLst/>
            <a:gdLst/>
            <a:ahLst/>
            <a:cxnLst/>
            <a:rect l="l" t="t" r="r" b="b"/>
            <a:pathLst>
              <a:path w="1714500" h="2462529">
                <a:moveTo>
                  <a:pt x="0" y="2462022"/>
                </a:moveTo>
                <a:lnTo>
                  <a:pt x="1714500" y="2462022"/>
                </a:lnTo>
                <a:lnTo>
                  <a:pt x="1714500" y="0"/>
                </a:lnTo>
                <a:lnTo>
                  <a:pt x="0" y="0"/>
                </a:lnTo>
                <a:lnTo>
                  <a:pt x="0" y="2462022"/>
                </a:lnTo>
                <a:close/>
              </a:path>
            </a:pathLst>
          </a:custGeom>
          <a:ln w="25146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4656" y="2087879"/>
            <a:ext cx="150685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Wingdings"/>
                <a:cs typeface="Wingdings"/>
              </a:rPr>
              <a:t></a:t>
            </a:r>
            <a:r>
              <a:rPr sz="1800" spc="-5" dirty="0">
                <a:latin typeface="Andalus"/>
                <a:cs typeface="Andalus"/>
              </a:rPr>
              <a:t>The </a:t>
            </a:r>
            <a:r>
              <a:rPr sz="1800" b="1" u="sng" dirty="0">
                <a:latin typeface="Andalus"/>
                <a:cs typeface="Andalus"/>
              </a:rPr>
              <a:t>inner</a:t>
            </a:r>
            <a:r>
              <a:rPr sz="1800" b="1" u="sng" spc="-80" dirty="0">
                <a:latin typeface="Andalus"/>
                <a:cs typeface="Andalus"/>
              </a:rPr>
              <a:t> </a:t>
            </a:r>
            <a:r>
              <a:rPr sz="1800" b="1" u="sng" spc="5" dirty="0">
                <a:latin typeface="Andalus"/>
                <a:cs typeface="Andalus"/>
              </a:rPr>
              <a:t>two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6135" y="2362200"/>
            <a:ext cx="68199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sng" dirty="0">
                <a:latin typeface="Andalus"/>
                <a:cs typeface="Andalus"/>
              </a:rPr>
              <a:t>third</a:t>
            </a:r>
            <a:r>
              <a:rPr sz="1800" b="1" u="sng" spc="-114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is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4518" y="2619247"/>
            <a:ext cx="724535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Andalus"/>
                <a:cs typeface="Andalus"/>
              </a:rPr>
              <a:t>bo</a:t>
            </a:r>
            <a:r>
              <a:rPr sz="2800" b="1" spc="-5" dirty="0">
                <a:latin typeface="Andalus"/>
                <a:cs typeface="Andalus"/>
              </a:rPr>
              <a:t>n</a:t>
            </a:r>
            <a:r>
              <a:rPr sz="2800" b="1" spc="20" dirty="0">
                <a:latin typeface="Andalus"/>
                <a:cs typeface="Andalus"/>
              </a:rPr>
              <a:t>e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8852" y="3063240"/>
            <a:ext cx="1417320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 algn="ctr">
              <a:lnSpc>
                <a:spcPct val="100000"/>
              </a:lnSpc>
            </a:pPr>
            <a:r>
              <a:rPr sz="1800" dirty="0">
                <a:latin typeface="Andalus"/>
                <a:cs typeface="Andalus"/>
              </a:rPr>
              <a:t>formed </a:t>
            </a:r>
            <a:r>
              <a:rPr sz="1800" spc="-5" dirty="0">
                <a:latin typeface="Andalus"/>
                <a:cs typeface="Andalus"/>
              </a:rPr>
              <a:t>by</a:t>
            </a:r>
            <a:r>
              <a:rPr sz="1800" spc="-100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the</a:t>
            </a:r>
            <a:endParaRPr sz="1800">
              <a:latin typeface="Andalus"/>
              <a:cs typeface="Andalus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ndalus"/>
                <a:cs typeface="Andalus"/>
              </a:rPr>
              <a:t>tympanic</a:t>
            </a:r>
            <a:r>
              <a:rPr sz="1800" spc="-50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plate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43672" y="4184269"/>
            <a:ext cx="1485265" cy="0"/>
          </a:xfrm>
          <a:custGeom>
            <a:avLst/>
            <a:gdLst/>
            <a:ahLst/>
            <a:cxnLst/>
            <a:rect l="l" t="t" r="r" b="b"/>
            <a:pathLst>
              <a:path w="1485265">
                <a:moveTo>
                  <a:pt x="0" y="0"/>
                </a:moveTo>
                <a:lnTo>
                  <a:pt x="1485137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31607" y="3612133"/>
            <a:ext cx="151257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10"/>
              </a:lnSpc>
            </a:pPr>
            <a:r>
              <a:rPr sz="1800" spc="-5" dirty="0">
                <a:latin typeface="Andalus"/>
                <a:cs typeface="Andalus"/>
              </a:rPr>
              <a:t>(directed</a:t>
            </a:r>
            <a:endParaRPr sz="1800">
              <a:latin typeface="Andalus"/>
              <a:cs typeface="Andalus"/>
            </a:endParaRPr>
          </a:p>
          <a:p>
            <a:pPr algn="ctr">
              <a:lnSpc>
                <a:spcPts val="2230"/>
              </a:lnSpc>
            </a:pPr>
            <a:r>
              <a:rPr sz="1900" b="1" i="1" spc="-55" dirty="0">
                <a:latin typeface="Andalus"/>
                <a:cs typeface="Andalus"/>
              </a:rPr>
              <a:t>downwards</a:t>
            </a:r>
            <a:r>
              <a:rPr sz="1900" b="1" i="1" spc="-95" dirty="0">
                <a:latin typeface="Andalus"/>
                <a:cs typeface="Andalus"/>
              </a:rPr>
              <a:t> </a:t>
            </a:r>
            <a:r>
              <a:rPr sz="1900" b="1" i="1" spc="-45" dirty="0">
                <a:latin typeface="Andalus"/>
                <a:cs typeface="Andalus"/>
              </a:rPr>
              <a:t>and</a:t>
            </a:r>
            <a:endParaRPr sz="1900">
              <a:latin typeface="Andalus"/>
              <a:cs typeface="Andalu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98307" y="4148073"/>
            <a:ext cx="9779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i="1" u="sng" spc="-45" dirty="0">
                <a:latin typeface="Andalus"/>
                <a:cs typeface="Andalus"/>
              </a:rPr>
              <a:t>forwards</a:t>
            </a:r>
            <a:r>
              <a:rPr sz="1900" i="1" spc="-45" dirty="0">
                <a:latin typeface="Andalus"/>
                <a:cs typeface="Andalus"/>
              </a:rPr>
              <a:t>).</a:t>
            </a:r>
            <a:endParaRPr sz="1900">
              <a:latin typeface="Andalus"/>
              <a:cs typeface="Andalu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46547" y="1812035"/>
            <a:ext cx="2324861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7495" y="1919852"/>
            <a:ext cx="2072639" cy="171450"/>
          </a:xfrm>
          <a:custGeom>
            <a:avLst/>
            <a:gdLst/>
            <a:ahLst/>
            <a:cxnLst/>
            <a:rect l="l" t="t" r="r" b="b"/>
            <a:pathLst>
              <a:path w="2072640" h="171450">
                <a:moveTo>
                  <a:pt x="152530" y="0"/>
                </a:moveTo>
                <a:lnTo>
                  <a:pt x="145287" y="2164"/>
                </a:lnTo>
                <a:lnTo>
                  <a:pt x="0" y="80396"/>
                </a:lnTo>
                <a:lnTo>
                  <a:pt x="139572" y="168407"/>
                </a:lnTo>
                <a:lnTo>
                  <a:pt x="146645" y="171082"/>
                </a:lnTo>
                <a:lnTo>
                  <a:pt x="153955" y="170852"/>
                </a:lnTo>
                <a:lnTo>
                  <a:pt x="160647" y="167907"/>
                </a:lnTo>
                <a:lnTo>
                  <a:pt x="165862" y="162438"/>
                </a:lnTo>
                <a:lnTo>
                  <a:pt x="168536" y="155366"/>
                </a:lnTo>
                <a:lnTo>
                  <a:pt x="168306" y="148056"/>
                </a:lnTo>
                <a:lnTo>
                  <a:pt x="165361" y="141364"/>
                </a:lnTo>
                <a:lnTo>
                  <a:pt x="159892" y="136149"/>
                </a:lnTo>
                <a:lnTo>
                  <a:pt x="107592" y="103142"/>
                </a:lnTo>
                <a:lnTo>
                  <a:pt x="37210" y="100716"/>
                </a:lnTo>
                <a:lnTo>
                  <a:pt x="38480" y="62616"/>
                </a:lnTo>
                <a:lnTo>
                  <a:pt x="113478" y="62616"/>
                </a:lnTo>
                <a:lnTo>
                  <a:pt x="163321" y="35819"/>
                </a:lnTo>
                <a:lnTo>
                  <a:pt x="169158" y="30932"/>
                </a:lnTo>
                <a:lnTo>
                  <a:pt x="172577" y="24437"/>
                </a:lnTo>
                <a:lnTo>
                  <a:pt x="173305" y="17156"/>
                </a:lnTo>
                <a:lnTo>
                  <a:pt x="171068" y="9911"/>
                </a:lnTo>
                <a:lnTo>
                  <a:pt x="166254" y="4147"/>
                </a:lnTo>
                <a:lnTo>
                  <a:pt x="159797" y="752"/>
                </a:lnTo>
                <a:lnTo>
                  <a:pt x="152530" y="0"/>
                </a:lnTo>
                <a:close/>
              </a:path>
              <a:path w="2072640" h="171450">
                <a:moveTo>
                  <a:pt x="108952" y="65050"/>
                </a:moveTo>
                <a:lnTo>
                  <a:pt x="75624" y="82968"/>
                </a:lnTo>
                <a:lnTo>
                  <a:pt x="107592" y="103142"/>
                </a:lnTo>
                <a:lnTo>
                  <a:pt x="2071115" y="170820"/>
                </a:lnTo>
                <a:lnTo>
                  <a:pt x="2072512" y="132847"/>
                </a:lnTo>
                <a:lnTo>
                  <a:pt x="108952" y="65050"/>
                </a:lnTo>
                <a:close/>
              </a:path>
              <a:path w="2072640" h="171450">
                <a:moveTo>
                  <a:pt x="38480" y="62616"/>
                </a:moveTo>
                <a:lnTo>
                  <a:pt x="37210" y="100716"/>
                </a:lnTo>
                <a:lnTo>
                  <a:pt x="107592" y="103142"/>
                </a:lnTo>
                <a:lnTo>
                  <a:pt x="100126" y="98430"/>
                </a:lnTo>
                <a:lnTo>
                  <a:pt x="46862" y="98430"/>
                </a:lnTo>
                <a:lnTo>
                  <a:pt x="48005" y="65537"/>
                </a:lnTo>
                <a:lnTo>
                  <a:pt x="108045" y="65537"/>
                </a:lnTo>
                <a:lnTo>
                  <a:pt x="108952" y="65050"/>
                </a:lnTo>
                <a:lnTo>
                  <a:pt x="38480" y="62616"/>
                </a:lnTo>
                <a:close/>
              </a:path>
              <a:path w="2072640" h="171450">
                <a:moveTo>
                  <a:pt x="48005" y="65537"/>
                </a:moveTo>
                <a:lnTo>
                  <a:pt x="46862" y="98430"/>
                </a:lnTo>
                <a:lnTo>
                  <a:pt x="75624" y="82968"/>
                </a:lnTo>
                <a:lnTo>
                  <a:pt x="48005" y="65537"/>
                </a:lnTo>
                <a:close/>
              </a:path>
              <a:path w="2072640" h="171450">
                <a:moveTo>
                  <a:pt x="75624" y="82968"/>
                </a:moveTo>
                <a:lnTo>
                  <a:pt x="46862" y="98430"/>
                </a:lnTo>
                <a:lnTo>
                  <a:pt x="100126" y="98430"/>
                </a:lnTo>
                <a:lnTo>
                  <a:pt x="75624" y="82968"/>
                </a:lnTo>
                <a:close/>
              </a:path>
              <a:path w="2072640" h="171450">
                <a:moveTo>
                  <a:pt x="108045" y="65537"/>
                </a:moveTo>
                <a:lnTo>
                  <a:pt x="48005" y="65537"/>
                </a:lnTo>
                <a:lnTo>
                  <a:pt x="75624" y="82968"/>
                </a:lnTo>
                <a:lnTo>
                  <a:pt x="108045" y="65537"/>
                </a:lnTo>
                <a:close/>
              </a:path>
              <a:path w="2072640" h="171450">
                <a:moveTo>
                  <a:pt x="113478" y="62616"/>
                </a:moveTo>
                <a:lnTo>
                  <a:pt x="38480" y="62616"/>
                </a:lnTo>
                <a:lnTo>
                  <a:pt x="108952" y="65050"/>
                </a:lnTo>
                <a:lnTo>
                  <a:pt x="113478" y="62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6547" y="1240536"/>
            <a:ext cx="696468" cy="835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7621" y="1428622"/>
            <a:ext cx="443865" cy="583565"/>
          </a:xfrm>
          <a:custGeom>
            <a:avLst/>
            <a:gdLst/>
            <a:ahLst/>
            <a:cxnLst/>
            <a:rect l="l" t="t" r="r" b="b"/>
            <a:pathLst>
              <a:path w="443864" h="583564">
                <a:moveTo>
                  <a:pt x="45296" y="60558"/>
                </a:moveTo>
                <a:lnTo>
                  <a:pt x="49655" y="98160"/>
                </a:lnTo>
                <a:lnTo>
                  <a:pt x="413385" y="583056"/>
                </a:lnTo>
                <a:lnTo>
                  <a:pt x="443864" y="560197"/>
                </a:lnTo>
                <a:lnTo>
                  <a:pt x="80087" y="75236"/>
                </a:lnTo>
                <a:lnTo>
                  <a:pt x="45296" y="60558"/>
                </a:lnTo>
                <a:close/>
              </a:path>
              <a:path w="443864" h="583564">
                <a:moveTo>
                  <a:pt x="0" y="0"/>
                </a:moveTo>
                <a:lnTo>
                  <a:pt x="18923" y="163956"/>
                </a:lnTo>
                <a:lnTo>
                  <a:pt x="40004" y="180721"/>
                </a:lnTo>
                <a:lnTo>
                  <a:pt x="47249" y="178353"/>
                </a:lnTo>
                <a:lnTo>
                  <a:pt x="52816" y="173593"/>
                </a:lnTo>
                <a:lnTo>
                  <a:pt x="56167" y="167094"/>
                </a:lnTo>
                <a:lnTo>
                  <a:pt x="56768" y="159512"/>
                </a:lnTo>
                <a:lnTo>
                  <a:pt x="49655" y="98160"/>
                </a:lnTo>
                <a:lnTo>
                  <a:pt x="7365" y="41782"/>
                </a:lnTo>
                <a:lnTo>
                  <a:pt x="37845" y="18923"/>
                </a:lnTo>
                <a:lnTo>
                  <a:pt x="44815" y="18923"/>
                </a:lnTo>
                <a:lnTo>
                  <a:pt x="0" y="0"/>
                </a:lnTo>
                <a:close/>
              </a:path>
              <a:path w="443864" h="583564">
                <a:moveTo>
                  <a:pt x="44815" y="18923"/>
                </a:moveTo>
                <a:lnTo>
                  <a:pt x="37845" y="18923"/>
                </a:lnTo>
                <a:lnTo>
                  <a:pt x="80087" y="75236"/>
                </a:lnTo>
                <a:lnTo>
                  <a:pt x="137160" y="99313"/>
                </a:lnTo>
                <a:lnTo>
                  <a:pt x="144549" y="100798"/>
                </a:lnTo>
                <a:lnTo>
                  <a:pt x="151701" y="99377"/>
                </a:lnTo>
                <a:lnTo>
                  <a:pt x="157805" y="95384"/>
                </a:lnTo>
                <a:lnTo>
                  <a:pt x="162051" y="89153"/>
                </a:lnTo>
                <a:lnTo>
                  <a:pt x="163607" y="81762"/>
                </a:lnTo>
                <a:lnTo>
                  <a:pt x="162210" y="74596"/>
                </a:lnTo>
                <a:lnTo>
                  <a:pt x="158194" y="68454"/>
                </a:lnTo>
                <a:lnTo>
                  <a:pt x="151891" y="64135"/>
                </a:lnTo>
                <a:lnTo>
                  <a:pt x="44815" y="18923"/>
                </a:lnTo>
                <a:close/>
              </a:path>
              <a:path w="443864" h="583564">
                <a:moveTo>
                  <a:pt x="37845" y="18923"/>
                </a:moveTo>
                <a:lnTo>
                  <a:pt x="7365" y="41782"/>
                </a:lnTo>
                <a:lnTo>
                  <a:pt x="49655" y="98160"/>
                </a:lnTo>
                <a:lnTo>
                  <a:pt x="45296" y="60558"/>
                </a:lnTo>
                <a:lnTo>
                  <a:pt x="15239" y="47878"/>
                </a:lnTo>
                <a:lnTo>
                  <a:pt x="41528" y="28066"/>
                </a:lnTo>
                <a:lnTo>
                  <a:pt x="44705" y="28066"/>
                </a:lnTo>
                <a:lnTo>
                  <a:pt x="37845" y="18923"/>
                </a:lnTo>
                <a:close/>
              </a:path>
              <a:path w="443864" h="583564">
                <a:moveTo>
                  <a:pt x="44705" y="28066"/>
                </a:moveTo>
                <a:lnTo>
                  <a:pt x="41528" y="28066"/>
                </a:lnTo>
                <a:lnTo>
                  <a:pt x="45296" y="60558"/>
                </a:lnTo>
                <a:lnTo>
                  <a:pt x="80087" y="75236"/>
                </a:lnTo>
                <a:lnTo>
                  <a:pt x="44705" y="28066"/>
                </a:lnTo>
                <a:close/>
              </a:path>
              <a:path w="443864" h="583564">
                <a:moveTo>
                  <a:pt x="41528" y="28066"/>
                </a:moveTo>
                <a:lnTo>
                  <a:pt x="15239" y="47878"/>
                </a:lnTo>
                <a:lnTo>
                  <a:pt x="45296" y="60558"/>
                </a:lnTo>
                <a:lnTo>
                  <a:pt x="41528" y="28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2297" y="1975866"/>
            <a:ext cx="422148" cy="686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9590" y="1994280"/>
            <a:ext cx="194945" cy="434975"/>
          </a:xfrm>
          <a:custGeom>
            <a:avLst/>
            <a:gdLst/>
            <a:ahLst/>
            <a:cxnLst/>
            <a:rect l="l" t="t" r="r" b="b"/>
            <a:pathLst>
              <a:path w="194945" h="434975">
                <a:moveTo>
                  <a:pt x="22280" y="250642"/>
                </a:moveTo>
                <a:lnTo>
                  <a:pt x="0" y="273177"/>
                </a:lnTo>
                <a:lnTo>
                  <a:pt x="33782" y="434721"/>
                </a:lnTo>
                <a:lnTo>
                  <a:pt x="67731" y="404876"/>
                </a:lnTo>
                <a:lnTo>
                  <a:pt x="63754" y="404876"/>
                </a:lnTo>
                <a:lnTo>
                  <a:pt x="27686" y="392811"/>
                </a:lnTo>
                <a:lnTo>
                  <a:pt x="49933" y="326069"/>
                </a:lnTo>
                <a:lnTo>
                  <a:pt x="37211" y="265430"/>
                </a:lnTo>
                <a:lnTo>
                  <a:pt x="34234" y="258484"/>
                </a:lnTo>
                <a:lnTo>
                  <a:pt x="29019" y="253396"/>
                </a:lnTo>
                <a:lnTo>
                  <a:pt x="22280" y="250642"/>
                </a:lnTo>
                <a:close/>
              </a:path>
              <a:path w="194945" h="434975">
                <a:moveTo>
                  <a:pt x="49933" y="326069"/>
                </a:moveTo>
                <a:lnTo>
                  <a:pt x="27686" y="392811"/>
                </a:lnTo>
                <a:lnTo>
                  <a:pt x="63754" y="404876"/>
                </a:lnTo>
                <a:lnTo>
                  <a:pt x="67054" y="394970"/>
                </a:lnTo>
                <a:lnTo>
                  <a:pt x="64388" y="394970"/>
                </a:lnTo>
                <a:lnTo>
                  <a:pt x="33147" y="384556"/>
                </a:lnTo>
                <a:lnTo>
                  <a:pt x="57681" y="362998"/>
                </a:lnTo>
                <a:lnTo>
                  <a:pt x="49933" y="326069"/>
                </a:lnTo>
                <a:close/>
              </a:path>
              <a:path w="194945" h="434975">
                <a:moveTo>
                  <a:pt x="146367" y="292433"/>
                </a:moveTo>
                <a:lnTo>
                  <a:pt x="139132" y="293383"/>
                </a:lnTo>
                <a:lnTo>
                  <a:pt x="132587" y="297180"/>
                </a:lnTo>
                <a:lnTo>
                  <a:pt x="86000" y="338115"/>
                </a:lnTo>
                <a:lnTo>
                  <a:pt x="63754" y="404876"/>
                </a:lnTo>
                <a:lnTo>
                  <a:pt x="67731" y="404876"/>
                </a:lnTo>
                <a:lnTo>
                  <a:pt x="157734" y="325755"/>
                </a:lnTo>
                <a:lnTo>
                  <a:pt x="162296" y="319726"/>
                </a:lnTo>
                <a:lnTo>
                  <a:pt x="164131" y="312674"/>
                </a:lnTo>
                <a:lnTo>
                  <a:pt x="163181" y="305431"/>
                </a:lnTo>
                <a:lnTo>
                  <a:pt x="159385" y="298831"/>
                </a:lnTo>
                <a:lnTo>
                  <a:pt x="153412" y="294268"/>
                </a:lnTo>
                <a:lnTo>
                  <a:pt x="146367" y="292433"/>
                </a:lnTo>
                <a:close/>
              </a:path>
              <a:path w="194945" h="434975">
                <a:moveTo>
                  <a:pt x="57681" y="362998"/>
                </a:moveTo>
                <a:lnTo>
                  <a:pt x="33147" y="384556"/>
                </a:lnTo>
                <a:lnTo>
                  <a:pt x="64388" y="394970"/>
                </a:lnTo>
                <a:lnTo>
                  <a:pt x="57681" y="362998"/>
                </a:lnTo>
                <a:close/>
              </a:path>
              <a:path w="194945" h="434975">
                <a:moveTo>
                  <a:pt x="86000" y="338115"/>
                </a:moveTo>
                <a:lnTo>
                  <a:pt x="57681" y="362998"/>
                </a:lnTo>
                <a:lnTo>
                  <a:pt x="64388" y="394970"/>
                </a:lnTo>
                <a:lnTo>
                  <a:pt x="67054" y="394970"/>
                </a:lnTo>
                <a:lnTo>
                  <a:pt x="86000" y="338115"/>
                </a:lnTo>
                <a:close/>
              </a:path>
              <a:path w="194945" h="434975">
                <a:moveTo>
                  <a:pt x="158623" y="0"/>
                </a:moveTo>
                <a:lnTo>
                  <a:pt x="49933" y="326069"/>
                </a:lnTo>
                <a:lnTo>
                  <a:pt x="57681" y="362998"/>
                </a:lnTo>
                <a:lnTo>
                  <a:pt x="86000" y="338115"/>
                </a:lnTo>
                <a:lnTo>
                  <a:pt x="194690" y="11938"/>
                </a:lnTo>
                <a:lnTo>
                  <a:pt x="158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4309" y="1383030"/>
            <a:ext cx="421386" cy="1184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53332" y="1571116"/>
            <a:ext cx="223520" cy="932180"/>
          </a:xfrm>
          <a:custGeom>
            <a:avLst/>
            <a:gdLst/>
            <a:ahLst/>
            <a:cxnLst/>
            <a:rect l="l" t="t" r="r" b="b"/>
            <a:pathLst>
              <a:path w="223520" h="932180">
                <a:moveTo>
                  <a:pt x="150143" y="74808"/>
                </a:moveTo>
                <a:lnTo>
                  <a:pt x="126457" y="104100"/>
                </a:lnTo>
                <a:lnTo>
                  <a:pt x="0" y="925957"/>
                </a:lnTo>
                <a:lnTo>
                  <a:pt x="37591" y="931672"/>
                </a:lnTo>
                <a:lnTo>
                  <a:pt x="164019" y="110007"/>
                </a:lnTo>
                <a:lnTo>
                  <a:pt x="150143" y="74808"/>
                </a:lnTo>
                <a:close/>
              </a:path>
              <a:path w="223520" h="932180">
                <a:moveTo>
                  <a:pt x="175271" y="34544"/>
                </a:moveTo>
                <a:lnTo>
                  <a:pt x="137159" y="34544"/>
                </a:lnTo>
                <a:lnTo>
                  <a:pt x="174751" y="40259"/>
                </a:lnTo>
                <a:lnTo>
                  <a:pt x="164019" y="110007"/>
                </a:lnTo>
                <a:lnTo>
                  <a:pt x="186689" y="167512"/>
                </a:lnTo>
                <a:lnTo>
                  <a:pt x="190845" y="173859"/>
                </a:lnTo>
                <a:lnTo>
                  <a:pt x="196881" y="177990"/>
                </a:lnTo>
                <a:lnTo>
                  <a:pt x="204013" y="179550"/>
                </a:lnTo>
                <a:lnTo>
                  <a:pt x="211454" y="178181"/>
                </a:lnTo>
                <a:lnTo>
                  <a:pt x="217801" y="174099"/>
                </a:lnTo>
                <a:lnTo>
                  <a:pt x="221932" y="168100"/>
                </a:lnTo>
                <a:lnTo>
                  <a:pt x="223492" y="160982"/>
                </a:lnTo>
                <a:lnTo>
                  <a:pt x="222122" y="153543"/>
                </a:lnTo>
                <a:lnTo>
                  <a:pt x="175271" y="34544"/>
                </a:lnTo>
                <a:close/>
              </a:path>
              <a:path w="223520" h="932180">
                <a:moveTo>
                  <a:pt x="161670" y="0"/>
                </a:moveTo>
                <a:lnTo>
                  <a:pt x="57912" y="128270"/>
                </a:lnTo>
                <a:lnTo>
                  <a:pt x="54348" y="134957"/>
                </a:lnTo>
                <a:lnTo>
                  <a:pt x="53689" y="142239"/>
                </a:lnTo>
                <a:lnTo>
                  <a:pt x="55840" y="149236"/>
                </a:lnTo>
                <a:lnTo>
                  <a:pt x="60705" y="155067"/>
                </a:lnTo>
                <a:lnTo>
                  <a:pt x="67393" y="158559"/>
                </a:lnTo>
                <a:lnTo>
                  <a:pt x="74675" y="159194"/>
                </a:lnTo>
                <a:lnTo>
                  <a:pt x="81672" y="157067"/>
                </a:lnTo>
                <a:lnTo>
                  <a:pt x="87502" y="152273"/>
                </a:lnTo>
                <a:lnTo>
                  <a:pt x="126457" y="104100"/>
                </a:lnTo>
                <a:lnTo>
                  <a:pt x="137159" y="34544"/>
                </a:lnTo>
                <a:lnTo>
                  <a:pt x="175271" y="34544"/>
                </a:lnTo>
                <a:lnTo>
                  <a:pt x="161670" y="0"/>
                </a:lnTo>
                <a:close/>
              </a:path>
              <a:path w="223520" h="932180">
                <a:moveTo>
                  <a:pt x="174107" y="44450"/>
                </a:moveTo>
                <a:lnTo>
                  <a:pt x="138175" y="44450"/>
                </a:lnTo>
                <a:lnTo>
                  <a:pt x="170687" y="49403"/>
                </a:lnTo>
                <a:lnTo>
                  <a:pt x="150143" y="74808"/>
                </a:lnTo>
                <a:lnTo>
                  <a:pt x="164019" y="110007"/>
                </a:lnTo>
                <a:lnTo>
                  <a:pt x="174107" y="44450"/>
                </a:lnTo>
                <a:close/>
              </a:path>
              <a:path w="223520" h="932180">
                <a:moveTo>
                  <a:pt x="137159" y="34544"/>
                </a:moveTo>
                <a:lnTo>
                  <a:pt x="126457" y="104100"/>
                </a:lnTo>
                <a:lnTo>
                  <a:pt x="150143" y="74808"/>
                </a:lnTo>
                <a:lnTo>
                  <a:pt x="138175" y="44450"/>
                </a:lnTo>
                <a:lnTo>
                  <a:pt x="174107" y="44450"/>
                </a:lnTo>
                <a:lnTo>
                  <a:pt x="174751" y="40259"/>
                </a:lnTo>
                <a:lnTo>
                  <a:pt x="137159" y="34544"/>
                </a:lnTo>
                <a:close/>
              </a:path>
              <a:path w="223520" h="932180">
                <a:moveTo>
                  <a:pt x="138175" y="44450"/>
                </a:moveTo>
                <a:lnTo>
                  <a:pt x="150143" y="74808"/>
                </a:lnTo>
                <a:lnTo>
                  <a:pt x="170687" y="49403"/>
                </a:lnTo>
                <a:lnTo>
                  <a:pt x="138175" y="44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6408" y="2455164"/>
            <a:ext cx="828293" cy="421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7555" y="2481579"/>
            <a:ext cx="576580" cy="208279"/>
          </a:xfrm>
          <a:custGeom>
            <a:avLst/>
            <a:gdLst/>
            <a:ahLst/>
            <a:cxnLst/>
            <a:rect l="l" t="t" r="r" b="b"/>
            <a:pathLst>
              <a:path w="576579" h="208280">
                <a:moveTo>
                  <a:pt x="466641" y="153633"/>
                </a:moveTo>
                <a:lnTo>
                  <a:pt x="407162" y="170942"/>
                </a:lnTo>
                <a:lnTo>
                  <a:pt x="400421" y="174436"/>
                </a:lnTo>
                <a:lnTo>
                  <a:pt x="395716" y="180038"/>
                </a:lnTo>
                <a:lnTo>
                  <a:pt x="393463" y="186997"/>
                </a:lnTo>
                <a:lnTo>
                  <a:pt x="394081" y="194564"/>
                </a:lnTo>
                <a:lnTo>
                  <a:pt x="397646" y="201231"/>
                </a:lnTo>
                <a:lnTo>
                  <a:pt x="403272" y="205898"/>
                </a:lnTo>
                <a:lnTo>
                  <a:pt x="410208" y="208137"/>
                </a:lnTo>
                <a:lnTo>
                  <a:pt x="417703" y="207518"/>
                </a:lnTo>
                <a:lnTo>
                  <a:pt x="544325" y="170687"/>
                </a:lnTo>
                <a:lnTo>
                  <a:pt x="534924" y="170687"/>
                </a:lnTo>
                <a:lnTo>
                  <a:pt x="466641" y="153633"/>
                </a:lnTo>
                <a:close/>
              </a:path>
              <a:path w="576579" h="208280">
                <a:moveTo>
                  <a:pt x="502812" y="143107"/>
                </a:moveTo>
                <a:lnTo>
                  <a:pt x="466641" y="153633"/>
                </a:lnTo>
                <a:lnTo>
                  <a:pt x="534924" y="170687"/>
                </a:lnTo>
                <a:lnTo>
                  <a:pt x="536118" y="165862"/>
                </a:lnTo>
                <a:lnTo>
                  <a:pt x="526161" y="165862"/>
                </a:lnTo>
                <a:lnTo>
                  <a:pt x="502812" y="143107"/>
                </a:lnTo>
                <a:close/>
              </a:path>
              <a:path w="576579" h="208280">
                <a:moveTo>
                  <a:pt x="444579" y="40798"/>
                </a:moveTo>
                <a:lnTo>
                  <a:pt x="437425" y="42298"/>
                </a:lnTo>
                <a:lnTo>
                  <a:pt x="431165" y="46609"/>
                </a:lnTo>
                <a:lnTo>
                  <a:pt x="427043" y="52941"/>
                </a:lnTo>
                <a:lnTo>
                  <a:pt x="425719" y="60118"/>
                </a:lnTo>
                <a:lnTo>
                  <a:pt x="427182" y="67272"/>
                </a:lnTo>
                <a:lnTo>
                  <a:pt x="431419" y="73533"/>
                </a:lnTo>
                <a:lnTo>
                  <a:pt x="475634" y="116622"/>
                </a:lnTo>
                <a:lnTo>
                  <a:pt x="544068" y="133731"/>
                </a:lnTo>
                <a:lnTo>
                  <a:pt x="534924" y="170687"/>
                </a:lnTo>
                <a:lnTo>
                  <a:pt x="544325" y="170687"/>
                </a:lnTo>
                <a:lnTo>
                  <a:pt x="576199" y="161417"/>
                </a:lnTo>
                <a:lnTo>
                  <a:pt x="458089" y="46228"/>
                </a:lnTo>
                <a:lnTo>
                  <a:pt x="451756" y="42108"/>
                </a:lnTo>
                <a:lnTo>
                  <a:pt x="444579" y="40798"/>
                </a:lnTo>
                <a:close/>
              </a:path>
              <a:path w="576579" h="208280">
                <a:moveTo>
                  <a:pt x="534162" y="133985"/>
                </a:moveTo>
                <a:lnTo>
                  <a:pt x="502812" y="143107"/>
                </a:lnTo>
                <a:lnTo>
                  <a:pt x="526161" y="165862"/>
                </a:lnTo>
                <a:lnTo>
                  <a:pt x="534162" y="133985"/>
                </a:lnTo>
                <a:close/>
              </a:path>
              <a:path w="576579" h="208280">
                <a:moveTo>
                  <a:pt x="544005" y="133985"/>
                </a:moveTo>
                <a:lnTo>
                  <a:pt x="534162" y="133985"/>
                </a:lnTo>
                <a:lnTo>
                  <a:pt x="526161" y="165862"/>
                </a:lnTo>
                <a:lnTo>
                  <a:pt x="536118" y="165862"/>
                </a:lnTo>
                <a:lnTo>
                  <a:pt x="544005" y="133985"/>
                </a:lnTo>
                <a:close/>
              </a:path>
              <a:path w="576579" h="208280">
                <a:moveTo>
                  <a:pt x="9144" y="0"/>
                </a:moveTo>
                <a:lnTo>
                  <a:pt x="0" y="37084"/>
                </a:lnTo>
                <a:lnTo>
                  <a:pt x="466641" y="153633"/>
                </a:lnTo>
                <a:lnTo>
                  <a:pt x="502812" y="143107"/>
                </a:lnTo>
                <a:lnTo>
                  <a:pt x="475634" y="116622"/>
                </a:lnTo>
                <a:lnTo>
                  <a:pt x="9144" y="0"/>
                </a:lnTo>
                <a:close/>
              </a:path>
              <a:path w="576579" h="208280">
                <a:moveTo>
                  <a:pt x="475634" y="116622"/>
                </a:moveTo>
                <a:lnTo>
                  <a:pt x="502812" y="143107"/>
                </a:lnTo>
                <a:lnTo>
                  <a:pt x="534162" y="133985"/>
                </a:lnTo>
                <a:lnTo>
                  <a:pt x="544005" y="133985"/>
                </a:lnTo>
                <a:lnTo>
                  <a:pt x="544068" y="133731"/>
                </a:lnTo>
                <a:lnTo>
                  <a:pt x="475634" y="116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86125" y="4215003"/>
            <a:ext cx="1000760" cy="369570"/>
          </a:xfrm>
          <a:custGeom>
            <a:avLst/>
            <a:gdLst/>
            <a:ahLst/>
            <a:cxnLst/>
            <a:rect l="l" t="t" r="r" b="b"/>
            <a:pathLst>
              <a:path w="1000760" h="369570">
                <a:moveTo>
                  <a:pt x="0" y="369570"/>
                </a:moveTo>
                <a:lnTo>
                  <a:pt x="1000505" y="369570"/>
                </a:lnTo>
                <a:lnTo>
                  <a:pt x="1000505" y="0"/>
                </a:lnTo>
                <a:lnTo>
                  <a:pt x="0" y="0"/>
                </a:lnTo>
                <a:lnTo>
                  <a:pt x="0" y="369570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64991" y="4231132"/>
            <a:ext cx="67183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ndalus"/>
                <a:cs typeface="Andalus"/>
              </a:rPr>
              <a:t>M</a:t>
            </a:r>
            <a:r>
              <a:rPr sz="1800" b="1" spc="-5" dirty="0">
                <a:latin typeface="Andalus"/>
                <a:cs typeface="Andalus"/>
              </a:rPr>
              <a:t>o</a:t>
            </a:r>
            <a:r>
              <a:rPr sz="1800" b="1" dirty="0">
                <a:latin typeface="Andalus"/>
                <a:cs typeface="Andalus"/>
              </a:rPr>
              <a:t>b</a:t>
            </a:r>
            <a:r>
              <a:rPr sz="1800" b="1" spc="-10" dirty="0">
                <a:latin typeface="Andalus"/>
                <a:cs typeface="Andalus"/>
              </a:rPr>
              <a:t>i</a:t>
            </a:r>
            <a:r>
              <a:rPr sz="1800" b="1" spc="-5" dirty="0">
                <a:latin typeface="Andalus"/>
                <a:cs typeface="Andalus"/>
              </a:rPr>
              <a:t>l</a:t>
            </a:r>
            <a:r>
              <a:rPr sz="1800" b="1" spc="10" dirty="0">
                <a:latin typeface="Andalus"/>
                <a:cs typeface="Andalus"/>
              </a:rPr>
              <a:t>e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5579" y="3893820"/>
            <a:ext cx="761238" cy="554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76473" y="3912361"/>
            <a:ext cx="509905" cy="304165"/>
          </a:xfrm>
          <a:custGeom>
            <a:avLst/>
            <a:gdLst/>
            <a:ahLst/>
            <a:cxnLst/>
            <a:rect l="l" t="t" r="r" b="b"/>
            <a:pathLst>
              <a:path w="509904" h="304164">
                <a:moveTo>
                  <a:pt x="406088" y="265149"/>
                </a:moveTo>
                <a:lnTo>
                  <a:pt x="344169" y="265683"/>
                </a:lnTo>
                <a:lnTo>
                  <a:pt x="325374" y="284861"/>
                </a:lnTo>
                <a:lnTo>
                  <a:pt x="326941" y="292282"/>
                </a:lnTo>
                <a:lnTo>
                  <a:pt x="331057" y="298322"/>
                </a:lnTo>
                <a:lnTo>
                  <a:pt x="337125" y="302363"/>
                </a:lnTo>
                <a:lnTo>
                  <a:pt x="344550" y="303783"/>
                </a:lnTo>
                <a:lnTo>
                  <a:pt x="509524" y="302260"/>
                </a:lnTo>
                <a:lnTo>
                  <a:pt x="508278" y="300100"/>
                </a:lnTo>
                <a:lnTo>
                  <a:pt x="467232" y="300100"/>
                </a:lnTo>
                <a:lnTo>
                  <a:pt x="406088" y="265149"/>
                </a:lnTo>
                <a:close/>
              </a:path>
              <a:path w="509904" h="304164">
                <a:moveTo>
                  <a:pt x="443923" y="264822"/>
                </a:moveTo>
                <a:lnTo>
                  <a:pt x="406088" y="265149"/>
                </a:lnTo>
                <a:lnTo>
                  <a:pt x="467232" y="300100"/>
                </a:lnTo>
                <a:lnTo>
                  <a:pt x="471220" y="293115"/>
                </a:lnTo>
                <a:lnTo>
                  <a:pt x="460248" y="293115"/>
                </a:lnTo>
                <a:lnTo>
                  <a:pt x="443923" y="264822"/>
                </a:lnTo>
                <a:close/>
              </a:path>
              <a:path w="509904" h="304164">
                <a:moveTo>
                  <a:pt x="408187" y="150026"/>
                </a:moveTo>
                <a:lnTo>
                  <a:pt x="401065" y="152400"/>
                </a:lnTo>
                <a:lnTo>
                  <a:pt x="395366" y="157450"/>
                </a:lnTo>
                <a:lnTo>
                  <a:pt x="392144" y="164036"/>
                </a:lnTo>
                <a:lnTo>
                  <a:pt x="391636" y="171313"/>
                </a:lnTo>
                <a:lnTo>
                  <a:pt x="394081" y="178435"/>
                </a:lnTo>
                <a:lnTo>
                  <a:pt x="424998" y="232020"/>
                </a:lnTo>
                <a:lnTo>
                  <a:pt x="486155" y="266954"/>
                </a:lnTo>
                <a:lnTo>
                  <a:pt x="467232" y="300100"/>
                </a:lnTo>
                <a:lnTo>
                  <a:pt x="508278" y="300100"/>
                </a:lnTo>
                <a:lnTo>
                  <a:pt x="427100" y="159385"/>
                </a:lnTo>
                <a:lnTo>
                  <a:pt x="422050" y="153757"/>
                </a:lnTo>
                <a:lnTo>
                  <a:pt x="415464" y="150558"/>
                </a:lnTo>
                <a:lnTo>
                  <a:pt x="408187" y="150026"/>
                </a:lnTo>
                <a:close/>
              </a:path>
              <a:path w="509904" h="304164">
                <a:moveTo>
                  <a:pt x="476503" y="264540"/>
                </a:moveTo>
                <a:lnTo>
                  <a:pt x="443923" y="264822"/>
                </a:lnTo>
                <a:lnTo>
                  <a:pt x="460248" y="293115"/>
                </a:lnTo>
                <a:lnTo>
                  <a:pt x="476503" y="264540"/>
                </a:lnTo>
                <a:close/>
              </a:path>
              <a:path w="509904" h="304164">
                <a:moveTo>
                  <a:pt x="481931" y="264540"/>
                </a:moveTo>
                <a:lnTo>
                  <a:pt x="476503" y="264540"/>
                </a:lnTo>
                <a:lnTo>
                  <a:pt x="460248" y="293115"/>
                </a:lnTo>
                <a:lnTo>
                  <a:pt x="471220" y="293115"/>
                </a:lnTo>
                <a:lnTo>
                  <a:pt x="486155" y="266954"/>
                </a:lnTo>
                <a:lnTo>
                  <a:pt x="481931" y="264540"/>
                </a:lnTo>
                <a:close/>
              </a:path>
              <a:path w="509904" h="304164">
                <a:moveTo>
                  <a:pt x="18795" y="0"/>
                </a:moveTo>
                <a:lnTo>
                  <a:pt x="0" y="33019"/>
                </a:lnTo>
                <a:lnTo>
                  <a:pt x="406088" y="265149"/>
                </a:lnTo>
                <a:lnTo>
                  <a:pt x="443923" y="264822"/>
                </a:lnTo>
                <a:lnTo>
                  <a:pt x="424998" y="232020"/>
                </a:lnTo>
                <a:lnTo>
                  <a:pt x="18795" y="0"/>
                </a:lnTo>
                <a:close/>
              </a:path>
              <a:path w="509904" h="304164">
                <a:moveTo>
                  <a:pt x="424998" y="232020"/>
                </a:moveTo>
                <a:lnTo>
                  <a:pt x="443923" y="264822"/>
                </a:lnTo>
                <a:lnTo>
                  <a:pt x="481931" y="264540"/>
                </a:lnTo>
                <a:lnTo>
                  <a:pt x="424998" y="232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72631" y="3715130"/>
            <a:ext cx="704850" cy="369570"/>
          </a:xfrm>
          <a:custGeom>
            <a:avLst/>
            <a:gdLst/>
            <a:ahLst/>
            <a:cxnLst/>
            <a:rect l="l" t="t" r="r" b="b"/>
            <a:pathLst>
              <a:path w="704850" h="369570">
                <a:moveTo>
                  <a:pt x="0" y="369570"/>
                </a:moveTo>
                <a:lnTo>
                  <a:pt x="704850" y="369570"/>
                </a:lnTo>
                <a:lnTo>
                  <a:pt x="704850" y="0"/>
                </a:lnTo>
                <a:lnTo>
                  <a:pt x="0" y="0"/>
                </a:lnTo>
                <a:lnTo>
                  <a:pt x="0" y="3695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72631" y="3715130"/>
            <a:ext cx="704850" cy="369570"/>
          </a:xfrm>
          <a:prstGeom prst="rect">
            <a:avLst/>
          </a:prstGeom>
          <a:ln w="25146">
            <a:solidFill>
              <a:srgbClr val="4F81BC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"/>
              </a:spcBef>
            </a:pPr>
            <a:r>
              <a:rPr sz="1800" b="1" spc="5" dirty="0">
                <a:latin typeface="Andalus"/>
                <a:cs typeface="Andalus"/>
              </a:rPr>
              <a:t>Fixed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25436" y="2853054"/>
            <a:ext cx="1009015" cy="862330"/>
          </a:xfrm>
          <a:custGeom>
            <a:avLst/>
            <a:gdLst/>
            <a:ahLst/>
            <a:cxnLst/>
            <a:rect l="l" t="t" r="r" b="b"/>
            <a:pathLst>
              <a:path w="1009015" h="862329">
                <a:moveTo>
                  <a:pt x="37465" y="763524"/>
                </a:moveTo>
                <a:lnTo>
                  <a:pt x="33909" y="765302"/>
                </a:lnTo>
                <a:lnTo>
                  <a:pt x="32639" y="768604"/>
                </a:lnTo>
                <a:lnTo>
                  <a:pt x="0" y="862076"/>
                </a:lnTo>
                <a:lnTo>
                  <a:pt x="18376" y="858774"/>
                </a:lnTo>
                <a:lnTo>
                  <a:pt x="13716" y="858774"/>
                </a:lnTo>
                <a:lnTo>
                  <a:pt x="5461" y="849122"/>
                </a:lnTo>
                <a:lnTo>
                  <a:pt x="23352" y="833858"/>
                </a:lnTo>
                <a:lnTo>
                  <a:pt x="45847" y="769493"/>
                </a:lnTo>
                <a:lnTo>
                  <a:pt x="44069" y="765810"/>
                </a:lnTo>
                <a:lnTo>
                  <a:pt x="37465" y="763524"/>
                </a:lnTo>
                <a:close/>
              </a:path>
              <a:path w="1009015" h="862329">
                <a:moveTo>
                  <a:pt x="23352" y="833858"/>
                </a:moveTo>
                <a:lnTo>
                  <a:pt x="5461" y="849122"/>
                </a:lnTo>
                <a:lnTo>
                  <a:pt x="13716" y="858774"/>
                </a:lnTo>
                <a:lnTo>
                  <a:pt x="16990" y="855980"/>
                </a:lnTo>
                <a:lnTo>
                  <a:pt x="15621" y="855980"/>
                </a:lnTo>
                <a:lnTo>
                  <a:pt x="8382" y="847725"/>
                </a:lnTo>
                <a:lnTo>
                  <a:pt x="19190" y="845765"/>
                </a:lnTo>
                <a:lnTo>
                  <a:pt x="23352" y="833858"/>
                </a:lnTo>
                <a:close/>
              </a:path>
              <a:path w="1009015" h="862329">
                <a:moveTo>
                  <a:pt x="98679" y="831469"/>
                </a:moveTo>
                <a:lnTo>
                  <a:pt x="95250" y="831977"/>
                </a:lnTo>
                <a:lnTo>
                  <a:pt x="31601" y="843515"/>
                </a:lnTo>
                <a:lnTo>
                  <a:pt x="13716" y="858774"/>
                </a:lnTo>
                <a:lnTo>
                  <a:pt x="18376" y="858774"/>
                </a:lnTo>
                <a:lnTo>
                  <a:pt x="100965" y="843915"/>
                </a:lnTo>
                <a:lnTo>
                  <a:pt x="103251" y="840613"/>
                </a:lnTo>
                <a:lnTo>
                  <a:pt x="101981" y="833755"/>
                </a:lnTo>
                <a:lnTo>
                  <a:pt x="98679" y="831469"/>
                </a:lnTo>
                <a:close/>
              </a:path>
              <a:path w="1009015" h="862329">
                <a:moveTo>
                  <a:pt x="19190" y="845765"/>
                </a:moveTo>
                <a:lnTo>
                  <a:pt x="8382" y="847725"/>
                </a:lnTo>
                <a:lnTo>
                  <a:pt x="15621" y="855980"/>
                </a:lnTo>
                <a:lnTo>
                  <a:pt x="19190" y="845765"/>
                </a:lnTo>
                <a:close/>
              </a:path>
              <a:path w="1009015" h="862329">
                <a:moveTo>
                  <a:pt x="31601" y="843515"/>
                </a:moveTo>
                <a:lnTo>
                  <a:pt x="19190" y="845765"/>
                </a:lnTo>
                <a:lnTo>
                  <a:pt x="15621" y="855980"/>
                </a:lnTo>
                <a:lnTo>
                  <a:pt x="16990" y="855980"/>
                </a:lnTo>
                <a:lnTo>
                  <a:pt x="31601" y="843515"/>
                </a:lnTo>
                <a:close/>
              </a:path>
              <a:path w="1009015" h="862329">
                <a:moveTo>
                  <a:pt x="1000760" y="0"/>
                </a:moveTo>
                <a:lnTo>
                  <a:pt x="23352" y="833858"/>
                </a:lnTo>
                <a:lnTo>
                  <a:pt x="19190" y="845765"/>
                </a:lnTo>
                <a:lnTo>
                  <a:pt x="31601" y="843515"/>
                </a:lnTo>
                <a:lnTo>
                  <a:pt x="1009015" y="9652"/>
                </a:lnTo>
                <a:lnTo>
                  <a:pt x="100076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40121" y="5216334"/>
            <a:ext cx="2323465" cy="0"/>
          </a:xfrm>
          <a:custGeom>
            <a:avLst/>
            <a:gdLst/>
            <a:ahLst/>
            <a:cxnLst/>
            <a:rect l="l" t="t" r="r" b="b"/>
            <a:pathLst>
              <a:path w="2323465">
                <a:moveTo>
                  <a:pt x="0" y="0"/>
                </a:moveTo>
                <a:lnTo>
                  <a:pt x="2323210" y="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5550" y="5216334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89">
                <a:moveTo>
                  <a:pt x="0" y="0"/>
                </a:moveTo>
                <a:lnTo>
                  <a:pt x="1862709" y="0"/>
                </a:lnTo>
              </a:path>
            </a:pathLst>
          </a:custGeom>
          <a:ln w="990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8886" y="4530852"/>
            <a:ext cx="434340" cy="684530"/>
          </a:xfrm>
          <a:custGeom>
            <a:avLst/>
            <a:gdLst/>
            <a:ahLst/>
            <a:cxnLst/>
            <a:rect l="l" t="t" r="r" b="b"/>
            <a:pathLst>
              <a:path w="434340" h="684529">
                <a:moveTo>
                  <a:pt x="6350" y="579247"/>
                </a:moveTo>
                <a:lnTo>
                  <a:pt x="3429" y="581914"/>
                </a:lnTo>
                <a:lnTo>
                  <a:pt x="0" y="684530"/>
                </a:lnTo>
                <a:lnTo>
                  <a:pt x="13876" y="677291"/>
                </a:lnTo>
                <a:lnTo>
                  <a:pt x="12065" y="677291"/>
                </a:lnTo>
                <a:lnTo>
                  <a:pt x="1270" y="670433"/>
                </a:lnTo>
                <a:lnTo>
                  <a:pt x="13865" y="650424"/>
                </a:lnTo>
                <a:lnTo>
                  <a:pt x="16002" y="585851"/>
                </a:lnTo>
                <a:lnTo>
                  <a:pt x="16129" y="582422"/>
                </a:lnTo>
                <a:lnTo>
                  <a:pt x="13335" y="579501"/>
                </a:lnTo>
                <a:lnTo>
                  <a:pt x="6350" y="579247"/>
                </a:lnTo>
                <a:close/>
              </a:path>
              <a:path w="434340" h="684529">
                <a:moveTo>
                  <a:pt x="13865" y="650424"/>
                </a:moveTo>
                <a:lnTo>
                  <a:pt x="1270" y="670433"/>
                </a:lnTo>
                <a:lnTo>
                  <a:pt x="12065" y="677291"/>
                </a:lnTo>
                <a:lnTo>
                  <a:pt x="14062" y="674116"/>
                </a:lnTo>
                <a:lnTo>
                  <a:pt x="13081" y="674116"/>
                </a:lnTo>
                <a:lnTo>
                  <a:pt x="3810" y="668274"/>
                </a:lnTo>
                <a:lnTo>
                  <a:pt x="13441" y="663232"/>
                </a:lnTo>
                <a:lnTo>
                  <a:pt x="13865" y="650424"/>
                </a:lnTo>
                <a:close/>
              </a:path>
              <a:path w="434340" h="684529">
                <a:moveTo>
                  <a:pt x="85090" y="625729"/>
                </a:moveTo>
                <a:lnTo>
                  <a:pt x="24581" y="657401"/>
                </a:lnTo>
                <a:lnTo>
                  <a:pt x="12065" y="677291"/>
                </a:lnTo>
                <a:lnTo>
                  <a:pt x="13876" y="677291"/>
                </a:lnTo>
                <a:lnTo>
                  <a:pt x="87884" y="638683"/>
                </a:lnTo>
                <a:lnTo>
                  <a:pt x="90932" y="637032"/>
                </a:lnTo>
                <a:lnTo>
                  <a:pt x="92202" y="633222"/>
                </a:lnTo>
                <a:lnTo>
                  <a:pt x="90551" y="630047"/>
                </a:lnTo>
                <a:lnTo>
                  <a:pt x="88900" y="626999"/>
                </a:lnTo>
                <a:lnTo>
                  <a:pt x="85090" y="625729"/>
                </a:lnTo>
                <a:close/>
              </a:path>
              <a:path w="434340" h="684529">
                <a:moveTo>
                  <a:pt x="13441" y="663232"/>
                </a:moveTo>
                <a:lnTo>
                  <a:pt x="3810" y="668274"/>
                </a:lnTo>
                <a:lnTo>
                  <a:pt x="13081" y="674116"/>
                </a:lnTo>
                <a:lnTo>
                  <a:pt x="13441" y="663232"/>
                </a:lnTo>
                <a:close/>
              </a:path>
              <a:path w="434340" h="684529">
                <a:moveTo>
                  <a:pt x="24581" y="657401"/>
                </a:moveTo>
                <a:lnTo>
                  <a:pt x="13441" y="663232"/>
                </a:lnTo>
                <a:lnTo>
                  <a:pt x="13081" y="674116"/>
                </a:lnTo>
                <a:lnTo>
                  <a:pt x="14062" y="674116"/>
                </a:lnTo>
                <a:lnTo>
                  <a:pt x="24581" y="657401"/>
                </a:lnTo>
                <a:close/>
              </a:path>
              <a:path w="434340" h="684529">
                <a:moveTo>
                  <a:pt x="423291" y="0"/>
                </a:moveTo>
                <a:lnTo>
                  <a:pt x="13865" y="650424"/>
                </a:lnTo>
                <a:lnTo>
                  <a:pt x="13441" y="663232"/>
                </a:lnTo>
                <a:lnTo>
                  <a:pt x="24581" y="657401"/>
                </a:lnTo>
                <a:lnTo>
                  <a:pt x="433959" y="6858"/>
                </a:lnTo>
                <a:lnTo>
                  <a:pt x="42329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9189" y="4697984"/>
            <a:ext cx="861694" cy="517525"/>
          </a:xfrm>
          <a:custGeom>
            <a:avLst/>
            <a:gdLst/>
            <a:ahLst/>
            <a:cxnLst/>
            <a:rect l="l" t="t" r="r" b="b"/>
            <a:pathLst>
              <a:path w="861694" h="517525">
                <a:moveTo>
                  <a:pt x="807719" y="426466"/>
                </a:moveTo>
                <a:lnTo>
                  <a:pt x="804672" y="428117"/>
                </a:lnTo>
                <a:lnTo>
                  <a:pt x="801497" y="429895"/>
                </a:lnTo>
                <a:lnTo>
                  <a:pt x="800481" y="433705"/>
                </a:lnTo>
                <a:lnTo>
                  <a:pt x="802132" y="436753"/>
                </a:lnTo>
                <a:lnTo>
                  <a:pt x="833475" y="493469"/>
                </a:lnTo>
                <a:lnTo>
                  <a:pt x="853567" y="505460"/>
                </a:lnTo>
                <a:lnTo>
                  <a:pt x="847090" y="516382"/>
                </a:lnTo>
                <a:lnTo>
                  <a:pt x="762127" y="516382"/>
                </a:lnTo>
                <a:lnTo>
                  <a:pt x="861187" y="517398"/>
                </a:lnTo>
                <a:lnTo>
                  <a:pt x="813308" y="430657"/>
                </a:lnTo>
                <a:lnTo>
                  <a:pt x="811530" y="427609"/>
                </a:lnTo>
                <a:lnTo>
                  <a:pt x="807719" y="426466"/>
                </a:lnTo>
                <a:close/>
              </a:path>
              <a:path w="861694" h="517525">
                <a:moveTo>
                  <a:pt x="762254" y="503682"/>
                </a:moveTo>
                <a:lnTo>
                  <a:pt x="758698" y="503682"/>
                </a:lnTo>
                <a:lnTo>
                  <a:pt x="755777" y="506476"/>
                </a:lnTo>
                <a:lnTo>
                  <a:pt x="755777" y="513461"/>
                </a:lnTo>
                <a:lnTo>
                  <a:pt x="758571" y="516382"/>
                </a:lnTo>
                <a:lnTo>
                  <a:pt x="847090" y="516382"/>
                </a:lnTo>
                <a:lnTo>
                  <a:pt x="826899" y="504334"/>
                </a:lnTo>
                <a:lnTo>
                  <a:pt x="762254" y="503682"/>
                </a:lnTo>
                <a:close/>
              </a:path>
              <a:path w="861694" h="517525">
                <a:moveTo>
                  <a:pt x="826899" y="504334"/>
                </a:moveTo>
                <a:lnTo>
                  <a:pt x="847090" y="516382"/>
                </a:lnTo>
                <a:lnTo>
                  <a:pt x="848520" y="513969"/>
                </a:lnTo>
                <a:lnTo>
                  <a:pt x="844804" y="513969"/>
                </a:lnTo>
                <a:lnTo>
                  <a:pt x="839549" y="504461"/>
                </a:lnTo>
                <a:lnTo>
                  <a:pt x="826899" y="504334"/>
                </a:lnTo>
                <a:close/>
              </a:path>
              <a:path w="861694" h="517525">
                <a:moveTo>
                  <a:pt x="839549" y="504461"/>
                </a:moveTo>
                <a:lnTo>
                  <a:pt x="844804" y="513969"/>
                </a:lnTo>
                <a:lnTo>
                  <a:pt x="850392" y="504571"/>
                </a:lnTo>
                <a:lnTo>
                  <a:pt x="839549" y="504461"/>
                </a:lnTo>
                <a:close/>
              </a:path>
              <a:path w="861694" h="517525">
                <a:moveTo>
                  <a:pt x="833475" y="493469"/>
                </a:moveTo>
                <a:lnTo>
                  <a:pt x="839549" y="504461"/>
                </a:lnTo>
                <a:lnTo>
                  <a:pt x="850392" y="504571"/>
                </a:lnTo>
                <a:lnTo>
                  <a:pt x="844804" y="513969"/>
                </a:lnTo>
                <a:lnTo>
                  <a:pt x="848520" y="513969"/>
                </a:lnTo>
                <a:lnTo>
                  <a:pt x="853567" y="505460"/>
                </a:lnTo>
                <a:lnTo>
                  <a:pt x="833475" y="493469"/>
                </a:lnTo>
                <a:close/>
              </a:path>
              <a:path w="861694" h="517525">
                <a:moveTo>
                  <a:pt x="6604" y="0"/>
                </a:moveTo>
                <a:lnTo>
                  <a:pt x="0" y="10922"/>
                </a:lnTo>
                <a:lnTo>
                  <a:pt x="826899" y="504334"/>
                </a:lnTo>
                <a:lnTo>
                  <a:pt x="839549" y="504461"/>
                </a:lnTo>
                <a:lnTo>
                  <a:pt x="833475" y="493469"/>
                </a:lnTo>
                <a:lnTo>
                  <a:pt x="660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58130" y="5501259"/>
            <a:ext cx="285750" cy="428625"/>
          </a:xfrm>
          <a:custGeom>
            <a:avLst/>
            <a:gdLst/>
            <a:ahLst/>
            <a:cxnLst/>
            <a:rect l="l" t="t" r="r" b="b"/>
            <a:pathLst>
              <a:path w="285750" h="428625">
                <a:moveTo>
                  <a:pt x="0" y="285368"/>
                </a:moveTo>
                <a:lnTo>
                  <a:pt x="71501" y="285368"/>
                </a:lnTo>
                <a:lnTo>
                  <a:pt x="71501" y="0"/>
                </a:lnTo>
                <a:lnTo>
                  <a:pt x="214376" y="0"/>
                </a:lnTo>
                <a:lnTo>
                  <a:pt x="214376" y="285368"/>
                </a:lnTo>
                <a:lnTo>
                  <a:pt x="285750" y="285368"/>
                </a:lnTo>
                <a:lnTo>
                  <a:pt x="142875" y="428243"/>
                </a:lnTo>
                <a:lnTo>
                  <a:pt x="0" y="285368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8045" y="4820411"/>
            <a:ext cx="2396490" cy="1374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8244" y="4857750"/>
            <a:ext cx="2286000" cy="1256665"/>
          </a:xfrm>
          <a:custGeom>
            <a:avLst/>
            <a:gdLst/>
            <a:ahLst/>
            <a:cxnLst/>
            <a:rect l="l" t="t" r="r" b="b"/>
            <a:pathLst>
              <a:path w="2286000" h="1256664">
                <a:moveTo>
                  <a:pt x="2286000" y="1256233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425" y="3812285"/>
            <a:ext cx="421386" cy="1112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9448" y="4000372"/>
            <a:ext cx="221615" cy="861060"/>
          </a:xfrm>
          <a:custGeom>
            <a:avLst/>
            <a:gdLst/>
            <a:ahLst/>
            <a:cxnLst/>
            <a:rect l="l" t="t" r="r" b="b"/>
            <a:pathLst>
              <a:path w="221615" h="861060">
                <a:moveTo>
                  <a:pt x="149261" y="74630"/>
                </a:moveTo>
                <a:lnTo>
                  <a:pt x="125085" y="103712"/>
                </a:lnTo>
                <a:lnTo>
                  <a:pt x="0" y="854201"/>
                </a:lnTo>
                <a:lnTo>
                  <a:pt x="37592" y="860551"/>
                </a:lnTo>
                <a:lnTo>
                  <a:pt x="162681" y="109967"/>
                </a:lnTo>
                <a:lnTo>
                  <a:pt x="149261" y="74630"/>
                </a:lnTo>
                <a:close/>
              </a:path>
              <a:path w="221615" h="861060">
                <a:moveTo>
                  <a:pt x="174651" y="34162"/>
                </a:moveTo>
                <a:lnTo>
                  <a:pt x="136677" y="34162"/>
                </a:lnTo>
                <a:lnTo>
                  <a:pt x="174256" y="40512"/>
                </a:lnTo>
                <a:lnTo>
                  <a:pt x="162681" y="109967"/>
                </a:lnTo>
                <a:lnTo>
                  <a:pt x="184632" y="167766"/>
                </a:lnTo>
                <a:lnTo>
                  <a:pt x="188670" y="174208"/>
                </a:lnTo>
                <a:lnTo>
                  <a:pt x="194638" y="178434"/>
                </a:lnTo>
                <a:lnTo>
                  <a:pt x="201747" y="180089"/>
                </a:lnTo>
                <a:lnTo>
                  <a:pt x="209207" y="178815"/>
                </a:lnTo>
                <a:lnTo>
                  <a:pt x="215610" y="174807"/>
                </a:lnTo>
                <a:lnTo>
                  <a:pt x="219822" y="168846"/>
                </a:lnTo>
                <a:lnTo>
                  <a:pt x="221488" y="161742"/>
                </a:lnTo>
                <a:lnTo>
                  <a:pt x="220256" y="154304"/>
                </a:lnTo>
                <a:lnTo>
                  <a:pt x="174651" y="34162"/>
                </a:lnTo>
                <a:close/>
              </a:path>
              <a:path w="221615" h="861060">
                <a:moveTo>
                  <a:pt x="161683" y="0"/>
                </a:moveTo>
                <a:lnTo>
                  <a:pt x="56261" y="127000"/>
                </a:lnTo>
                <a:lnTo>
                  <a:pt x="52670" y="133615"/>
                </a:lnTo>
                <a:lnTo>
                  <a:pt x="51941" y="140874"/>
                </a:lnTo>
                <a:lnTo>
                  <a:pt x="53991" y="147895"/>
                </a:lnTo>
                <a:lnTo>
                  <a:pt x="58737" y="153796"/>
                </a:lnTo>
                <a:lnTo>
                  <a:pt x="65396" y="157382"/>
                </a:lnTo>
                <a:lnTo>
                  <a:pt x="72663" y="158099"/>
                </a:lnTo>
                <a:lnTo>
                  <a:pt x="79672" y="156029"/>
                </a:lnTo>
                <a:lnTo>
                  <a:pt x="85559" y="151256"/>
                </a:lnTo>
                <a:lnTo>
                  <a:pt x="125085" y="103712"/>
                </a:lnTo>
                <a:lnTo>
                  <a:pt x="136677" y="34162"/>
                </a:lnTo>
                <a:lnTo>
                  <a:pt x="174651" y="34162"/>
                </a:lnTo>
                <a:lnTo>
                  <a:pt x="161683" y="0"/>
                </a:lnTo>
                <a:close/>
              </a:path>
              <a:path w="221615" h="861060">
                <a:moveTo>
                  <a:pt x="173664" y="44068"/>
                </a:moveTo>
                <a:lnTo>
                  <a:pt x="137655" y="44068"/>
                </a:lnTo>
                <a:lnTo>
                  <a:pt x="170129" y="49529"/>
                </a:lnTo>
                <a:lnTo>
                  <a:pt x="149261" y="74630"/>
                </a:lnTo>
                <a:lnTo>
                  <a:pt x="162681" y="109967"/>
                </a:lnTo>
                <a:lnTo>
                  <a:pt x="173664" y="44068"/>
                </a:lnTo>
                <a:close/>
              </a:path>
              <a:path w="221615" h="861060">
                <a:moveTo>
                  <a:pt x="136677" y="34162"/>
                </a:moveTo>
                <a:lnTo>
                  <a:pt x="125085" y="103712"/>
                </a:lnTo>
                <a:lnTo>
                  <a:pt x="149261" y="74630"/>
                </a:lnTo>
                <a:lnTo>
                  <a:pt x="137655" y="44068"/>
                </a:lnTo>
                <a:lnTo>
                  <a:pt x="173664" y="44068"/>
                </a:lnTo>
                <a:lnTo>
                  <a:pt x="174256" y="40512"/>
                </a:lnTo>
                <a:lnTo>
                  <a:pt x="136677" y="34162"/>
                </a:lnTo>
                <a:close/>
              </a:path>
              <a:path w="221615" h="861060">
                <a:moveTo>
                  <a:pt x="137655" y="44068"/>
                </a:moveTo>
                <a:lnTo>
                  <a:pt x="149261" y="74630"/>
                </a:lnTo>
                <a:lnTo>
                  <a:pt x="170129" y="49529"/>
                </a:lnTo>
                <a:lnTo>
                  <a:pt x="137655" y="44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6503" y="6358509"/>
            <a:ext cx="485140" cy="500380"/>
          </a:xfrm>
          <a:custGeom>
            <a:avLst/>
            <a:gdLst/>
            <a:ahLst/>
            <a:cxnLst/>
            <a:rect l="l" t="t" r="r" b="b"/>
            <a:pathLst>
              <a:path w="485139" h="500379">
                <a:moveTo>
                  <a:pt x="0" y="257555"/>
                </a:moveTo>
                <a:lnTo>
                  <a:pt x="121158" y="257555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57555"/>
                </a:lnTo>
                <a:lnTo>
                  <a:pt x="484632" y="257555"/>
                </a:lnTo>
                <a:lnTo>
                  <a:pt x="242316" y="499871"/>
                </a:lnTo>
                <a:lnTo>
                  <a:pt x="0" y="257555"/>
                </a:lnTo>
                <a:close/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7491" y="516128"/>
            <a:ext cx="1976755" cy="226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115">
              <a:lnSpc>
                <a:spcPct val="100000"/>
              </a:lnSpc>
            </a:pPr>
            <a:r>
              <a:rPr sz="1800" dirty="0">
                <a:latin typeface="Andalus"/>
                <a:cs typeface="Andalus"/>
              </a:rPr>
              <a:t>The </a:t>
            </a:r>
            <a:r>
              <a:rPr sz="1800" spc="-5" dirty="0">
                <a:latin typeface="Andalus"/>
                <a:cs typeface="Andalus"/>
              </a:rPr>
              <a:t>meatus </a:t>
            </a:r>
            <a:r>
              <a:rPr sz="1800" dirty="0">
                <a:latin typeface="Andalus"/>
                <a:cs typeface="Andalus"/>
              </a:rPr>
              <a:t>is</a:t>
            </a:r>
            <a:r>
              <a:rPr sz="1800" spc="-70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lined  </a:t>
            </a:r>
            <a:r>
              <a:rPr sz="1800" spc="-5" dirty="0">
                <a:latin typeface="Andalus"/>
                <a:cs typeface="Andalus"/>
              </a:rPr>
              <a:t>by</a:t>
            </a:r>
            <a:r>
              <a:rPr sz="1800" spc="-95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skin,</a:t>
            </a:r>
            <a:endParaRPr sz="1800">
              <a:latin typeface="Andalus"/>
              <a:cs typeface="Andalus"/>
            </a:endParaRPr>
          </a:p>
          <a:p>
            <a:pPr marL="12700" marR="5080" indent="55244">
              <a:lnSpc>
                <a:spcPct val="100000"/>
              </a:lnSpc>
            </a:pPr>
            <a:r>
              <a:rPr sz="1800" dirty="0">
                <a:latin typeface="Andalus"/>
                <a:cs typeface="Andalus"/>
              </a:rPr>
              <a:t>and its outer third</a:t>
            </a:r>
            <a:r>
              <a:rPr sz="1800" spc="-100" dirty="0">
                <a:latin typeface="Andalus"/>
                <a:cs typeface="Andalus"/>
              </a:rPr>
              <a:t> </a:t>
            </a:r>
            <a:r>
              <a:rPr sz="1800" dirty="0">
                <a:latin typeface="Andalus"/>
                <a:cs typeface="Andalus"/>
              </a:rPr>
              <a:t>is  </a:t>
            </a:r>
            <a:r>
              <a:rPr sz="1800" spc="-5" dirty="0">
                <a:latin typeface="Andalus"/>
                <a:cs typeface="Andalus"/>
              </a:rPr>
              <a:t>provided with hairs  </a:t>
            </a:r>
            <a:r>
              <a:rPr sz="1800" dirty="0">
                <a:latin typeface="Andalus"/>
                <a:cs typeface="Andalus"/>
              </a:rPr>
              <a:t>and </a:t>
            </a:r>
            <a:r>
              <a:rPr sz="1800" spc="-5" dirty="0">
                <a:latin typeface="Andalus"/>
                <a:cs typeface="Andalus"/>
              </a:rPr>
              <a:t>sebaceous </a:t>
            </a:r>
            <a:r>
              <a:rPr sz="1800" dirty="0">
                <a:latin typeface="Andalus"/>
                <a:cs typeface="Andalus"/>
              </a:rPr>
              <a:t>and  ceruminous glands.  </a:t>
            </a:r>
            <a:r>
              <a:rPr sz="1800" spc="-5" dirty="0">
                <a:latin typeface="Andalus"/>
                <a:cs typeface="Andalus"/>
              </a:rPr>
              <a:t>secrete </a:t>
            </a:r>
            <a:r>
              <a:rPr sz="1800" dirty="0">
                <a:latin typeface="Andalus"/>
                <a:cs typeface="Andalus"/>
              </a:rPr>
              <a:t>a</a:t>
            </a:r>
            <a:r>
              <a:rPr sz="1800" spc="-35" dirty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yellowish</a:t>
            </a:r>
            <a:endParaRPr sz="1800">
              <a:latin typeface="Andalus"/>
              <a:cs typeface="Andalu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u="sng" spc="-5" dirty="0">
                <a:latin typeface="Andalus"/>
                <a:cs typeface="Andalus"/>
              </a:rPr>
              <a:t>brown</a:t>
            </a:r>
            <a:r>
              <a:rPr sz="1800" u="sng" spc="-95" dirty="0">
                <a:latin typeface="Andalus"/>
                <a:cs typeface="Andalus"/>
              </a:rPr>
              <a:t> </a:t>
            </a:r>
            <a:r>
              <a:rPr sz="1800" u="sng" dirty="0">
                <a:latin typeface="Andalus"/>
                <a:cs typeface="Andalus"/>
              </a:rPr>
              <a:t>wax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46" name="object 39"/>
          <p:cNvSpPr txBox="1"/>
          <p:nvPr/>
        </p:nvSpPr>
        <p:spPr>
          <a:xfrm>
            <a:off x="2488692" y="5085333"/>
            <a:ext cx="4978908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algn="ctr">
              <a:lnSpc>
                <a:spcPct val="100000"/>
              </a:lnSpc>
            </a:pPr>
            <a:r>
              <a:rPr sz="2000" b="1" dirty="0">
                <a:latin typeface="Andalus"/>
                <a:cs typeface="Andalus"/>
              </a:rPr>
              <a:t>Opposite</a:t>
            </a:r>
            <a:endParaRPr sz="2000">
              <a:latin typeface="Andalus"/>
              <a:cs typeface="Andalu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ndalus"/>
                <a:cs typeface="Andalus"/>
              </a:rPr>
              <a:t>Move the mobile part </a:t>
            </a:r>
            <a:r>
              <a:rPr sz="1800" dirty="0">
                <a:latin typeface="Andalus"/>
                <a:cs typeface="Andalus"/>
              </a:rPr>
              <a:t>to </a:t>
            </a:r>
            <a:r>
              <a:rPr sz="1800" spc="-5">
                <a:latin typeface="Andalus"/>
                <a:cs typeface="Andalus"/>
              </a:rPr>
              <a:t>make </a:t>
            </a:r>
            <a:r>
              <a:rPr sz="1800" spc="-5" smtClean="0">
                <a:latin typeface="Andalus"/>
                <a:cs typeface="Andalus"/>
              </a:rPr>
              <a:t>meat</a:t>
            </a:r>
            <a:r>
              <a:rPr lang="en-US" sz="1800" spc="-5" dirty="0" smtClean="0">
                <a:latin typeface="Andalus"/>
                <a:cs typeface="Andalus"/>
              </a:rPr>
              <a:t>u</a:t>
            </a:r>
            <a:r>
              <a:rPr sz="1800" spc="-5" smtClean="0">
                <a:latin typeface="Andalus"/>
                <a:cs typeface="Andalus"/>
              </a:rPr>
              <a:t>s</a:t>
            </a:r>
            <a:r>
              <a:rPr sz="1800" spc="25" smtClean="0">
                <a:latin typeface="Andalus"/>
                <a:cs typeface="Andalus"/>
              </a:rPr>
              <a:t> </a:t>
            </a:r>
            <a:r>
              <a:rPr sz="1800" spc="-5" dirty="0">
                <a:latin typeface="Andalus"/>
                <a:cs typeface="Andalus"/>
              </a:rPr>
              <a:t>straight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1" y="0"/>
            <a:ext cx="6477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170" y="990600"/>
            <a:ext cx="2213230" cy="3997889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424815" marR="418465" algn="ctr">
              <a:lnSpc>
                <a:spcPct val="100000"/>
              </a:lnSpc>
              <a:spcBef>
                <a:spcPts val="195"/>
              </a:spcBef>
            </a:pPr>
            <a:r>
              <a:rPr sz="1800" spc="-20" dirty="0">
                <a:latin typeface="Times New Roman"/>
                <a:cs typeface="Times New Roman"/>
              </a:rPr>
              <a:t>Tympanic </a:t>
            </a:r>
            <a:r>
              <a:rPr sz="1800" dirty="0">
                <a:latin typeface="Times New Roman"/>
                <a:cs typeface="Times New Roman"/>
              </a:rPr>
              <a:t>Membrane  </a:t>
            </a:r>
            <a:r>
              <a:rPr sz="1800" spc="-5" dirty="0">
                <a:latin typeface="Times New Roman"/>
                <a:cs typeface="Times New Roman"/>
              </a:rPr>
              <a:t>Examination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855"/>
              </a:lnSpc>
            </a:pPr>
            <a:r>
              <a:rPr sz="2400" b="1" u="heavy" spc="-5" dirty="0">
                <a:latin typeface="Times New Roman"/>
                <a:cs typeface="Times New Roman"/>
              </a:rPr>
              <a:t>Otoscopic</a:t>
            </a:r>
            <a:endParaRPr sz="2400">
              <a:latin typeface="Times New Roman"/>
              <a:cs typeface="Times New Roman"/>
            </a:endParaRPr>
          </a:p>
          <a:p>
            <a:pPr marL="93345" marR="86360" algn="ctr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Times New Roman"/>
                <a:cs typeface="Times New Roman"/>
              </a:rPr>
              <a:t>examination </a:t>
            </a:r>
            <a:r>
              <a:rPr sz="1800" dirty="0">
                <a:latin typeface="Times New Roman"/>
                <a:cs typeface="Times New Roman"/>
              </a:rPr>
              <a:t>of the tympanic  </a:t>
            </a:r>
            <a:r>
              <a:rPr sz="1800" spc="-5" dirty="0">
                <a:latin typeface="Times New Roman"/>
                <a:cs typeface="Times New Roman"/>
              </a:rPr>
              <a:t>membrane is facilitated </a:t>
            </a:r>
            <a:r>
              <a:rPr sz="1800" dirty="0">
                <a:latin typeface="Times New Roman"/>
                <a:cs typeface="Times New Roman"/>
              </a:rPr>
              <a:t>by  first </a:t>
            </a:r>
            <a:r>
              <a:rPr sz="1800" spc="-5" dirty="0">
                <a:latin typeface="Times New Roman"/>
                <a:cs typeface="Times New Roman"/>
              </a:rPr>
              <a:t>straightening </a:t>
            </a:r>
            <a:r>
              <a:rPr sz="1800" dirty="0">
                <a:latin typeface="Times New Roman"/>
                <a:cs typeface="Times New Roman"/>
              </a:rPr>
              <a:t>the  external </a:t>
            </a:r>
            <a:r>
              <a:rPr sz="1800" spc="-5" dirty="0">
                <a:latin typeface="Times New Roman"/>
                <a:cs typeface="Times New Roman"/>
              </a:rPr>
              <a:t>auditory meatus </a:t>
            </a:r>
            <a:r>
              <a:rPr sz="1800" dirty="0">
                <a:latin typeface="Times New Roman"/>
                <a:cs typeface="Times New Roman"/>
              </a:rPr>
              <a:t>by  </a:t>
            </a:r>
            <a:r>
              <a:rPr sz="1800" spc="-5" dirty="0">
                <a:latin typeface="Times New Roman"/>
                <a:cs typeface="Times New Roman"/>
              </a:rPr>
              <a:t>gently pulling </a:t>
            </a:r>
            <a:r>
              <a:rPr sz="1800" dirty="0">
                <a:latin typeface="Times New Roman"/>
                <a:cs typeface="Times New Roman"/>
              </a:rPr>
              <a:t>the auricle  </a:t>
            </a:r>
            <a:r>
              <a:rPr sz="1800" b="1" spc="-5" dirty="0">
                <a:latin typeface="Times New Roman"/>
                <a:cs typeface="Times New Roman"/>
              </a:rPr>
              <a:t>upward and backward in  the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adult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381000"/>
            <a:ext cx="1511935" cy="36957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0"/>
              </a:spcBef>
            </a:pPr>
            <a:r>
              <a:rPr sz="1800" spc="-5" dirty="0">
                <a:latin typeface="Times New Roman"/>
                <a:cs typeface="Times New Roman"/>
              </a:rPr>
              <a:t>Clinical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Notes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6334125"/>
            <a:ext cx="6391275" cy="523875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65"/>
              </a:spcBef>
            </a:pPr>
            <a:r>
              <a:rPr sz="1800" b="1" dirty="0">
                <a:latin typeface="Times New Roman"/>
                <a:cs typeface="Times New Roman"/>
              </a:rPr>
              <a:t>straight backward or backward and downward in the</a:t>
            </a:r>
            <a:r>
              <a:rPr sz="1800" b="1" spc="-1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infant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5334000"/>
            <a:ext cx="666115" cy="369570"/>
          </a:xfrm>
          <a:prstGeom prst="rect">
            <a:avLst/>
          </a:prstGeom>
          <a:ln w="25146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00"/>
              </a:spcBef>
            </a:pPr>
            <a:r>
              <a:rPr sz="1800" b="1" spc="-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594" y="1538350"/>
            <a:ext cx="6169660" cy="2748280"/>
          </a:xfrm>
          <a:custGeom>
            <a:avLst/>
            <a:gdLst/>
            <a:ahLst/>
            <a:cxnLst/>
            <a:rect l="l" t="t" r="r" b="b"/>
            <a:pathLst>
              <a:path w="6169659" h="2748279">
                <a:moveTo>
                  <a:pt x="0" y="2139696"/>
                </a:moveTo>
                <a:lnTo>
                  <a:pt x="5950711" y="0"/>
                </a:lnTo>
                <a:lnTo>
                  <a:pt x="6169406" y="608202"/>
                </a:lnTo>
                <a:lnTo>
                  <a:pt x="218694" y="2747899"/>
                </a:lnTo>
                <a:lnTo>
                  <a:pt x="0" y="213969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8566" y="1828038"/>
            <a:ext cx="5715285" cy="2274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0"/>
            <a:ext cx="562965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869" y="153923"/>
            <a:ext cx="3639820" cy="2494280"/>
          </a:xfrm>
          <a:custGeom>
            <a:avLst/>
            <a:gdLst/>
            <a:ahLst/>
            <a:cxnLst/>
            <a:rect l="l" t="t" r="r" b="b"/>
            <a:pathLst>
              <a:path w="3639820" h="2494280">
                <a:moveTo>
                  <a:pt x="0" y="1099058"/>
                </a:moveTo>
                <a:lnTo>
                  <a:pt x="3153283" y="0"/>
                </a:lnTo>
                <a:lnTo>
                  <a:pt x="3639439" y="1395095"/>
                </a:lnTo>
                <a:lnTo>
                  <a:pt x="486206" y="2494026"/>
                </a:lnTo>
                <a:lnTo>
                  <a:pt x="0" y="109905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933" y="431673"/>
            <a:ext cx="2924467" cy="177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4155" y="3252978"/>
            <a:ext cx="2440940" cy="226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565" indent="-342900">
              <a:lnSpc>
                <a:spcPct val="100000"/>
              </a:lnSpc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5" dirty="0">
                <a:latin typeface="Times New Roman"/>
                <a:cs typeface="Times New Roman"/>
              </a:rPr>
              <a:t>middle ear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has</a:t>
            </a:r>
            <a:endParaRPr sz="1800">
              <a:latin typeface="Times New Roman"/>
              <a:cs typeface="Times New Roman"/>
            </a:endParaRPr>
          </a:p>
          <a:p>
            <a:pPr marL="1061720" lvl="1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061720" algn="l"/>
                <a:tab pos="1062355" algn="l"/>
              </a:tabLst>
            </a:pPr>
            <a:r>
              <a:rPr sz="1800" b="1" dirty="0">
                <a:latin typeface="Times New Roman"/>
                <a:cs typeface="Times New Roman"/>
              </a:rPr>
              <a:t>ROOF</a:t>
            </a:r>
            <a:endParaRPr sz="1800">
              <a:latin typeface="Times New Roman"/>
              <a:cs typeface="Times New Roman"/>
            </a:endParaRPr>
          </a:p>
          <a:p>
            <a:pPr marL="985519" indent="-3429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985519" algn="l"/>
                <a:tab pos="98615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FLOOR</a:t>
            </a:r>
            <a:endParaRPr sz="1800">
              <a:latin typeface="Times New Roman"/>
              <a:cs typeface="Times New Roman"/>
            </a:endParaRPr>
          </a:p>
          <a:p>
            <a:pPr marL="412750" indent="-3429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ANTERIOR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WALL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POSTERIOR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WALL</a:t>
            </a:r>
            <a:endParaRPr sz="1800">
              <a:latin typeface="Times New Roman"/>
              <a:cs typeface="Times New Roman"/>
            </a:endParaRPr>
          </a:p>
          <a:p>
            <a:pPr marL="490220" lvl="1" indent="-3429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490220" algn="l"/>
                <a:tab pos="49085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LATERAL</a:t>
            </a:r>
            <a:r>
              <a:rPr sz="1800" b="1" spc="-210" dirty="0">
                <a:latin typeface="Times New Roman"/>
                <a:cs typeface="Times New Roman"/>
              </a:rPr>
              <a:t> </a:t>
            </a:r>
            <a:r>
              <a:rPr sz="1800" b="1" spc="-55" dirty="0">
                <a:latin typeface="Times New Roman"/>
                <a:cs typeface="Times New Roman"/>
              </a:rPr>
              <a:t>WALL</a:t>
            </a:r>
            <a:endParaRPr sz="1800">
              <a:latin typeface="Times New Roman"/>
              <a:cs typeface="Times New Roman"/>
            </a:endParaRPr>
          </a:p>
          <a:p>
            <a:pPr marL="565150" lvl="2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64515" algn="l"/>
                <a:tab pos="56515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MEDIAL</a:t>
            </a:r>
            <a:r>
              <a:rPr sz="1800" b="1" spc="-21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WALL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08/03/2017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1839</Words>
  <Application>Microsoft Office PowerPoint</Application>
  <PresentationFormat>On-screen Show (4:3)</PresentationFormat>
  <Paragraphs>261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The sensory innervation of the auricle is complex and not fully determined.</vt:lpstr>
      <vt:lpstr>B-The external auditory meatus</vt:lpstr>
      <vt:lpstr>Slide 6</vt:lpstr>
      <vt:lpstr>Slide 7</vt:lpstr>
      <vt:lpstr>Slide 8</vt:lpstr>
      <vt:lpstr>Slide 9</vt:lpstr>
      <vt:lpstr>The lateral wall</vt:lpstr>
      <vt:lpstr>Remember that the middle  fibrous layer is present in  the major parts of the ear  drum which called</vt:lpstr>
      <vt:lpstr>Slide 12</vt:lpstr>
      <vt:lpstr>Slide 13</vt:lpstr>
      <vt:lpstr>THE ROOF</vt:lpstr>
      <vt:lpstr>THE ANTERIOR WALL</vt:lpstr>
      <vt:lpstr>THE POSTERIOR WALL</vt:lpstr>
      <vt:lpstr>Slide 17</vt:lpstr>
      <vt:lpstr>The medial wall</vt:lpstr>
      <vt:lpstr>Auditory Tube</vt:lpstr>
      <vt:lpstr>Slide 20</vt:lpstr>
      <vt:lpstr>Pharyngotympanic tube blockage in children</vt:lpstr>
      <vt:lpstr>Infections and Otitis Media</vt:lpstr>
      <vt:lpstr>CONTENTS OF THE MIDDLE EAR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lower limbs</dc:title>
  <dc:creator>user</dc:creator>
  <cp:lastModifiedBy>user</cp:lastModifiedBy>
  <cp:revision>17</cp:revision>
  <dcterms:created xsi:type="dcterms:W3CDTF">2017-01-17T08:18:32Z</dcterms:created>
  <dcterms:modified xsi:type="dcterms:W3CDTF">2017-03-08T19:06:10Z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Pro DC 15.23.20053</vt:lpwstr>
  </property>
</Properties>
</file>