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257" r:id="rId2"/>
    <p:sldId id="258" r:id="rId3"/>
    <p:sldId id="303" r:id="rId4"/>
    <p:sldId id="308" r:id="rId5"/>
    <p:sldId id="271" r:id="rId6"/>
    <p:sldId id="304" r:id="rId7"/>
    <p:sldId id="309" r:id="rId8"/>
    <p:sldId id="310" r:id="rId9"/>
    <p:sldId id="311" r:id="rId10"/>
    <p:sldId id="264" r:id="rId11"/>
    <p:sldId id="265" r:id="rId12"/>
    <p:sldId id="301" r:id="rId13"/>
    <p:sldId id="266" r:id="rId14"/>
    <p:sldId id="317" r:id="rId15"/>
    <p:sldId id="267" r:id="rId16"/>
    <p:sldId id="302" r:id="rId17"/>
    <p:sldId id="277" r:id="rId18"/>
    <p:sldId id="268" r:id="rId19"/>
    <p:sldId id="278" r:id="rId20"/>
    <p:sldId id="262" r:id="rId21"/>
    <p:sldId id="269" r:id="rId22"/>
    <p:sldId id="299" r:id="rId23"/>
    <p:sldId id="279" r:id="rId24"/>
    <p:sldId id="270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443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4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4E816D7-BDB7-4766-8257-D8828BEB31C9}" type="slidenum">
              <a:rPr 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899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63BC2-6DE4-4267-9C2B-7E97E4FEFBC0}" type="slidenum">
              <a:rPr lang="x-none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B0E97-BE8E-460E-B4AF-90D279549B38}" type="slidenum">
              <a:rPr lang="x-none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639BA-379A-44E7-BD81-8F2F6553BC9B}" type="slidenum">
              <a:rPr lang="x-none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639BA-379A-44E7-BD81-8F2F6553BC9B}" type="slidenum">
              <a:rPr lang="x-none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E05B6-158A-47F5-AD30-A6403198D7A0}" type="slidenum">
              <a:rPr lang="x-none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B9D31-53B6-4ACE-B396-41961288F42C}" type="slidenum">
              <a:rPr lang="x-none"/>
              <a:pPr/>
              <a:t>18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72625-FE0A-4543-9861-BC12BA19D3AB}" type="slidenum">
              <a:rPr lang="x-none"/>
              <a:pPr/>
              <a:t>19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6FBB6-EF32-4CF8-B117-BC84BE4FBE3D}" type="slidenum">
              <a:rPr lang="x-none"/>
              <a:pPr/>
              <a:t>20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F6962-200D-4459-BE2E-F4D9CDB618C4}" type="slidenum">
              <a:rPr lang="x-none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A2D30-0EA8-4258-943B-491099E2475E}" type="slidenum">
              <a:rPr lang="x-none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A1583-B832-47E9-A6BC-959D41FA5460}" type="slidenum">
              <a:rPr lang="x-none"/>
              <a:pPr/>
              <a:t>24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B452D-445D-4A48-9A0A-EF50270A03E2}" type="slidenum">
              <a:rPr lang="x-none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41C91-7CE3-4555-92CD-3F6BD581FE5B}" type="slidenum">
              <a:rPr lang="x-none"/>
              <a:pPr/>
              <a:t>25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cs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1C1C55-BB7D-464F-8583-A040CAD34EE2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Calibri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35763F-3ADB-43CC-A595-D9AAB6196A1F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EFC45-6C49-4E22-8FBA-E6DE9527ED4F}" type="slidenum">
              <a:rPr lang="x-none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44D5F8-5B6D-4777-A11E-98C54DE359A5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8B0E4-E950-47D3-BADF-15170872A9D1}" type="slidenum">
              <a:rPr lang="x-none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7C344-D30B-4BF9-9883-B7DD5F490EB7}" type="slidenum">
              <a:rPr lang="x-none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7C344-D30B-4BF9-9883-B7DD5F490EB7}" type="slidenum">
              <a:rPr lang="x-none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C5F2-81E4-4E74-AB0F-4F0FF208D4D0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79-E3ED-4DDC-A483-8C138BD5A28D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E522-22AF-4162-90D5-16C7E68B618D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1712-C8BA-40ED-89D8-157E739D7CC7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7323-5BE2-436A-95EF-EEEAE3F1250E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0927-9C01-411B-AEC6-0390350E944B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C315-D680-4F15-B000-5E32D0D30902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516F-6EE8-4E81-AF56-9D4234F3BD74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ADA3-69CC-4C5D-8693-401F49F65829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43BD-9664-4474-95A2-10F4F3767E8B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BADD-6782-4858-A22E-8AAFEFD14424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B9892-AEE6-40EF-B67C-478C025387D5}" type="slidenum">
              <a:rPr lang="x-none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78486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FF99"/>
                </a:solidFill>
                <a:latin typeface="Book Antiqua" pitchFamily="18" charset="0"/>
              </a:rPr>
              <a:t>Abdul </a:t>
            </a:r>
            <a:r>
              <a:rPr lang="en-US" b="1" dirty="0">
                <a:solidFill>
                  <a:srgbClr val="FFFF99"/>
                </a:solidFill>
                <a:latin typeface="Book Antiqua" pitchFamily="18" charset="0"/>
              </a:rPr>
              <a:t>- Monaf Al-Jadiry, </a:t>
            </a:r>
          </a:p>
          <a:p>
            <a:r>
              <a:rPr lang="en-US" sz="2800" b="1" i="1" dirty="0" smtClean="0">
                <a:solidFill>
                  <a:srgbClr val="FFFF99"/>
                </a:solidFill>
                <a:latin typeface="Book Antiqua" pitchFamily="18" charset="0"/>
              </a:rPr>
              <a:t>MD; FRCPsych</a:t>
            </a:r>
          </a:p>
          <a:p>
            <a:r>
              <a:rPr lang="en-US" b="1" dirty="0" smtClean="0">
                <a:solidFill>
                  <a:srgbClr val="FFFF99"/>
                </a:solidFill>
                <a:latin typeface="Book Antiqua" pitchFamily="18" charset="0"/>
              </a:rPr>
              <a:t>Professor of Psychiatry</a:t>
            </a:r>
            <a:endParaRPr lang="en-US" b="1" dirty="0">
              <a:solidFill>
                <a:srgbClr val="FFFF99"/>
              </a:solidFill>
              <a:latin typeface="Book Antiqua" pitchFamily="18" charset="0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600200" y="1143000"/>
            <a:ext cx="62484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1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EMOTIONS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676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/>
            </a:r>
            <a:br>
              <a:rPr lang="en-US" sz="4000" b="1"/>
            </a:br>
            <a:endParaRPr lang="en-US" sz="40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543800"/>
          </a:xfrm>
        </p:spPr>
        <p:txBody>
          <a:bodyPr/>
          <a:lstStyle/>
          <a:p>
            <a:pPr algn="ctr">
              <a:buFontTx/>
              <a:buNone/>
            </a:pPr>
            <a:endParaRPr lang="en-US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4400" b="1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Theories </a:t>
            </a:r>
            <a:r>
              <a:rPr lang="en-US" sz="4400" b="1" spc="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Emotion</a:t>
            </a:r>
          </a:p>
          <a:p>
            <a:pPr algn="ctr">
              <a:buFontTx/>
              <a:buNone/>
            </a:pPr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Somatic theories</a:t>
            </a:r>
          </a:p>
          <a:p>
            <a:pPr>
              <a:buFontTx/>
              <a:buNone/>
            </a:pPr>
            <a:endParaRPr lang="en-US" sz="36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Cognitive theories </a:t>
            </a:r>
          </a:p>
          <a:p>
            <a:pPr>
              <a:buFontTx/>
              <a:buNone/>
            </a:pPr>
            <a:endParaRPr lang="en-US" sz="36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evolutionary perspective </a:t>
            </a:r>
          </a:p>
          <a:p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Somatic theories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James (late 19th century) 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emotional experience is largely due to the experience of bodily changes: visceral, postural, or facially expressive.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</a:pP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James-Lange </a:t>
            </a:r>
            <a:r>
              <a:rPr lang="en-US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theory </a:t>
            </a:r>
            <a:endParaRPr lang="en-US" sz="3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a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changed situation leads to a changed bodily state, which in turn gives rise to an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emotion.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Somatic theories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Walter-Cannon  </a:t>
            </a:r>
            <a:r>
              <a:rPr 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 Bard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Emotion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produced when an appropriate stimulus is perceived by the thalamus, which in turn activates part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cerebral cortex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concerned with emotional experience and causes the physiological changes in the periphery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spc="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Cognitive theories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en-US" sz="3500" b="1" u="sng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Singer- Schachter theory (</a:t>
            </a:r>
            <a:r>
              <a:rPr lang="en-US" sz="35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3500" b="1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sz="35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theory):</a:t>
            </a:r>
            <a:endParaRPr lang="en-US" sz="3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Emotional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experiences were the result of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Physiological 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arousal which is undifferentiated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Cognitions which are different in different emotions </a:t>
            </a:r>
          </a:p>
          <a:p>
            <a:pPr algn="just">
              <a:lnSpc>
                <a:spcPct val="80000"/>
              </a:lnSpc>
              <a:buNone/>
            </a:pPr>
            <a:endParaRPr lang="en-US" sz="28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Spot a bear in a forest-</a:t>
            </a:r>
            <a:r>
              <a:rPr lang="en-US" sz="2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Adrenalin is released, hearts starts beating faster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sight of a bear is interpreted as being dangerous for the health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emotion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fear</a:t>
            </a:r>
            <a:r>
              <a:rPr lang="en-US" sz="2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arises.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Theories of Emotions</a:t>
            </a:r>
            <a:endParaRPr lang="ar-IQ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761038"/>
          </a:xfr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None/>
            </a:pPr>
            <a:r>
              <a:rPr lang="en-US" b="1" u="sng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Cognitive theories</a:t>
            </a:r>
          </a:p>
          <a:p>
            <a:pPr algn="l" rtl="0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Lazarus' theory;  </a:t>
            </a:r>
            <a:r>
              <a:rPr lang="en-US" b="1" smtClean="0">
                <a:latin typeface="Calibri" pitchFamily="34" charset="0"/>
                <a:cs typeface="Arial" pitchFamily="34" charset="0"/>
              </a:rPr>
              <a:t>emotion is a disturbance that occurs in the following order:</a:t>
            </a:r>
          </a:p>
          <a:p>
            <a:pPr lvl="1" algn="l" rtl="0">
              <a:buFont typeface="Calibri" pitchFamily="34" charset="0"/>
              <a:buAutoNum type="alphaUcPeriod"/>
            </a:pPr>
            <a:r>
              <a:rPr lang="en-US" sz="3200" b="1" smtClean="0">
                <a:solidFill>
                  <a:srgbClr val="0000FF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Cognitive appraisal</a:t>
            </a:r>
            <a:r>
              <a:rPr lang="en-US" sz="32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—The individual assesses the event cognitively, which cues the emotion.</a:t>
            </a:r>
          </a:p>
          <a:p>
            <a:pPr lvl="1" algn="l" rtl="0">
              <a:buFont typeface="Calibri" pitchFamily="34" charset="0"/>
              <a:buAutoNum type="alphaUcPeriod"/>
            </a:pPr>
            <a:r>
              <a:rPr lang="en-US" sz="3200" b="1" smtClean="0">
                <a:solidFill>
                  <a:srgbClr val="0000FF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 Physiological changes</a:t>
            </a:r>
            <a:r>
              <a:rPr lang="en-US" sz="32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—The cognitive reaction starts biological changes such as increased heart rate or pituitary adrenal response.</a:t>
            </a:r>
          </a:p>
          <a:p>
            <a:pPr lvl="1" algn="l" rtl="0">
              <a:buFont typeface="Calibri" pitchFamily="34" charset="0"/>
              <a:buAutoNum type="alphaUcPeriod"/>
            </a:pPr>
            <a:r>
              <a:rPr lang="en-US" sz="3200" b="1" smtClean="0">
                <a:solidFill>
                  <a:srgbClr val="0000FF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Action</a:t>
            </a:r>
            <a:r>
              <a:rPr lang="en-US" sz="32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—The individual feels the emotion and chooses how to react.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evolutionary perspective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In the 1870s, </a:t>
            </a:r>
            <a:r>
              <a:rPr lang="en-US" b="1" dirty="0" smtClean="0">
                <a:solidFill>
                  <a:srgbClr val="FFFF00"/>
                </a:solidFill>
              </a:rPr>
              <a:t>Charles Darwin </a:t>
            </a:r>
            <a:r>
              <a:rPr lang="en-US" b="1" dirty="0" smtClean="0">
                <a:solidFill>
                  <a:schemeClr val="bg1"/>
                </a:solidFill>
              </a:rPr>
              <a:t>proposed that emotions evolved because they had </a:t>
            </a:r>
            <a:r>
              <a:rPr lang="en-US" b="1" dirty="0" smtClean="0">
                <a:solidFill>
                  <a:srgbClr val="FFFF00"/>
                </a:solidFill>
              </a:rPr>
              <a:t>adaptive value.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E.g., </a:t>
            </a:r>
            <a:r>
              <a:rPr lang="en-US" b="1" dirty="0" smtClean="0">
                <a:solidFill>
                  <a:srgbClr val="FFFF00"/>
                </a:solidFill>
              </a:rPr>
              <a:t>fear </a:t>
            </a:r>
            <a:r>
              <a:rPr lang="en-US" b="1" dirty="0" smtClean="0">
                <a:solidFill>
                  <a:schemeClr val="bg1"/>
                </a:solidFill>
              </a:rPr>
              <a:t>evolved because it helped people to act in ways that enhanced their chances of survival.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Darwin believed that facial expressions of emotion are </a:t>
            </a:r>
            <a:r>
              <a:rPr lang="en-US" b="1" dirty="0" smtClean="0">
                <a:solidFill>
                  <a:srgbClr val="FFFF00"/>
                </a:solidFill>
              </a:rPr>
              <a:t>innate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</a:rPr>
              <a:t>Facial expressions </a:t>
            </a:r>
            <a:r>
              <a:rPr lang="en-US" b="1" dirty="0" smtClean="0">
                <a:solidFill>
                  <a:schemeClr val="bg1"/>
                </a:solidFill>
              </a:rPr>
              <a:t>allow people to quickly judge someone’s hostility or friendliness and to communicate intentions to 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evolutionary perspective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Human cultures share several primary emotions, including </a:t>
            </a:r>
            <a:r>
              <a:rPr lang="en-US" b="1" dirty="0" smtClean="0">
                <a:solidFill>
                  <a:srgbClr val="FFFF00"/>
                </a:solidFill>
              </a:rPr>
              <a:t>happiness, contempt, surprise, disgust, anger, fear, and sadness.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They believe that </a:t>
            </a:r>
            <a:r>
              <a:rPr lang="en-US" b="1" dirty="0" smtClean="0">
                <a:solidFill>
                  <a:srgbClr val="FFFF00"/>
                </a:solidFill>
              </a:rPr>
              <a:t>all other emotions result from blends and different intensities of these primary emotions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b="1" i="1" u="sng" dirty="0" smtClean="0">
                <a:solidFill>
                  <a:schemeClr val="bg1"/>
                </a:solidFill>
              </a:rPr>
              <a:t>E.g., </a:t>
            </a:r>
            <a:r>
              <a:rPr lang="en-US" b="1" i="1" dirty="0" smtClean="0">
                <a:solidFill>
                  <a:srgbClr val="FFFF00"/>
                </a:solidFill>
              </a:rPr>
              <a:t>terror</a:t>
            </a:r>
            <a:r>
              <a:rPr lang="en-US" b="1" i="1" dirty="0" smtClean="0">
                <a:solidFill>
                  <a:schemeClr val="bg1"/>
                </a:solidFill>
              </a:rPr>
              <a:t> is a more intense form of the primary emotion of </a:t>
            </a:r>
            <a:r>
              <a:rPr lang="en-US" b="1" i="1" dirty="0" smtClean="0">
                <a:solidFill>
                  <a:srgbClr val="FFFF00"/>
                </a:solidFill>
              </a:rPr>
              <a:t>fear.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Primary and secondary emotion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3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emotions 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innate emotions, such as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fear</a:t>
            </a:r>
          </a:p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depend on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limbic system circuitry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," with the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amygdala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anterior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cingulate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gyrus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being "key players".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Primary emotions</a:t>
            </a:r>
            <a:b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Robert Plutchik described eight primary emotions: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Anger                  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fear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sadness                 joy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disgust                 surprise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curiosity              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acceptance</a:t>
            </a:r>
            <a:endParaRPr lang="en-US" sz="32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2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b="1" spc="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Similar to the way primary colors combine, primary emotions are believed to blend together to form the full spectrum of human emotional experience.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emotion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Feelings 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attached to objects (e.g., to dental drills), events, and situations through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learning,</a:t>
            </a: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require additional input, based largely on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, from the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prefrontal and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somatosensory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cortices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stimulus is analyzed in the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thought process</a:t>
            </a: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Thoughts and emotions are </a:t>
            </a:r>
            <a:r>
              <a:rPr lang="en-US" sz="3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interwoven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every thought, almost always, carries with it some emotional response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Emotions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2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Is a complex psychophysical process </a:t>
            </a:r>
            <a:r>
              <a:rPr lang="en-US" sz="3200" b="1" spc="3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that arises </a:t>
            </a:r>
            <a:r>
              <a:rPr lang="en-US" b="1" spc="3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spontaneously ( involuntary) , </a:t>
            </a:r>
            <a:r>
              <a:rPr lang="en-US" sz="32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rather than through conscious </a:t>
            </a:r>
            <a:r>
              <a:rPr lang="en-US" sz="3200" b="1" spc="3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effort.</a:t>
            </a:r>
            <a:endParaRPr lang="en-US" sz="32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2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2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Evokes  psychological response (negative or positive)  and physical </a:t>
            </a:r>
            <a:r>
              <a:rPr lang="en-US" sz="3200" b="1" spc="3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expressions. </a:t>
            </a:r>
            <a:endParaRPr lang="en-US" sz="32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200" b="1" spc="3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200" b="1" spc="3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Related to feelings, perceptions or beliefs, in reality or in imagination.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Dimensions of Emotion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Emotion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has multiple dimensions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Behavioral expression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Physiological arousal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ubjective feeling (conscious experience)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Cognitive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Physical responses in different Emotions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86800" cy="5638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Fear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is felt as a heightened heartbeat, increased “flinch” response, and increased muscle tension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Anger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is based on sensation, seems indistinguishable from fear.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Happiness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is often felt as an expansive or swelling feeling in the chest and the sensation of lightness or buoyancy, as if standing underwater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Physical responses in different Emotions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Sadness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is often experienced as a feeling of tightness in the throat and eyes, and relaxation in the arms and legs. </a:t>
            </a:r>
          </a:p>
          <a:p>
            <a:pPr algn="just">
              <a:lnSpc>
                <a:spcPct val="9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Shame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can be felt as heat in the upper chest and face. </a:t>
            </a:r>
          </a:p>
          <a:p>
            <a:pPr algn="just">
              <a:lnSpc>
                <a:spcPct val="90000"/>
              </a:lnSpc>
            </a:pPr>
            <a:r>
              <a:rPr lang="en-US" sz="32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Desire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can be accompanied by a dry throat, heavy breathing, and increased heart rate.</a:t>
            </a:r>
          </a:p>
          <a:p>
            <a:pPr algn="just">
              <a:lnSpc>
                <a:spcPct val="90000"/>
              </a:lnSpc>
            </a:pP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Positive and </a:t>
            </a:r>
            <a:r>
              <a:rPr lang="en-US" sz="40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perception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endParaRPr lang="en-US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Emotions are experienced as either:</a:t>
            </a:r>
          </a:p>
          <a:p>
            <a:pPr algn="just">
              <a:buFont typeface="Wingdings" pitchFamily="2" charset="2"/>
              <a:buChar char="§"/>
            </a:pPr>
            <a:endParaRPr lang="en-US" sz="36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Positive 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 Negative.</a:t>
            </a:r>
          </a:p>
          <a:p>
            <a:pPr lvl="1" algn="just">
              <a:buFont typeface="Wingdings" pitchFamily="2" charset="2"/>
              <a:buChar char="Ø"/>
            </a:pP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Pleasant  X  Unpleasant</a:t>
            </a:r>
            <a:r>
              <a:rPr lang="en-US" sz="32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36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Emotions do not seem to be neutral.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Emotions &amp; Psychotherapy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Psychotherapy </a:t>
            </a:r>
            <a:r>
              <a:rPr lang="en-US" sz="4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 that distressing emotions are relieved by emotional </a:t>
            </a:r>
            <a:r>
              <a:rPr lang="en-US" sz="41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“discharge”</a:t>
            </a:r>
            <a:r>
              <a:rPr lang="en-US" sz="4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Hence crying, laughing, sweating, shaking, and trembling</a:t>
            </a:r>
            <a:r>
              <a:rPr lang="en-US" sz="4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1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1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These actions commonly associated emotions, are thought to not be the original sensation, but instead nearly automatic responses that dispel the discomfort of disturbing </a:t>
            </a:r>
            <a:r>
              <a:rPr lang="en-US" sz="41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feelings.</a:t>
            </a:r>
            <a:endParaRPr lang="en-US" sz="41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auto">
          <a:xfrm>
            <a:off x="1752600" y="2860675"/>
            <a:ext cx="5562600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03238" y="6035675"/>
            <a:ext cx="8183562" cy="60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	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lvl="1" algn="ctr" rtl="0" eaLnBrk="1" hangingPunct="1">
              <a:buFont typeface="Wingdings 2" charset="0"/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  <a:ea typeface="ＭＳ Ｐゴシック" charset="0"/>
              </a:rPr>
              <a:t>Emotions</a:t>
            </a:r>
            <a:endParaRPr lang="en-US" sz="4400" b="1" dirty="0">
              <a:solidFill>
                <a:srgbClr val="FF0000"/>
              </a:solidFill>
              <a:ea typeface="ＭＳ Ｐゴシック" charset="0"/>
            </a:endParaRPr>
          </a:p>
          <a:p>
            <a:pPr algn="l" rtl="0" eaLnBrk="1" hangingPunct="1">
              <a:buFont typeface="Wingdings 2" charset="0"/>
              <a:buChar char=""/>
              <a:defRPr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+mn-cs"/>
              </a:rPr>
              <a:t>Emotion is often defined as a complex state of feeling that results in physical and psychological changes that influence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thought, behavior and </a:t>
            </a:r>
            <a:r>
              <a:rPr lang="en-US" b="1" dirty="0">
                <a:solidFill>
                  <a:srgbClr val="002060"/>
                </a:solidFill>
                <a:ea typeface="ＭＳ Ｐゴシック" charset="0"/>
                <a:cs typeface="+mn-cs"/>
              </a:rPr>
              <a:t>actions.</a:t>
            </a:r>
          </a:p>
          <a:p>
            <a:pPr algn="l" rtl="0" eaLnBrk="1" hangingPunct="1">
              <a:buFont typeface="Wingdings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There </a:t>
            </a:r>
            <a:r>
              <a:rPr lang="en-US" b="1" dirty="0">
                <a:solidFill>
                  <a:srgbClr val="002060"/>
                </a:solidFill>
                <a:ea typeface="ＭＳ Ｐゴシック" charset="0"/>
                <a:cs typeface="+mn-cs"/>
              </a:rPr>
              <a:t>are only two basic emotions that we all experience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,</a:t>
            </a:r>
          </a:p>
          <a:p>
            <a:pPr lvl="2">
              <a:defRPr/>
            </a:pPr>
            <a:r>
              <a:rPr lang="en-US" sz="3200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love </a:t>
            </a:r>
            <a:r>
              <a:rPr lang="en-US" sz="3200" b="1" dirty="0">
                <a:solidFill>
                  <a:srgbClr val="002060"/>
                </a:solidFill>
                <a:ea typeface="ＭＳ Ｐゴシック" charset="0"/>
                <a:cs typeface="+mn-cs"/>
              </a:rPr>
              <a:t>and </a:t>
            </a:r>
          </a:p>
          <a:p>
            <a:pPr lvl="2">
              <a:defRPr/>
            </a:pPr>
            <a:r>
              <a:rPr lang="en-US" sz="3200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fear</a:t>
            </a:r>
            <a:r>
              <a:rPr lang="en-US" sz="3200" b="1" dirty="0">
                <a:solidFill>
                  <a:srgbClr val="002060"/>
                </a:solidFill>
                <a:ea typeface="ＭＳ Ｐゴシック" charset="0"/>
                <a:cs typeface="+mn-cs"/>
              </a:rPr>
              <a:t>.  </a:t>
            </a:r>
            <a:endParaRPr lang="en-US" sz="3200" b="1" dirty="0" smtClean="0">
              <a:solidFill>
                <a:srgbClr val="002060"/>
              </a:solidFill>
              <a:ea typeface="ＭＳ Ｐゴシック" charset="0"/>
              <a:cs typeface="+mn-cs"/>
            </a:endParaRPr>
          </a:p>
          <a:p>
            <a:pPr marL="0" indent="0" algn="l" rtl="0" eaLnBrk="1" hangingPunct="1">
              <a:buFont typeface="Wingdings 2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All </a:t>
            </a:r>
            <a:r>
              <a:rPr lang="en-US" b="1" dirty="0">
                <a:solidFill>
                  <a:srgbClr val="002060"/>
                </a:solidFill>
                <a:ea typeface="ＭＳ Ｐゴシック" charset="0"/>
                <a:cs typeface="+mn-cs"/>
              </a:rPr>
              <a:t>other emotions are variations of these two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+mn-cs"/>
              </a:rPr>
              <a:t>  emotions.</a:t>
            </a:r>
            <a:endParaRPr lang="en-US" b="1" dirty="0">
              <a:solidFill>
                <a:srgbClr val="002060"/>
              </a:solidFill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03238" y="6035675"/>
            <a:ext cx="8183562" cy="60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	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lvl="1" algn="ctr" rtl="0" eaLnBrk="1" hangingPunct="1">
              <a:buFont typeface="Wingdings 2" charset="0"/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  <a:ea typeface="ＭＳ Ｐゴシック" charset="0"/>
                <a:cs typeface="+mn-cs"/>
              </a:rPr>
              <a:t>Emotions</a:t>
            </a:r>
          </a:p>
          <a:p>
            <a:pPr algn="l" rtl="0" eaLnBrk="1" hangingPunct="1">
              <a:lnSpc>
                <a:spcPct val="200000"/>
              </a:lnSpc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Perpetua" charset="0"/>
                <a:ea typeface="MS PGothic" charset="0"/>
                <a:cs typeface="MS PGothic" charset="0"/>
              </a:rPr>
              <a:t>Emotions derive from the basic drives that all animals share  ( feeding, sex, reproduction, pleasure, pain, fear, aggression)</a:t>
            </a:r>
          </a:p>
          <a:p>
            <a:pPr algn="l" rtl="0" eaLnBrk="1" hangingPunct="1">
              <a:lnSpc>
                <a:spcPct val="200000"/>
              </a:lnSpc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Perpetua" charset="0"/>
                <a:ea typeface="MS PGothic" charset="0"/>
                <a:cs typeface="MS PGothic" charset="0"/>
              </a:rPr>
              <a:t>Human emotions are largely learned and include: affection, pride, guilt, pity, envy, and resentment.</a:t>
            </a:r>
          </a:p>
          <a:p>
            <a:pPr lvl="1" algn="l" eaLnBrk="1" hangingPunct="1">
              <a:lnSpc>
                <a:spcPct val="150000"/>
              </a:lnSpc>
              <a:buFont typeface="Wingdings 2" charset="0"/>
              <a:buNone/>
              <a:defRPr/>
            </a:pPr>
            <a:endParaRPr lang="en-US" sz="4000" b="1" u="sng" dirty="0">
              <a:solidFill>
                <a:srgbClr val="3366FF"/>
              </a:solidFill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0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Brain areas related to emoti</a:t>
            </a:r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Emotions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thought to be related to activity in brain areas that</a:t>
            </a:r>
            <a:r>
              <a:rPr lang="en-US" sz="32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direct our attention, motivate our behavior, and determine the significance of what is going on around us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endParaRPr lang="en-US" sz="32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Broca</a:t>
            </a:r>
            <a:r>
              <a:rPr lang="en-US" sz="32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(1878), </a:t>
            </a:r>
            <a:r>
              <a:rPr lang="en-US" sz="3200" b="1" dirty="0" err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Papez</a:t>
            </a:r>
            <a:r>
              <a:rPr lang="en-US" sz="32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(1937), and MacLean (1952) suggested that emotion is related to </a:t>
            </a:r>
            <a:r>
              <a:rPr lang="en-US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limbic system, which includes the hypothalamus, cingulate cortex, hippocampi, and other structures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03238" y="6035675"/>
            <a:ext cx="8183562" cy="60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lvl="1" algn="ctr" rtl="0" eaLnBrk="1" hangingPunct="1">
              <a:buFont typeface="Wingdings 2" pitchFamily="18" charset="2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Emotions</a:t>
            </a:r>
          </a:p>
          <a:p>
            <a:pPr algn="l" rtl="0"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Emotions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are represented in the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prefrontal cortex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and the limbic system namely the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Amygdala.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lvl="2" algn="l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Lesion of the left prefrontal area produces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depression.</a:t>
            </a:r>
            <a:endParaRPr lang="en-US" sz="3200" b="1" dirty="0" smtClean="0">
              <a:solidFill>
                <a:srgbClr val="002060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lvl="2" algn="l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Lesion of right prefrontal produces laughter and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euphoria.</a:t>
            </a:r>
            <a:endParaRPr lang="en-US" sz="3200" b="1" dirty="0" smtClean="0">
              <a:solidFill>
                <a:srgbClr val="002060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Emotions</a:t>
            </a:r>
            <a:endParaRPr lang="ar-IQ" b="1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472112"/>
          </a:xfrm>
        </p:spPr>
        <p:txBody>
          <a:bodyPr>
            <a:normAutofit lnSpcReduction="10000"/>
          </a:bodyPr>
          <a:lstStyle/>
          <a:p>
            <a:pPr rtl="0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Emotion is a term that describes subjective and conscious experience that is characterized primarily by: </a:t>
            </a:r>
          </a:p>
          <a:p>
            <a:pPr lvl="1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psycho physiological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 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expressions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 </a:t>
            </a:r>
          </a:p>
          <a:p>
            <a:pPr lvl="1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biological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reactions</a:t>
            </a:r>
            <a:endParaRPr lang="en-US" b="1" dirty="0" smtClean="0">
              <a:solidFill>
                <a:srgbClr val="002060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lvl="1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mental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states</a:t>
            </a:r>
            <a:endParaRPr lang="en-US" b="1" dirty="0" smtClean="0">
              <a:solidFill>
                <a:srgbClr val="002060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Emotions 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are influenced by:</a:t>
            </a:r>
          </a:p>
          <a:p>
            <a:pPr lvl="1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hormones (cortisol, oxytocin) and </a:t>
            </a:r>
          </a:p>
          <a:p>
            <a:pPr lvl="1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neurotransmitters (DA, NA, Serotonin)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en-US" sz="3600" b="1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Basic Emotions</a:t>
            </a:r>
            <a:endParaRPr lang="ar-IQ" sz="3600" b="1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6867" name="Picture 3" descr="C:\Users\Dr.Mnaf\Desktop\Emotion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765175"/>
            <a:ext cx="5975350" cy="6092825"/>
          </a:xfrm>
          <a:noFill/>
        </p:spPr>
      </p:pic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487988" y="5876925"/>
            <a:ext cx="2227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Paul Akman</a:t>
            </a:r>
            <a:endParaRPr lang="ar-IQ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Classification of emotions</a:t>
            </a:r>
            <a:endParaRPr lang="ar-IQ" b="1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040312"/>
          </a:xfrm>
        </p:spPr>
        <p:txBody>
          <a:bodyPr/>
          <a:lstStyle/>
          <a:p>
            <a:pPr algn="just" rtl="0"/>
            <a:r>
              <a:rPr lang="en-US" sz="2800" b="1" smtClean="0">
                <a:latin typeface="Calibri" pitchFamily="34" charset="0"/>
                <a:cs typeface="Arial" pitchFamily="34" charset="0"/>
              </a:rPr>
              <a:t>Two fundamental viewpoints: </a:t>
            </a:r>
          </a:p>
          <a:p>
            <a:pPr algn="l" rtl="0">
              <a:buFont typeface="Arial" pitchFamily="34" charset="0"/>
              <a:buNone/>
            </a:pPr>
            <a:r>
              <a:rPr lang="en-US" sz="2800" b="1" smtClean="0">
                <a:latin typeface="Calibri" pitchFamily="34" charset="0"/>
                <a:cs typeface="Arial" pitchFamily="34" charset="0"/>
              </a:rPr>
              <a:t>	1</a:t>
            </a:r>
            <a:r>
              <a:rPr lang="en-US" sz="2800" b="1" baseline="30000" smtClean="0">
                <a:latin typeface="Calibri" pitchFamily="34" charset="0"/>
                <a:cs typeface="Arial" pitchFamily="34" charset="0"/>
              </a:rPr>
              <a:t>st</a:t>
            </a:r>
            <a:r>
              <a:rPr lang="en-US" sz="2800" b="1" smtClean="0">
                <a:latin typeface="Calibri" pitchFamily="34" charset="0"/>
                <a:cs typeface="Arial" pitchFamily="34" charset="0"/>
              </a:rPr>
              <a:t>  emotions are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discrete</a:t>
            </a:r>
            <a:r>
              <a:rPr lang="en-US" sz="2800" b="1" smtClean="0">
                <a:latin typeface="Calibri" pitchFamily="34" charset="0"/>
                <a:cs typeface="Arial" pitchFamily="34" charset="0"/>
              </a:rPr>
              <a:t> and fundamentally different constructs.</a:t>
            </a:r>
          </a:p>
          <a:p>
            <a:pPr algn="l" rtl="0">
              <a:buFont typeface="Arial" pitchFamily="34" charset="0"/>
              <a:buNone/>
            </a:pPr>
            <a:r>
              <a:rPr lang="en-US" sz="2800" b="1" smtClean="0">
                <a:latin typeface="Calibri" pitchFamily="34" charset="0"/>
                <a:cs typeface="Arial" pitchFamily="34" charset="0"/>
              </a:rPr>
              <a:t>	2</a:t>
            </a:r>
            <a:r>
              <a:rPr lang="en-US" sz="2800" b="1" baseline="30000" smtClean="0">
                <a:latin typeface="Calibri" pitchFamily="34" charset="0"/>
                <a:cs typeface="Arial" pitchFamily="34" charset="0"/>
              </a:rPr>
              <a:t>nd</a:t>
            </a:r>
            <a:r>
              <a:rPr lang="en-US" sz="2800" b="1" smtClean="0">
                <a:latin typeface="Calibri" pitchFamily="34" charset="0"/>
                <a:cs typeface="Arial" pitchFamily="34" charset="0"/>
              </a:rPr>
              <a:t> emotions are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dimensional</a:t>
            </a:r>
            <a:r>
              <a:rPr lang="en-US" sz="2800" b="1" smtClean="0">
                <a:latin typeface="Calibri" pitchFamily="34" charset="0"/>
                <a:cs typeface="Arial" pitchFamily="34" charset="0"/>
              </a:rPr>
              <a:t> in groupings.</a:t>
            </a:r>
          </a:p>
          <a:p>
            <a:pPr algn="l" rtl="0"/>
            <a:r>
              <a:rPr lang="en-US" sz="2800" b="1" smtClean="0">
                <a:latin typeface="Calibri" pitchFamily="34" charset="0"/>
                <a:cs typeface="Arial" pitchFamily="34" charset="0"/>
              </a:rPr>
              <a:t>A distinction is made between: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4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emotional episodes </a:t>
            </a:r>
            <a:r>
              <a:rPr lang="en-US" sz="32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and 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3200" b="1" smtClean="0">
                <a:solidFill>
                  <a:srgbClr val="0000FF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emotional dispositions</a:t>
            </a:r>
            <a:r>
              <a:rPr lang="en-US" sz="3200" b="1" smtClean="0">
                <a:latin typeface="Calibri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algn="l" rtl="0"/>
            <a:r>
              <a:rPr lang="en-US" sz="2800" b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Emotional dispositions </a:t>
            </a:r>
            <a:r>
              <a:rPr lang="en-US" sz="2800" b="1" smtClean="0">
                <a:latin typeface="Calibri" pitchFamily="34" charset="0"/>
                <a:cs typeface="Arial" pitchFamily="34" charset="0"/>
              </a:rPr>
              <a:t>are also comparable to </a:t>
            </a:r>
            <a:r>
              <a:rPr lang="en-US" sz="2800" b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character traits.</a:t>
            </a:r>
            <a:endParaRPr lang="ar-IQ" sz="2800" b="1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973</Words>
  <Application>Microsoft Office PowerPoint</Application>
  <PresentationFormat>عرض على الشاشة (3:4)‏</PresentationFormat>
  <Paragraphs>165</Paragraphs>
  <Slides>25</Slides>
  <Notes>20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Office Theme</vt:lpstr>
      <vt:lpstr>الشريحة 1</vt:lpstr>
      <vt:lpstr>Emotions</vt:lpstr>
      <vt:lpstr> </vt:lpstr>
      <vt:lpstr> </vt:lpstr>
      <vt:lpstr>Brain areas related to emotion</vt:lpstr>
      <vt:lpstr> </vt:lpstr>
      <vt:lpstr>Emotions</vt:lpstr>
      <vt:lpstr>Basic Emotions</vt:lpstr>
      <vt:lpstr>Classification of emotions</vt:lpstr>
      <vt:lpstr>    </vt:lpstr>
      <vt:lpstr>Somatic theories</vt:lpstr>
      <vt:lpstr>Somatic theories</vt:lpstr>
      <vt:lpstr>Cognitive theories</vt:lpstr>
      <vt:lpstr>Theories of Emotions</vt:lpstr>
      <vt:lpstr>The evolutionary perspective</vt:lpstr>
      <vt:lpstr>The evolutionary perspective</vt:lpstr>
      <vt:lpstr>Primary and secondary emotion</vt:lpstr>
      <vt:lpstr>Primary emotions </vt:lpstr>
      <vt:lpstr>Secondary emotion</vt:lpstr>
      <vt:lpstr>Dimensions of Emotion</vt:lpstr>
      <vt:lpstr>Physical responses in different Emotions</vt:lpstr>
      <vt:lpstr>Physical responses in different Emotions</vt:lpstr>
      <vt:lpstr>Positive and negative perception</vt:lpstr>
      <vt:lpstr>Emotions &amp; Psychotherapy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ALI SAHIUNY</cp:lastModifiedBy>
  <cp:revision>63</cp:revision>
  <cp:lastPrinted>1601-01-01T00:00:00Z</cp:lastPrinted>
  <dcterms:created xsi:type="dcterms:W3CDTF">1601-01-01T00:00:00Z</dcterms:created>
  <dcterms:modified xsi:type="dcterms:W3CDTF">2017-03-11T20:13:31Z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