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66" r:id="rId3"/>
    <p:sldId id="267" r:id="rId4"/>
    <p:sldId id="268" r:id="rId5"/>
    <p:sldId id="269" r:id="rId6"/>
    <p:sldId id="270" r:id="rId7"/>
    <p:sldId id="271" r:id="rId8"/>
    <p:sldId id="272" r:id="rId9"/>
    <p:sldId id="273"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D624"/>
    <a:srgbClr val="2FE938"/>
    <a:srgbClr val="FFF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62" autoAdjust="0"/>
    <p:restoredTop sz="94660"/>
  </p:normalViewPr>
  <p:slideViewPr>
    <p:cSldViewPr snapToGrid="0">
      <p:cViewPr varScale="1">
        <p:scale>
          <a:sx n="74" d="100"/>
          <a:sy n="74" d="100"/>
        </p:scale>
        <p:origin x="2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52580-E8EE-497C-9F43-0CA25A21C5C7}" type="datetimeFigureOut">
              <a:rPr lang="en-US" smtClean="0"/>
              <a:t>11/29/2015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3B343-9C12-462C-BE19-88897750DBB4}" type="slidenum">
              <a:rPr lang="en-US" smtClean="0"/>
              <a:t>‹#›</a:t>
            </a:fld>
            <a:endParaRPr lang="en-US"/>
          </a:p>
        </p:txBody>
      </p:sp>
    </p:spTree>
    <p:extLst>
      <p:ext uri="{BB962C8B-B14F-4D97-AF65-F5344CB8AC3E}">
        <p14:creationId xmlns:p14="http://schemas.microsoft.com/office/powerpoint/2010/main" val="224826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C0FF85-10F6-47BA-BF1D-C187FC5B814A}" type="slidenum">
              <a:rPr lang="en-US" altLang="en-US" sz="1200" smtClean="0"/>
              <a:pPr/>
              <a:t>3</a:t>
            </a:fld>
            <a:endParaRPr lang="en-US" altLang="en-US" sz="120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b="1" smtClean="0"/>
              <a:t>Procedure</a:t>
            </a:r>
            <a:r>
              <a:rPr lang="en-US" altLang="en-US" smtClean="0"/>
              <a:t>: Ask students to call out words they associate with the term “environment.” When they have had a chance to come up with most of the places listed on the slide (and maybe more!), </a:t>
            </a:r>
            <a:r>
              <a:rPr lang="en-US" altLang="en-US" b="1" smtClean="0"/>
              <a:t>CLICK 4 TIMES</a:t>
            </a:r>
            <a:r>
              <a:rPr lang="en-US" altLang="en-US" smtClean="0"/>
              <a:t> to make the graphics and text appear. Make sure to emphasize that the “environment” isn’t only pristine nature, but cities, towns, workplaces, schools - anywhere humans spend time. </a:t>
            </a:r>
          </a:p>
          <a:p>
            <a:pPr eaLnBrk="1" hangingPunct="1"/>
            <a:endParaRPr lang="en-US" altLang="en-US" smtClean="0"/>
          </a:p>
          <a:p>
            <a:pPr eaLnBrk="1" hangingPunct="1"/>
            <a:r>
              <a:rPr lang="en-US" altLang="en-US" b="1" smtClean="0"/>
              <a:t>Relevant Text from Student Reading: </a:t>
            </a:r>
          </a:p>
          <a:p>
            <a:pPr eaLnBrk="1" hangingPunct="1"/>
            <a:r>
              <a:rPr lang="en-US" altLang="en-US" b="1" smtClean="0"/>
              <a:t>“</a:t>
            </a:r>
            <a:r>
              <a:rPr lang="en-US" altLang="en-US" smtClean="0">
                <a:solidFill>
                  <a:srgbClr val="000000"/>
                </a:solidFill>
              </a:rPr>
              <a:t>Your health depends on the environment around you. </a:t>
            </a:r>
            <a:r>
              <a:rPr lang="en-US" altLang="en-US" b="1" smtClean="0">
                <a:solidFill>
                  <a:srgbClr val="000000"/>
                </a:solidFill>
              </a:rPr>
              <a:t>Environmental health </a:t>
            </a:r>
            <a:r>
              <a:rPr lang="en-US" altLang="en-US" smtClean="0">
                <a:solidFill>
                  <a:srgbClr val="000000"/>
                </a:solidFill>
              </a:rPr>
              <a:t>is the study of how the environment affects human health. It differs from the study of how humans affect the environment, because it focuses on people’s health. An environmental scientist might study how water pollution is hurting fish. An environmental </a:t>
            </a:r>
            <a:r>
              <a:rPr lang="en-US" altLang="en-US" u="sng" smtClean="0">
                <a:solidFill>
                  <a:srgbClr val="000000"/>
                </a:solidFill>
              </a:rPr>
              <a:t>health</a:t>
            </a:r>
            <a:r>
              <a:rPr lang="en-US" altLang="en-US" smtClean="0">
                <a:solidFill>
                  <a:srgbClr val="000000"/>
                </a:solidFill>
              </a:rPr>
              <a:t> scientist would study what happens to the health of people when they catch and eat those fish. Environmental health is not just about the health of the environment – it always comes back to </a:t>
            </a:r>
            <a:r>
              <a:rPr lang="en-US" altLang="en-US" u="sng" smtClean="0">
                <a:solidFill>
                  <a:srgbClr val="000000"/>
                </a:solidFill>
              </a:rPr>
              <a:t>you</a:t>
            </a:r>
            <a:r>
              <a:rPr lang="en-US" altLang="en-US" smtClean="0">
                <a:solidFill>
                  <a:srgbClr val="000000"/>
                </a:solidFill>
              </a:rPr>
              <a:t> and whether the environment you are part of is helping you stay healthy, or making you sick.”</a:t>
            </a:r>
          </a:p>
          <a:p>
            <a:pPr eaLnBrk="1" hangingPunct="1"/>
            <a:endParaRPr lang="en-US" altLang="en-US" smtClean="0"/>
          </a:p>
        </p:txBody>
      </p:sp>
    </p:spTree>
    <p:extLst>
      <p:ext uri="{BB962C8B-B14F-4D97-AF65-F5344CB8AC3E}">
        <p14:creationId xmlns:p14="http://schemas.microsoft.com/office/powerpoint/2010/main" val="174855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D784A0-3CF1-46A7-B3C3-AF7351EAA51A}" type="slidenum">
              <a:rPr lang="en-US" altLang="en-US" sz="1200" smtClean="0"/>
              <a:pPr/>
              <a:t>17</a:t>
            </a:fld>
            <a:endParaRPr lang="en-US"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397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80598D-3A2A-41A0-A79E-01732FCE3F00}" type="slidenum">
              <a:rPr lang="en-US" altLang="en-US" sz="1200" smtClean="0"/>
              <a:pPr/>
              <a:t>18</a:t>
            </a:fld>
            <a:endParaRPr lang="en-US" alt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1718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CFF62DB-9056-4ACA-8135-AE7816DB9DAC}" type="slidenum">
              <a:rPr lang="en-US" altLang="en-US" sz="1200" smtClean="0"/>
              <a:pPr/>
              <a:t>19</a:t>
            </a:fld>
            <a:endParaRPr lang="en-US"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325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23C27D-8190-490E-B1E6-3672A76F6798}" type="slidenum">
              <a:rPr lang="en-US" altLang="en-US" sz="1200" smtClean="0"/>
              <a:pPr/>
              <a:t>20</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01074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446154-5850-47AD-A1AB-EBDFF33F73FE}" type="slidenum">
              <a:rPr lang="en-US" altLang="en-US" sz="1200" smtClean="0"/>
              <a:pPr/>
              <a:t>21</a:t>
            </a:fld>
            <a:endParaRPr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a:spcBef>
                <a:spcPct val="0"/>
              </a:spcBef>
            </a:pPr>
            <a:endParaRPr lang="en-US" altLang="en-US" smtClean="0"/>
          </a:p>
        </p:txBody>
      </p:sp>
    </p:spTree>
    <p:extLst>
      <p:ext uri="{BB962C8B-B14F-4D97-AF65-F5344CB8AC3E}">
        <p14:creationId xmlns:p14="http://schemas.microsoft.com/office/powerpoint/2010/main" val="330164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B6FA0D-3916-498D-88EE-8CD03260EB5A}" type="slidenum">
              <a:rPr lang="en-US" altLang="en-US" sz="1200" smtClean="0"/>
              <a:pPr/>
              <a:t>22</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0921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9C2040-61C6-4077-A680-A1342201BEBE}" type="slidenum">
              <a:rPr lang="en-US" altLang="en-US" sz="1200" smtClean="0"/>
              <a:pPr/>
              <a:t>23</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235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6CAF7B-780D-4A96-809B-33AA04CB5A8B}" type="slidenum">
              <a:rPr lang="en-US" altLang="en-US" sz="1200" smtClean="0"/>
              <a:pPr/>
              <a:t>26</a:t>
            </a:fld>
            <a:endParaRPr lang="en-US" alt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a:spcBef>
                <a:spcPct val="0"/>
              </a:spcBef>
            </a:pPr>
            <a:endParaRPr lang="en-US" altLang="en-US" smtClean="0"/>
          </a:p>
        </p:txBody>
      </p:sp>
    </p:spTree>
    <p:extLst>
      <p:ext uri="{BB962C8B-B14F-4D97-AF65-F5344CB8AC3E}">
        <p14:creationId xmlns:p14="http://schemas.microsoft.com/office/powerpoint/2010/main" val="142784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E27983-4FB0-49B0-94BB-D959D31B3BAB}" type="slidenum">
              <a:rPr lang="en-US" altLang="en-US" sz="1200" smtClean="0"/>
              <a:pPr/>
              <a:t>27</a:t>
            </a:fld>
            <a:endParaRPr lang="en-US" alt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64566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51C665-E9B6-45B2-9ABC-F37E639D4BDD}" type="slidenum">
              <a:rPr lang="en-US" altLang="en-US" sz="1200" smtClean="0"/>
              <a:pPr/>
              <a:t>28</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5172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F54F53-FD82-4C31-B51C-F224F06AF662}" type="slidenum">
              <a:rPr lang="en-US" altLang="en-US" sz="1200" smtClean="0"/>
              <a:pPr/>
              <a:t>7</a:t>
            </a:fld>
            <a:endParaRPr lang="en-US" alt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9788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43DED7-46C4-42E7-9BB9-590FF64BD776}" type="slidenum">
              <a:rPr lang="en-US" altLang="en-US" sz="1200" smtClean="0"/>
              <a:pPr/>
              <a:t>29</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a:spcBef>
                <a:spcPct val="0"/>
              </a:spcBef>
            </a:pPr>
            <a:endParaRPr lang="en-US" altLang="en-US" smtClean="0"/>
          </a:p>
        </p:txBody>
      </p:sp>
    </p:spTree>
    <p:extLst>
      <p:ext uri="{BB962C8B-B14F-4D97-AF65-F5344CB8AC3E}">
        <p14:creationId xmlns:p14="http://schemas.microsoft.com/office/powerpoint/2010/main" val="285638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64F693-725B-4D74-A000-049D3B7760FF}" type="slidenum">
              <a:rPr lang="en-US" altLang="en-US" sz="1200" smtClean="0"/>
              <a:pPr/>
              <a:t>30</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25853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8813A6-1AA6-4F38-8DAE-006B955278DC}" type="slidenum">
              <a:rPr lang="en-US" altLang="en-US" sz="1200" smtClean="0"/>
              <a:pPr/>
              <a:t>33</a:t>
            </a:fld>
            <a:endParaRPr lang="en-US" alt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75424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A26FB5-7D56-42E5-897F-54FE1725711A}" type="slidenum">
              <a:rPr lang="en-US" altLang="en-US" sz="1200" smtClean="0"/>
              <a:pPr/>
              <a:t>34</a:t>
            </a:fld>
            <a:endParaRPr lang="en-US" alt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a:spcBef>
                <a:spcPct val="0"/>
              </a:spcBef>
            </a:pPr>
            <a:endParaRPr lang="en-US" altLang="en-US" smtClean="0"/>
          </a:p>
        </p:txBody>
      </p:sp>
    </p:spTree>
    <p:extLst>
      <p:ext uri="{BB962C8B-B14F-4D97-AF65-F5344CB8AC3E}">
        <p14:creationId xmlns:p14="http://schemas.microsoft.com/office/powerpoint/2010/main" val="3442343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4274ED-428D-4ED5-8402-6FB22FDF9DFB}" type="slidenum">
              <a:rPr lang="en-US" altLang="en-US" sz="1200" smtClean="0"/>
              <a:pPr/>
              <a:t>35</a:t>
            </a:fld>
            <a:endParaRPr lang="en-US" alt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1241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C86E97-D6A0-4DA5-BE3E-3E84C7F03F9D}" type="slidenum">
              <a:rPr lang="en-US" altLang="en-US" sz="1200" smtClean="0"/>
              <a:pPr/>
              <a:t>37</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4096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B7B4E6-3635-4D43-9765-1281E7E1C992}" type="slidenum">
              <a:rPr lang="en-US" altLang="en-US" sz="1200" smtClean="0"/>
              <a:pPr/>
              <a:t>38</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a:spcBef>
                <a:spcPct val="0"/>
              </a:spcBef>
            </a:pPr>
            <a:endParaRPr lang="en-US" altLang="en-US" smtClean="0"/>
          </a:p>
        </p:txBody>
      </p:sp>
    </p:spTree>
    <p:extLst>
      <p:ext uri="{BB962C8B-B14F-4D97-AF65-F5344CB8AC3E}">
        <p14:creationId xmlns:p14="http://schemas.microsoft.com/office/powerpoint/2010/main" val="1547264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A91AB2-3491-41EC-B741-3BAAB07D24EF}" type="slidenum">
              <a:rPr lang="en-US" altLang="en-US" sz="1200" smtClean="0"/>
              <a:pPr/>
              <a:t>39</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234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34D8C0-E413-4581-9BAD-05E21A2A466A}" type="slidenum">
              <a:rPr lang="en-US" altLang="en-US" sz="1200" smtClean="0"/>
              <a:pPr/>
              <a:t>8</a:t>
            </a:fld>
            <a:endParaRPr lang="en-US"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8237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smtClean="0"/>
          </a:p>
        </p:txBody>
      </p:sp>
      <p:sp>
        <p:nvSpPr>
          <p:cNvPr id="2253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4A9469-200D-43B9-AFDC-B35370958777}" type="slidenum">
              <a:rPr lang="en-US" altLang="en-US" sz="1200" smtClean="0"/>
              <a:pPr/>
              <a:t>9</a:t>
            </a:fld>
            <a:endParaRPr lang="en-US" altLang="en-US" sz="1200" smtClean="0"/>
          </a:p>
        </p:txBody>
      </p:sp>
    </p:spTree>
    <p:extLst>
      <p:ext uri="{BB962C8B-B14F-4D97-AF65-F5344CB8AC3E}">
        <p14:creationId xmlns:p14="http://schemas.microsoft.com/office/powerpoint/2010/main" val="351095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F21C5F-BA6E-4246-8E93-DB03120D5BD7}" type="slidenum">
              <a:rPr lang="en-US" altLang="en-US" sz="1200" smtClean="0"/>
              <a:pPr/>
              <a:t>10</a:t>
            </a:fld>
            <a:endParaRPr lang="en-US" altLang="en-US"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0140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1CD5C4-78E5-4786-8BAB-887DA78F07D2}" type="slidenum">
              <a:rPr lang="en-US" altLang="en-US" sz="1200" smtClean="0"/>
              <a:pPr/>
              <a:t>11</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7883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BE20E8-2E5A-46BE-B4EB-E13EB69C418D}" type="slidenum">
              <a:rPr lang="en-US" altLang="en-US" sz="1200" smtClean="0"/>
              <a:pPr/>
              <a:t>12</a:t>
            </a:fld>
            <a:endParaRPr lang="en-US" alt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8205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3D1B44-6341-40C0-BC52-1B106830E0D0}" type="slidenum">
              <a:rPr lang="en-US" altLang="en-US" sz="1200" smtClean="0"/>
              <a:pPr/>
              <a:t>14</a:t>
            </a:fld>
            <a:endParaRPr lang="en-US" alt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2424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148D77-5844-4ACF-B36E-7D88AE74D7D8}" type="slidenum">
              <a:rPr lang="en-US" altLang="en-US" sz="1200" smtClean="0"/>
              <a:pPr/>
              <a:t>16</a:t>
            </a:fld>
            <a:endParaRPr lang="en-US" alt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Procedure</a:t>
            </a:r>
            <a:r>
              <a:rPr lang="en-US" altLang="en-US" smtClean="0"/>
              <a:t>: This slide introduces the term exposure and provides students with a definition. </a:t>
            </a:r>
          </a:p>
          <a:p>
            <a:pPr eaLnBrk="1" hangingPunct="1"/>
            <a:endParaRPr lang="en-US" altLang="en-US" smtClean="0"/>
          </a:p>
          <a:p>
            <a:pPr eaLnBrk="1" hangingPunct="1"/>
            <a:r>
              <a:rPr lang="en-US" altLang="en-US" b="1" smtClean="0"/>
              <a:t>Relevant Text from Student Reading:</a:t>
            </a:r>
            <a:endParaRPr lang="en-US" altLang="en-US" smtClean="0"/>
          </a:p>
          <a:p>
            <a:pPr eaLnBrk="1" hangingPunct="1"/>
            <a:r>
              <a:rPr lang="en-US" altLang="en-US" smtClean="0"/>
              <a:t>“</a:t>
            </a:r>
            <a:r>
              <a:rPr lang="en-US" altLang="en-US" smtClean="0">
                <a:solidFill>
                  <a:srgbClr val="000000"/>
                </a:solidFill>
              </a:rPr>
              <a:t>We all know what it means to be “exposed” to something like a cold or a flu. Everyday our bodies are exposed to all sorts of environmental hazards, such as bacteria, viruses, and the sun’s ultra-violet (UV) rays. Some of these hazards exist naturally and some of them are the result of human activities. There are many possible </a:t>
            </a:r>
            <a:r>
              <a:rPr lang="en-US" altLang="en-US" b="1" smtClean="0">
                <a:solidFill>
                  <a:srgbClr val="000000"/>
                </a:solidFill>
              </a:rPr>
              <a:t>sources</a:t>
            </a:r>
            <a:r>
              <a:rPr lang="en-US" altLang="en-US" smtClean="0">
                <a:solidFill>
                  <a:srgbClr val="000000"/>
                </a:solidFill>
              </a:rPr>
              <a:t> of hazards, such as cars, industry, even volcanic eruptions.  In order for us to be exposed, however, the hazard has to get from the source to us. To do this, it travels along an </a:t>
            </a:r>
            <a:r>
              <a:rPr lang="en-US" altLang="en-US" b="1" smtClean="0">
                <a:solidFill>
                  <a:srgbClr val="000000"/>
                </a:solidFill>
              </a:rPr>
              <a:t>environmental pathway. </a:t>
            </a:r>
            <a:r>
              <a:rPr lang="en-US" altLang="en-US" smtClean="0">
                <a:solidFill>
                  <a:srgbClr val="000000"/>
                </a:solidFill>
              </a:rPr>
              <a:t>Pathways include</a:t>
            </a:r>
            <a:r>
              <a:rPr lang="en-US" altLang="en-US" b="1" smtClean="0">
                <a:solidFill>
                  <a:srgbClr val="000000"/>
                </a:solidFill>
              </a:rPr>
              <a:t> </a:t>
            </a:r>
            <a:r>
              <a:rPr lang="en-US" altLang="en-US" smtClean="0">
                <a:solidFill>
                  <a:srgbClr val="000000"/>
                </a:solidFill>
              </a:rPr>
              <a:t>the air we breathe, the water we drink, the food we eat, and even the soil we work in, play in, and use to grow much of our food. </a:t>
            </a:r>
          </a:p>
          <a:p>
            <a:pPr eaLnBrk="1" hangingPunct="1"/>
            <a:endParaRPr lang="en-US" altLang="en-US" smtClean="0">
              <a:solidFill>
                <a:srgbClr val="000000"/>
              </a:solidFill>
            </a:endParaRPr>
          </a:p>
          <a:p>
            <a:pPr eaLnBrk="1" hangingPunct="1"/>
            <a:r>
              <a:rPr lang="en-US" altLang="en-US" smtClean="0">
                <a:solidFill>
                  <a:srgbClr val="000000"/>
                </a:solidFill>
              </a:rPr>
              <a:t>Environmental health scientists use the term </a:t>
            </a:r>
            <a:r>
              <a:rPr lang="en-US" altLang="en-US" b="1" smtClean="0">
                <a:solidFill>
                  <a:srgbClr val="000000"/>
                </a:solidFill>
              </a:rPr>
              <a:t>exposure</a:t>
            </a:r>
            <a:r>
              <a:rPr lang="en-US" altLang="en-US" smtClean="0">
                <a:solidFill>
                  <a:srgbClr val="000000"/>
                </a:solidFill>
              </a:rPr>
              <a:t> to describe the total amount of a hazard that comes in direct contact with your body.</a:t>
            </a:r>
            <a:r>
              <a:rPr lang="en-US" altLang="en-US" smtClean="0"/>
              <a:t>”</a:t>
            </a:r>
          </a:p>
        </p:txBody>
      </p:sp>
    </p:spTree>
    <p:extLst>
      <p:ext uri="{BB962C8B-B14F-4D97-AF65-F5344CB8AC3E}">
        <p14:creationId xmlns:p14="http://schemas.microsoft.com/office/powerpoint/2010/main" val="314359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11/29/2015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11/29/2015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11/29/2015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image" Target="../media/image4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963042"/>
          </a:xfrm>
        </p:spPr>
        <p:txBody>
          <a:bodyPr/>
          <a:lstStyle/>
          <a:p>
            <a:r>
              <a:rPr lang="en-US" b="1" dirty="0" smtClean="0">
                <a:solidFill>
                  <a:srgbClr val="2FE938"/>
                </a:solidFill>
                <a:latin typeface="Century Gothic" panose="020B0502020202020204" pitchFamily="34" charset="0"/>
              </a:rPr>
              <a:t>Environmental Health</a:t>
            </a:r>
            <a:endParaRPr lang="en-US" b="1" dirty="0">
              <a:solidFill>
                <a:srgbClr val="2FE938"/>
              </a:solidFill>
              <a:latin typeface="Century Gothic" panose="020B0502020202020204" pitchFamily="34" charset="0"/>
            </a:endParaRPr>
          </a:p>
        </p:txBody>
      </p:sp>
      <p:sp>
        <p:nvSpPr>
          <p:cNvPr id="3" name="Subtitle 2"/>
          <p:cNvSpPr>
            <a:spLocks noGrp="1"/>
          </p:cNvSpPr>
          <p:nvPr>
            <p:ph type="subTitle" idx="1"/>
          </p:nvPr>
        </p:nvSpPr>
        <p:spPr>
          <a:xfrm>
            <a:off x="1100051" y="4584410"/>
            <a:ext cx="10055629" cy="1906542"/>
          </a:xfrm>
        </p:spPr>
        <p:txBody>
          <a:bodyPr>
            <a:normAutofit/>
          </a:bodyPr>
          <a:lstStyle/>
          <a:p>
            <a:pPr defTabSz="457200">
              <a:lnSpc>
                <a:spcPct val="100000"/>
              </a:lnSpc>
              <a:spcBef>
                <a:spcPts val="1000"/>
              </a:spcBef>
              <a:spcAft>
                <a:spcPts val="0"/>
              </a:spcAft>
              <a:buClr>
                <a:srgbClr val="ACD433"/>
              </a:buClr>
              <a:buSzPct val="80000"/>
              <a:defRPr/>
            </a:pPr>
            <a:r>
              <a:rPr lang="en-US" b="1" spc="0" dirty="0">
                <a:solidFill>
                  <a:srgbClr val="0070C0"/>
                </a:solidFill>
                <a:latin typeface="Century Gothic" panose="020B0502020202020204" pitchFamily="34" charset="0"/>
              </a:rPr>
              <a:t>Dr. Sireen Alkhaldi, </a:t>
            </a:r>
            <a:r>
              <a:rPr lang="en-US" b="1" spc="0" dirty="0" err="1">
                <a:solidFill>
                  <a:srgbClr val="0070C0"/>
                </a:solidFill>
                <a:latin typeface="Century Gothic" panose="020B0502020202020204" pitchFamily="34" charset="0"/>
              </a:rPr>
              <a:t>DrPh</a:t>
            </a:r>
            <a:endParaRPr lang="en-US" b="1" spc="0" dirty="0">
              <a:solidFill>
                <a:srgbClr val="0070C0"/>
              </a:solidFill>
              <a:latin typeface="Century Gothic" panose="020B0502020202020204" pitchFamily="34" charset="0"/>
            </a:endParaRPr>
          </a:p>
          <a:p>
            <a:pPr defTabSz="457200">
              <a:lnSpc>
                <a:spcPct val="100000"/>
              </a:lnSpc>
              <a:spcBef>
                <a:spcPts val="1000"/>
              </a:spcBef>
              <a:spcAft>
                <a:spcPts val="0"/>
              </a:spcAft>
              <a:buClr>
                <a:srgbClr val="ACD433"/>
              </a:buClr>
              <a:buSzPct val="80000"/>
              <a:defRPr/>
            </a:pPr>
            <a:r>
              <a:rPr lang="en-US" b="1" spc="0" dirty="0">
                <a:solidFill>
                  <a:srgbClr val="0070C0"/>
                </a:solidFill>
                <a:latin typeface="Century Gothic" panose="020B0502020202020204" pitchFamily="34" charset="0"/>
              </a:rPr>
              <a:t>Community Medicine, First semester 2015/ 2016</a:t>
            </a:r>
          </a:p>
          <a:p>
            <a:pPr defTabSz="457200">
              <a:lnSpc>
                <a:spcPct val="100000"/>
              </a:lnSpc>
              <a:spcBef>
                <a:spcPts val="1000"/>
              </a:spcBef>
              <a:spcAft>
                <a:spcPts val="0"/>
              </a:spcAft>
              <a:buClr>
                <a:srgbClr val="ACD433"/>
              </a:buClr>
              <a:buSzPct val="80000"/>
              <a:defRPr/>
            </a:pPr>
            <a:r>
              <a:rPr lang="en-US" b="1" spc="0" dirty="0">
                <a:solidFill>
                  <a:srgbClr val="0070C0"/>
                </a:solidFill>
                <a:latin typeface="Century Gothic" panose="020B0502020202020204" pitchFamily="34" charset="0"/>
              </a:rPr>
              <a:t>Faculty of Medicine/ The University of Jordan</a:t>
            </a:r>
          </a:p>
          <a:p>
            <a:pPr>
              <a:defRPr/>
            </a:pPr>
            <a:endParaRPr lang="en-US" dirty="0">
              <a:solidFill>
                <a:srgbClr val="0070C0"/>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2406781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828800" y="234951"/>
            <a:ext cx="8915400" cy="1077913"/>
          </a:xfrm>
        </p:spPr>
        <p:txBody>
          <a:bodyPr/>
          <a:lstStyle/>
          <a:p>
            <a:pPr>
              <a:defRPr/>
            </a:pPr>
            <a:r>
              <a:rPr lang="en-US" altLang="en-US" b="1" dirty="0">
                <a:solidFill>
                  <a:srgbClr val="45E838"/>
                </a:solidFill>
                <a:latin typeface="Century Gothic" panose="020B0502020202020204" pitchFamily="34" charset="0"/>
              </a:rPr>
              <a:t>Environmental Health Careers</a:t>
            </a:r>
          </a:p>
        </p:txBody>
      </p:sp>
      <p:sp>
        <p:nvSpPr>
          <p:cNvPr id="18" name="Footer Placeholder 3"/>
          <p:cNvSpPr>
            <a:spLocks noGrp="1"/>
          </p:cNvSpPr>
          <p:nvPr>
            <p:ph type="ftr" sz="quarter" idx="11"/>
          </p:nvPr>
        </p:nvSpPr>
        <p:spPr/>
        <p:txBody>
          <a:bodyPr/>
          <a:lstStyle/>
          <a:p>
            <a:pPr>
              <a:defRPr/>
            </a:pPr>
            <a:endParaRPr lang="en-US" altLang="en-US" sz="1400" dirty="0"/>
          </a:p>
        </p:txBody>
      </p:sp>
      <p:sp>
        <p:nvSpPr>
          <p:cNvPr id="19" name="Slide Number Placeholder 4"/>
          <p:cNvSpPr>
            <a:spLocks noGrp="1"/>
          </p:cNvSpPr>
          <p:nvPr>
            <p:ph type="sldNum" sz="quarter" idx="12"/>
          </p:nvPr>
        </p:nvSpPr>
        <p:spPr/>
        <p:txBody>
          <a:bodyPr/>
          <a:lstStyle/>
          <a:p>
            <a:pPr>
              <a:defRPr/>
            </a:pPr>
            <a:fld id="{833060E3-5E89-49ED-BB5A-08626BA0103F}" type="slidenum">
              <a:rPr lang="en-US" altLang="en-US"/>
              <a:pPr>
                <a:defRPr/>
              </a:pPr>
              <a:t>10</a:t>
            </a:fld>
            <a:endParaRPr lang="en-US" altLang="en-US"/>
          </a:p>
        </p:txBody>
      </p:sp>
      <p:grpSp>
        <p:nvGrpSpPr>
          <p:cNvPr id="137242" name="Group 26"/>
          <p:cNvGrpSpPr>
            <a:grpSpLocks/>
          </p:cNvGrpSpPr>
          <p:nvPr/>
        </p:nvGrpSpPr>
        <p:grpSpPr bwMode="auto">
          <a:xfrm>
            <a:off x="1983346" y="3456096"/>
            <a:ext cx="4675031" cy="2478335"/>
            <a:chOff x="470" y="2112"/>
            <a:chExt cx="2496" cy="1248"/>
          </a:xfrm>
        </p:grpSpPr>
        <p:sp>
          <p:nvSpPr>
            <p:cNvPr id="25617" name="AutoShape 19"/>
            <p:cNvSpPr>
              <a:spLocks noChangeArrowheads="1"/>
            </p:cNvSpPr>
            <p:nvPr/>
          </p:nvSpPr>
          <p:spPr bwMode="auto">
            <a:xfrm>
              <a:off x="470" y="2112"/>
              <a:ext cx="2496" cy="1248"/>
            </a:xfrm>
            <a:prstGeom prst="roundRect">
              <a:avLst>
                <a:gd name="adj" fmla="val 16667"/>
              </a:avLst>
            </a:prstGeom>
            <a:solidFill>
              <a:schemeClr val="bg1"/>
            </a:solidFill>
            <a:ln w="9525">
              <a:solidFill>
                <a:schemeClr val="tx1"/>
              </a:solidFill>
              <a:round/>
              <a:headEnd/>
              <a:tailEnd/>
            </a:ln>
            <a:effectLst>
              <a:outerShdw dist="35921" dir="2700000" algn="ctr" rotWithShape="0">
                <a:srgbClr val="808080">
                  <a:alpha val="50998"/>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56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 y="2208"/>
              <a:ext cx="1110"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Text Box 12"/>
            <p:cNvSpPr txBox="1">
              <a:spLocks noChangeArrowheads="1"/>
            </p:cNvSpPr>
            <p:nvPr/>
          </p:nvSpPr>
          <p:spPr bwMode="auto">
            <a:xfrm>
              <a:off x="1776" y="2352"/>
              <a:ext cx="970" cy="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solidFill>
                    <a:srgbClr val="0070C0"/>
                  </a:solidFill>
                </a:rPr>
                <a:t>Work as scientists in research labs</a:t>
              </a:r>
            </a:p>
          </p:txBody>
        </p:sp>
      </p:grpSp>
      <p:grpSp>
        <p:nvGrpSpPr>
          <p:cNvPr id="137239" name="Group 23"/>
          <p:cNvGrpSpPr>
            <a:grpSpLocks/>
          </p:cNvGrpSpPr>
          <p:nvPr/>
        </p:nvGrpSpPr>
        <p:grpSpPr bwMode="auto">
          <a:xfrm>
            <a:off x="6997281" y="3917746"/>
            <a:ext cx="4272566" cy="2407484"/>
            <a:chOff x="3024" y="2448"/>
            <a:chExt cx="2496" cy="1392"/>
          </a:xfrm>
        </p:grpSpPr>
        <p:sp>
          <p:nvSpPr>
            <p:cNvPr id="25613" name="AutoShape 21"/>
            <p:cNvSpPr>
              <a:spLocks noChangeArrowheads="1"/>
            </p:cNvSpPr>
            <p:nvPr/>
          </p:nvSpPr>
          <p:spPr bwMode="auto">
            <a:xfrm>
              <a:off x="3024" y="2448"/>
              <a:ext cx="2496" cy="1392"/>
            </a:xfrm>
            <a:prstGeom prst="roundRect">
              <a:avLst>
                <a:gd name="adj" fmla="val 16667"/>
              </a:avLst>
            </a:prstGeom>
            <a:solidFill>
              <a:schemeClr val="bg1"/>
            </a:solidFill>
            <a:ln w="9525">
              <a:solidFill>
                <a:schemeClr val="tx1"/>
              </a:solidFill>
              <a:round/>
              <a:headEnd/>
              <a:tailEnd/>
            </a:ln>
            <a:effectLst>
              <a:outerShdw dist="35921" dir="2700000" algn="ctr" rotWithShape="0">
                <a:srgbClr val="808080">
                  <a:alpha val="50998"/>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5614" name="Group 18"/>
            <p:cNvGrpSpPr>
              <a:grpSpLocks/>
            </p:cNvGrpSpPr>
            <p:nvPr/>
          </p:nvGrpSpPr>
          <p:grpSpPr bwMode="auto">
            <a:xfrm>
              <a:off x="3158" y="2544"/>
              <a:ext cx="2225" cy="1210"/>
              <a:chOff x="3158" y="2544"/>
              <a:chExt cx="2225" cy="1210"/>
            </a:xfrm>
          </p:grpSpPr>
          <p:pic>
            <p:nvPicPr>
              <p:cNvPr id="256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2544"/>
                <a:ext cx="967"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Text Box 13"/>
              <p:cNvSpPr txBox="1">
                <a:spLocks noChangeArrowheads="1"/>
              </p:cNvSpPr>
              <p:nvPr/>
            </p:nvSpPr>
            <p:spPr bwMode="auto">
              <a:xfrm>
                <a:off x="3158" y="2600"/>
                <a:ext cx="1331" cy="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solidFill>
                      <a:srgbClr val="0070C0"/>
                    </a:solidFill>
                  </a:rPr>
                  <a:t>Work for the government writing regulations and studying pollution</a:t>
                </a:r>
              </a:p>
            </p:txBody>
          </p:sp>
        </p:grpSp>
      </p:grpSp>
      <p:grpSp>
        <p:nvGrpSpPr>
          <p:cNvPr id="137241" name="Group 25"/>
          <p:cNvGrpSpPr>
            <a:grpSpLocks/>
          </p:cNvGrpSpPr>
          <p:nvPr/>
        </p:nvGrpSpPr>
        <p:grpSpPr bwMode="auto">
          <a:xfrm>
            <a:off x="5943600" y="1524000"/>
            <a:ext cx="4501166" cy="2374900"/>
            <a:chOff x="2880" y="912"/>
            <a:chExt cx="2640" cy="1344"/>
          </a:xfrm>
        </p:grpSpPr>
        <p:sp>
          <p:nvSpPr>
            <p:cNvPr id="25609" name="AutoShape 20"/>
            <p:cNvSpPr>
              <a:spLocks noChangeArrowheads="1"/>
            </p:cNvSpPr>
            <p:nvPr/>
          </p:nvSpPr>
          <p:spPr bwMode="auto">
            <a:xfrm>
              <a:off x="2880" y="912"/>
              <a:ext cx="2640" cy="1344"/>
            </a:xfrm>
            <a:prstGeom prst="roundRect">
              <a:avLst>
                <a:gd name="adj" fmla="val 16667"/>
              </a:avLst>
            </a:prstGeom>
            <a:solidFill>
              <a:schemeClr val="bg1"/>
            </a:solidFill>
            <a:ln w="9525">
              <a:solidFill>
                <a:schemeClr val="tx1"/>
              </a:solidFill>
              <a:round/>
              <a:headEnd/>
              <a:tailEnd/>
            </a:ln>
            <a:effectLst>
              <a:outerShdw dist="35921" dir="2700000" algn="ctr" rotWithShape="0">
                <a:srgbClr val="808080">
                  <a:alpha val="50998"/>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5610" name="Group 15"/>
            <p:cNvGrpSpPr>
              <a:grpSpLocks/>
            </p:cNvGrpSpPr>
            <p:nvPr/>
          </p:nvGrpSpPr>
          <p:grpSpPr bwMode="auto">
            <a:xfrm>
              <a:off x="2922" y="1008"/>
              <a:ext cx="2502" cy="1154"/>
              <a:chOff x="3024" y="1152"/>
              <a:chExt cx="2502" cy="1154"/>
            </a:xfrm>
          </p:grpSpPr>
          <p:pic>
            <p:nvPicPr>
              <p:cNvPr id="2561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1152"/>
                <a:ext cx="1350"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Text Box 14"/>
              <p:cNvSpPr txBox="1">
                <a:spLocks noChangeArrowheads="1"/>
              </p:cNvSpPr>
              <p:nvPr/>
            </p:nvSpPr>
            <p:spPr bwMode="auto">
              <a:xfrm>
                <a:off x="3024" y="1152"/>
                <a:ext cx="1152" cy="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solidFill>
                      <a:srgbClr val="0070C0"/>
                    </a:solidFill>
                  </a:rPr>
                  <a:t>Work for corporations making sure workplaces are safe for workers</a:t>
                </a:r>
              </a:p>
            </p:txBody>
          </p:sp>
        </p:grpSp>
      </p:grpSp>
      <p:sp>
        <p:nvSpPr>
          <p:cNvPr id="25608" name="Text Box 22"/>
          <p:cNvSpPr txBox="1">
            <a:spLocks noChangeArrowheads="1"/>
          </p:cNvSpPr>
          <p:nvPr/>
        </p:nvSpPr>
        <p:spPr bwMode="auto">
          <a:xfrm>
            <a:off x="1562091" y="1917700"/>
            <a:ext cx="4168786"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dirty="0">
                <a:solidFill>
                  <a:srgbClr val="FFC000"/>
                </a:solidFill>
              </a:rPr>
              <a:t>People working in the field of environmental health . . .</a:t>
            </a:r>
          </a:p>
        </p:txBody>
      </p:sp>
    </p:spTree>
    <p:extLst>
      <p:ext uri="{BB962C8B-B14F-4D97-AF65-F5344CB8AC3E}">
        <p14:creationId xmlns:p14="http://schemas.microsoft.com/office/powerpoint/2010/main" val="1341483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7242"/>
                                        </p:tgtEl>
                                        <p:attrNameLst>
                                          <p:attrName>style.visibility</p:attrName>
                                        </p:attrNameLst>
                                      </p:cBhvr>
                                      <p:to>
                                        <p:strVal val="visible"/>
                                      </p:to>
                                    </p:set>
                                    <p:animEffect transition="in" filter="fade">
                                      <p:cBhvr>
                                        <p:cTn id="7" dur="2000"/>
                                        <p:tgtEl>
                                          <p:spTgt spid="137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7239"/>
                                        </p:tgtEl>
                                        <p:attrNameLst>
                                          <p:attrName>style.visibility</p:attrName>
                                        </p:attrNameLst>
                                      </p:cBhvr>
                                      <p:to>
                                        <p:strVal val="visible"/>
                                      </p:to>
                                    </p:set>
                                    <p:animEffect transition="in" filter="fade">
                                      <p:cBhvr>
                                        <p:cTn id="12" dur="2000"/>
                                        <p:tgtEl>
                                          <p:spTgt spid="1372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7241"/>
                                        </p:tgtEl>
                                        <p:attrNameLst>
                                          <p:attrName>style.visibility</p:attrName>
                                        </p:attrNameLst>
                                      </p:cBhvr>
                                      <p:to>
                                        <p:strVal val="visible"/>
                                      </p:to>
                                    </p:set>
                                    <p:animEffect transition="in" filter="fade">
                                      <p:cBhvr>
                                        <p:cTn id="17" dur="2000"/>
                                        <p:tgtEl>
                                          <p:spTgt spid="137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209800" y="533401"/>
            <a:ext cx="7772400" cy="868363"/>
          </a:xfrm>
        </p:spPr>
        <p:txBody>
          <a:bodyPr/>
          <a:lstStyle/>
          <a:p>
            <a:pPr>
              <a:defRPr/>
            </a:pPr>
            <a:r>
              <a:rPr lang="en-US" altLang="en-US" b="1" dirty="0">
                <a:solidFill>
                  <a:srgbClr val="45E838"/>
                </a:solidFill>
                <a:latin typeface="Century Gothic" panose="020B0502020202020204" pitchFamily="34" charset="0"/>
              </a:rPr>
              <a:t>The 7 Core </a:t>
            </a:r>
            <a:r>
              <a:rPr lang="en-US" altLang="en-US" b="1" dirty="0" smtClean="0">
                <a:solidFill>
                  <a:srgbClr val="45E838"/>
                </a:solidFill>
                <a:latin typeface="Century Gothic" panose="020B0502020202020204" pitchFamily="34" charset="0"/>
              </a:rPr>
              <a:t>Concepts </a:t>
            </a:r>
            <a:endParaRPr lang="en-US" altLang="en-US" b="1" dirty="0">
              <a:solidFill>
                <a:srgbClr val="45E838"/>
              </a:solidFill>
              <a:latin typeface="Century Gothic" panose="020B0502020202020204" pitchFamily="34" charset="0"/>
            </a:endParaRPr>
          </a:p>
        </p:txBody>
      </p:sp>
      <p:sp>
        <p:nvSpPr>
          <p:cNvPr id="13" name="Footer Placeholder 3"/>
          <p:cNvSpPr>
            <a:spLocks noGrp="1"/>
          </p:cNvSpPr>
          <p:nvPr>
            <p:ph type="ftr" sz="quarter" idx="11"/>
          </p:nvPr>
        </p:nvSpPr>
        <p:spPr/>
        <p:txBody>
          <a:bodyPr/>
          <a:lstStyle/>
          <a:p>
            <a:pPr>
              <a:defRPr/>
            </a:pPr>
            <a:endParaRPr lang="en-US" altLang="en-US" sz="1400" dirty="0"/>
          </a:p>
        </p:txBody>
      </p:sp>
      <p:sp>
        <p:nvSpPr>
          <p:cNvPr id="14" name="Slide Number Placeholder 4"/>
          <p:cNvSpPr>
            <a:spLocks noGrp="1"/>
          </p:cNvSpPr>
          <p:nvPr>
            <p:ph type="sldNum" sz="quarter" idx="12"/>
          </p:nvPr>
        </p:nvSpPr>
        <p:spPr/>
        <p:txBody>
          <a:bodyPr/>
          <a:lstStyle/>
          <a:p>
            <a:pPr>
              <a:defRPr/>
            </a:pPr>
            <a:fld id="{E95D7BCB-E29A-4EE6-AEB8-57AA3969C0A4}" type="slidenum">
              <a:rPr lang="en-US" altLang="en-US"/>
              <a:pPr>
                <a:defRPr/>
              </a:pPr>
              <a:t>11</a:t>
            </a:fld>
            <a:endParaRPr lang="en-US" altLang="en-US"/>
          </a:p>
        </p:txBody>
      </p:sp>
      <p:grpSp>
        <p:nvGrpSpPr>
          <p:cNvPr id="139296" name="Group 32"/>
          <p:cNvGrpSpPr>
            <a:grpSpLocks noChangeAspect="1"/>
          </p:cNvGrpSpPr>
          <p:nvPr/>
        </p:nvGrpSpPr>
        <p:grpSpPr bwMode="auto">
          <a:xfrm>
            <a:off x="2209801" y="1905001"/>
            <a:ext cx="7775575" cy="1554163"/>
            <a:chOff x="528" y="1344"/>
            <a:chExt cx="4608" cy="921"/>
          </a:xfrm>
        </p:grpSpPr>
        <p:pic>
          <p:nvPicPr>
            <p:cNvPr id="2765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344"/>
              <a:ext cx="921" cy="9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 y="1344"/>
              <a:ext cx="921" cy="9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6" y="1344"/>
              <a:ext cx="921" cy="9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5" y="1344"/>
              <a:ext cx="921" cy="9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9297" name="Group 33"/>
          <p:cNvGrpSpPr>
            <a:grpSpLocks noChangeAspect="1"/>
          </p:cNvGrpSpPr>
          <p:nvPr/>
        </p:nvGrpSpPr>
        <p:grpSpPr bwMode="auto">
          <a:xfrm>
            <a:off x="3200400" y="3962401"/>
            <a:ext cx="5684838" cy="1554163"/>
            <a:chOff x="1200" y="2592"/>
            <a:chExt cx="3369" cy="921"/>
          </a:xfrm>
        </p:grpSpPr>
        <p:pic>
          <p:nvPicPr>
            <p:cNvPr id="27655"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4" y="2592"/>
              <a:ext cx="921" cy="9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2592"/>
              <a:ext cx="921" cy="9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2592"/>
              <a:ext cx="921" cy="92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0830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9296"/>
                                        </p:tgtEl>
                                        <p:attrNameLst>
                                          <p:attrName>style.visibility</p:attrName>
                                        </p:attrNameLst>
                                      </p:cBhvr>
                                      <p:to>
                                        <p:strVal val="visible"/>
                                      </p:to>
                                    </p:set>
                                    <p:animEffect transition="in" filter="fade">
                                      <p:cBhvr>
                                        <p:cTn id="7" dur="2000"/>
                                        <p:tgtEl>
                                          <p:spTgt spid="139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9297"/>
                                        </p:tgtEl>
                                        <p:attrNameLst>
                                          <p:attrName>style.visibility</p:attrName>
                                        </p:attrNameLst>
                                      </p:cBhvr>
                                      <p:to>
                                        <p:strVal val="visible"/>
                                      </p:to>
                                    </p:set>
                                    <p:animEffect transition="in" filter="fade">
                                      <p:cBhvr>
                                        <p:cTn id="12" dur="2000"/>
                                        <p:tgtEl>
                                          <p:spTgt spid="13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346325" y="287338"/>
            <a:ext cx="7543800" cy="1084262"/>
          </a:xfrm>
        </p:spPr>
        <p:txBody>
          <a:bodyPr/>
          <a:lstStyle/>
          <a:p>
            <a:pPr>
              <a:defRPr/>
            </a:pPr>
            <a:r>
              <a:rPr lang="en-US" altLang="en-US" sz="5400" b="1" dirty="0">
                <a:solidFill>
                  <a:srgbClr val="45E838"/>
                </a:solidFill>
                <a:latin typeface="Century Gothic" panose="020B0502020202020204" pitchFamily="34" charset="0"/>
              </a:rPr>
              <a:t>Toxicity</a:t>
            </a:r>
          </a:p>
        </p:txBody>
      </p:sp>
      <p:sp>
        <p:nvSpPr>
          <p:cNvPr id="17" name="Footer Placeholder 3"/>
          <p:cNvSpPr>
            <a:spLocks noGrp="1"/>
          </p:cNvSpPr>
          <p:nvPr>
            <p:ph type="ftr" sz="quarter" idx="11"/>
          </p:nvPr>
        </p:nvSpPr>
        <p:spPr>
          <a:xfrm>
            <a:off x="4162426" y="6473826"/>
            <a:ext cx="3616325" cy="365125"/>
          </a:xfrm>
        </p:spPr>
        <p:txBody>
          <a:bodyPr/>
          <a:lstStyle/>
          <a:p>
            <a:pPr>
              <a:defRPr/>
            </a:pPr>
            <a:endParaRPr lang="en-US" altLang="en-US" sz="1400" dirty="0"/>
          </a:p>
        </p:txBody>
      </p:sp>
      <p:sp>
        <p:nvSpPr>
          <p:cNvPr id="18" name="Slide Number Placeholder 4"/>
          <p:cNvSpPr>
            <a:spLocks noGrp="1"/>
          </p:cNvSpPr>
          <p:nvPr>
            <p:ph type="sldNum" sz="quarter" idx="12"/>
          </p:nvPr>
        </p:nvSpPr>
        <p:spPr/>
        <p:txBody>
          <a:bodyPr/>
          <a:lstStyle/>
          <a:p>
            <a:pPr>
              <a:defRPr/>
            </a:pPr>
            <a:fld id="{19804E34-1B10-49C7-B1A3-D85F2158D20B}" type="slidenum">
              <a:rPr lang="en-US" altLang="en-US"/>
              <a:pPr>
                <a:defRPr/>
              </a:pPr>
              <a:t>12</a:t>
            </a:fld>
            <a:endParaRPr lang="en-US" altLang="en-US"/>
          </a:p>
        </p:txBody>
      </p:sp>
      <p:sp>
        <p:nvSpPr>
          <p:cNvPr id="29701" name="Text Box 5"/>
          <p:cNvSpPr txBox="1">
            <a:spLocks noChangeArrowheads="1"/>
          </p:cNvSpPr>
          <p:nvPr/>
        </p:nvSpPr>
        <p:spPr bwMode="auto">
          <a:xfrm>
            <a:off x="2362200" y="1828800"/>
            <a:ext cx="755015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0000"/>
                </a:solidFill>
              </a:rPr>
              <a:t>Toxic</a:t>
            </a:r>
            <a:r>
              <a:rPr lang="en-US" altLang="en-US" sz="3200"/>
              <a:t> </a:t>
            </a:r>
            <a:r>
              <a:rPr lang="en-US" altLang="en-US" sz="3200">
                <a:solidFill>
                  <a:srgbClr val="0070C0"/>
                </a:solidFill>
              </a:rPr>
              <a:t>means _____________________.</a:t>
            </a:r>
          </a:p>
        </p:txBody>
      </p:sp>
      <p:sp>
        <p:nvSpPr>
          <p:cNvPr id="140294" name="Text Box 6"/>
          <p:cNvSpPr txBox="1">
            <a:spLocks noChangeArrowheads="1"/>
          </p:cNvSpPr>
          <p:nvPr/>
        </p:nvSpPr>
        <p:spPr bwMode="auto">
          <a:xfrm>
            <a:off x="2362200" y="2895600"/>
            <a:ext cx="662305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0000"/>
                </a:solidFill>
              </a:rPr>
              <a:t>Toxic</a:t>
            </a:r>
            <a:r>
              <a:rPr lang="en-US" altLang="en-US" sz="3200">
                <a:solidFill>
                  <a:srgbClr val="FF0000"/>
                </a:solidFill>
              </a:rPr>
              <a:t>_____ </a:t>
            </a:r>
            <a:r>
              <a:rPr lang="en-US" altLang="en-US" sz="3200">
                <a:solidFill>
                  <a:srgbClr val="0070C0"/>
                </a:solidFill>
              </a:rPr>
              <a:t>is the study of poisons.</a:t>
            </a:r>
          </a:p>
        </p:txBody>
      </p:sp>
      <p:sp>
        <p:nvSpPr>
          <p:cNvPr id="140295" name="Text Box 7"/>
          <p:cNvSpPr txBox="1">
            <a:spLocks noChangeArrowheads="1"/>
          </p:cNvSpPr>
          <p:nvPr/>
        </p:nvSpPr>
        <p:spPr bwMode="auto">
          <a:xfrm>
            <a:off x="2362200" y="4038600"/>
            <a:ext cx="757078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0000"/>
                </a:solidFill>
              </a:rPr>
              <a:t>Toxicity</a:t>
            </a:r>
            <a:r>
              <a:rPr lang="en-US" altLang="en-US" sz="3200"/>
              <a:t> </a:t>
            </a:r>
            <a:r>
              <a:rPr lang="en-US" altLang="en-US" sz="3200">
                <a:solidFill>
                  <a:srgbClr val="0070C0"/>
                </a:solidFill>
              </a:rPr>
              <a:t>is a measure of how dangerous a chemical is.</a:t>
            </a:r>
          </a:p>
        </p:txBody>
      </p:sp>
      <p:grpSp>
        <p:nvGrpSpPr>
          <p:cNvPr id="140310" name="Group 22"/>
          <p:cNvGrpSpPr>
            <a:grpSpLocks/>
          </p:cNvGrpSpPr>
          <p:nvPr/>
        </p:nvGrpSpPr>
        <p:grpSpPr bwMode="auto">
          <a:xfrm>
            <a:off x="4876800" y="1804988"/>
            <a:ext cx="4876800" cy="633412"/>
            <a:chOff x="2112" y="1137"/>
            <a:chExt cx="3072" cy="399"/>
          </a:xfrm>
        </p:grpSpPr>
        <p:sp>
          <p:nvSpPr>
            <p:cNvPr id="29708" name="Rectangle 15"/>
            <p:cNvSpPr>
              <a:spLocks noChangeArrowheads="1"/>
            </p:cNvSpPr>
            <p:nvPr/>
          </p:nvSpPr>
          <p:spPr bwMode="auto">
            <a:xfrm>
              <a:off x="2112" y="1440"/>
              <a:ext cx="3072" cy="96"/>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9" name="Text Box 8"/>
            <p:cNvSpPr txBox="1">
              <a:spLocks noChangeArrowheads="1"/>
            </p:cNvSpPr>
            <p:nvPr/>
          </p:nvSpPr>
          <p:spPr bwMode="auto">
            <a:xfrm>
              <a:off x="2124" y="1137"/>
              <a:ext cx="2863" cy="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solidFill>
                    <a:srgbClr val="0070C0"/>
                  </a:solidFill>
                </a:rPr>
                <a:t>poisonous or dangerous</a:t>
              </a:r>
            </a:p>
          </p:txBody>
        </p:sp>
      </p:grpSp>
      <p:grpSp>
        <p:nvGrpSpPr>
          <p:cNvPr id="140308" name="Group 20"/>
          <p:cNvGrpSpPr>
            <a:grpSpLocks/>
          </p:cNvGrpSpPr>
          <p:nvPr/>
        </p:nvGrpSpPr>
        <p:grpSpPr bwMode="auto">
          <a:xfrm>
            <a:off x="3429001" y="2895600"/>
            <a:ext cx="1268413" cy="609600"/>
            <a:chOff x="1200" y="1824"/>
            <a:chExt cx="799" cy="384"/>
          </a:xfrm>
        </p:grpSpPr>
        <p:sp>
          <p:nvSpPr>
            <p:cNvPr id="29706" name="Rectangle 17"/>
            <p:cNvSpPr>
              <a:spLocks noChangeArrowheads="1"/>
            </p:cNvSpPr>
            <p:nvPr/>
          </p:nvSpPr>
          <p:spPr bwMode="auto">
            <a:xfrm>
              <a:off x="1200" y="2112"/>
              <a:ext cx="768" cy="96"/>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7" name="Text Box 9"/>
            <p:cNvSpPr txBox="1">
              <a:spLocks noChangeArrowheads="1"/>
            </p:cNvSpPr>
            <p:nvPr/>
          </p:nvSpPr>
          <p:spPr bwMode="auto">
            <a:xfrm>
              <a:off x="1200" y="1824"/>
              <a:ext cx="799" cy="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0000"/>
                  </a:solidFill>
                </a:rPr>
                <a:t>ology</a:t>
              </a:r>
              <a:endParaRPr lang="en-US" altLang="en-US" sz="3200">
                <a:solidFill>
                  <a:srgbClr val="FF0000"/>
                </a:solidFill>
              </a:endParaRPr>
            </a:p>
          </p:txBody>
        </p:sp>
      </p:grpSp>
    </p:spTree>
    <p:extLst>
      <p:ext uri="{BB962C8B-B14F-4D97-AF65-F5344CB8AC3E}">
        <p14:creationId xmlns:p14="http://schemas.microsoft.com/office/powerpoint/2010/main" val="4238581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310"/>
                                        </p:tgtEl>
                                        <p:attrNameLst>
                                          <p:attrName>style.visibility</p:attrName>
                                        </p:attrNameLst>
                                      </p:cBhvr>
                                      <p:to>
                                        <p:strVal val="visible"/>
                                      </p:to>
                                    </p:set>
                                    <p:animEffect transition="in" filter="fade">
                                      <p:cBhvr>
                                        <p:cTn id="7" dur="2000"/>
                                        <p:tgtEl>
                                          <p:spTgt spid="140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0294"/>
                                        </p:tgtEl>
                                        <p:attrNameLst>
                                          <p:attrName>style.visibility</p:attrName>
                                        </p:attrNameLst>
                                      </p:cBhvr>
                                      <p:to>
                                        <p:strVal val="visible"/>
                                      </p:to>
                                    </p:set>
                                    <p:animEffect transition="in" filter="fade">
                                      <p:cBhvr>
                                        <p:cTn id="12" dur="2000"/>
                                        <p:tgtEl>
                                          <p:spTgt spid="140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0308"/>
                                        </p:tgtEl>
                                        <p:attrNameLst>
                                          <p:attrName>style.visibility</p:attrName>
                                        </p:attrNameLst>
                                      </p:cBhvr>
                                      <p:to>
                                        <p:strVal val="visible"/>
                                      </p:to>
                                    </p:set>
                                    <p:animEffect transition="in" filter="fade">
                                      <p:cBhvr>
                                        <p:cTn id="17" dur="2000"/>
                                        <p:tgtEl>
                                          <p:spTgt spid="1403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295"/>
                                        </p:tgtEl>
                                        <p:attrNameLst>
                                          <p:attrName>style.visibility</p:attrName>
                                        </p:attrNameLst>
                                      </p:cBhvr>
                                      <p:to>
                                        <p:strVal val="visible"/>
                                      </p:to>
                                    </p:set>
                                    <p:animEffect transition="in" filter="fade">
                                      <p:cBhvr>
                                        <p:cTn id="22" dur="2000"/>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p:bldP spid="1402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968375"/>
          </a:xfrm>
        </p:spPr>
        <p:txBody>
          <a:bodyPr/>
          <a:lstStyle/>
          <a:p>
            <a:pPr eaLnBrk="1" hangingPunct="1">
              <a:defRPr/>
            </a:pPr>
            <a:r>
              <a:rPr lang="en-US" sz="5400" b="1" dirty="0">
                <a:solidFill>
                  <a:srgbClr val="45E838"/>
                </a:solidFill>
                <a:latin typeface="Century Gothic" panose="020B0502020202020204" pitchFamily="34" charset="0"/>
              </a:rPr>
              <a:t>Toxicology</a:t>
            </a:r>
          </a:p>
        </p:txBody>
      </p:sp>
      <p:sp>
        <p:nvSpPr>
          <p:cNvPr id="31747" name="Content Placeholder 2"/>
          <p:cNvSpPr>
            <a:spLocks noGrp="1"/>
          </p:cNvSpPr>
          <p:nvPr>
            <p:ph idx="1"/>
          </p:nvPr>
        </p:nvSpPr>
        <p:spPr>
          <a:xfrm>
            <a:off x="2346326" y="1846264"/>
            <a:ext cx="7788275" cy="3868737"/>
          </a:xfrm>
        </p:spPr>
        <p:txBody>
          <a:bodyPr/>
          <a:lstStyle/>
          <a:p>
            <a:pPr eaLnBrk="1" hangingPunct="1"/>
            <a:r>
              <a:rPr lang="en-US" altLang="en-US" sz="3200" b="1">
                <a:solidFill>
                  <a:srgbClr val="0070C0"/>
                </a:solidFill>
              </a:rPr>
              <a:t>Toxicology is the study of how environmental hazards, such as natural and human-made chemicals, can enter our bodies and make us sick.</a:t>
            </a:r>
          </a:p>
          <a:p>
            <a:pPr eaLnBrk="1" hangingPunct="1"/>
            <a:r>
              <a:rPr lang="en-US" altLang="en-US" sz="3200" b="1">
                <a:solidFill>
                  <a:srgbClr val="0070C0"/>
                </a:solidFill>
              </a:rPr>
              <a:t>When scientists study different chemicals in the environment to see if they might be dangerous to humans, they are trying to understand the toxicity of those chemicals.”</a:t>
            </a:r>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208CB224-B43A-4A82-AB29-913ABA139712}" type="slidenum">
              <a:rPr lang="en-US" altLang="en-US" smtClean="0"/>
              <a:pPr>
                <a:defRPr/>
              </a:pPr>
              <a:t>13</a:t>
            </a:fld>
            <a:endParaRPr lang="en-US" altLang="en-US"/>
          </a:p>
        </p:txBody>
      </p:sp>
    </p:spTree>
    <p:extLst>
      <p:ext uri="{BB962C8B-B14F-4D97-AF65-F5344CB8AC3E}">
        <p14:creationId xmlns:p14="http://schemas.microsoft.com/office/powerpoint/2010/main" val="150370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346326" y="287338"/>
            <a:ext cx="8169275" cy="1098550"/>
          </a:xfrm>
        </p:spPr>
        <p:txBody>
          <a:bodyPr>
            <a:noAutofit/>
          </a:bodyPr>
          <a:lstStyle/>
          <a:p>
            <a:pPr>
              <a:defRPr/>
            </a:pPr>
            <a:r>
              <a:rPr lang="en-US" altLang="en-US" sz="4000" b="1" dirty="0">
                <a:solidFill>
                  <a:srgbClr val="45E838"/>
                </a:solidFill>
                <a:latin typeface="Century Gothic" panose="020B0502020202020204" pitchFamily="34" charset="0"/>
              </a:rPr>
              <a:t>How would rate these products in Toxicity?</a:t>
            </a:r>
          </a:p>
        </p:txBody>
      </p:sp>
      <p:sp>
        <p:nvSpPr>
          <p:cNvPr id="34" name="Footer Placeholder 3"/>
          <p:cNvSpPr>
            <a:spLocks noGrp="1"/>
          </p:cNvSpPr>
          <p:nvPr>
            <p:ph type="ftr" sz="quarter" idx="11"/>
          </p:nvPr>
        </p:nvSpPr>
        <p:spPr>
          <a:xfrm>
            <a:off x="3754439" y="6405564"/>
            <a:ext cx="3616325" cy="365125"/>
          </a:xfrm>
        </p:spPr>
        <p:txBody>
          <a:bodyPr/>
          <a:lstStyle/>
          <a:p>
            <a:pPr>
              <a:defRPr/>
            </a:pPr>
            <a:endParaRPr lang="en-US" altLang="en-US" sz="1400" dirty="0"/>
          </a:p>
        </p:txBody>
      </p:sp>
      <p:sp>
        <p:nvSpPr>
          <p:cNvPr id="35" name="Slide Number Placeholder 4"/>
          <p:cNvSpPr>
            <a:spLocks noGrp="1"/>
          </p:cNvSpPr>
          <p:nvPr>
            <p:ph type="sldNum" sz="quarter" idx="12"/>
          </p:nvPr>
        </p:nvSpPr>
        <p:spPr/>
        <p:txBody>
          <a:bodyPr/>
          <a:lstStyle/>
          <a:p>
            <a:pPr>
              <a:defRPr/>
            </a:pPr>
            <a:fld id="{ABCD40C7-F2D8-49A7-923A-21C0751E0D60}" type="slidenum">
              <a:rPr lang="en-US" altLang="en-US"/>
              <a:pPr>
                <a:defRPr/>
              </a:pPr>
              <a:t>14</a:t>
            </a:fld>
            <a:endParaRPr lang="en-US" altLang="en-US"/>
          </a:p>
        </p:txBody>
      </p:sp>
      <p:graphicFrame>
        <p:nvGraphicFramePr>
          <p:cNvPr id="146435" name="Group 3"/>
          <p:cNvGraphicFramePr>
            <a:graphicFrameLocks noGrp="1"/>
          </p:cNvGraphicFramePr>
          <p:nvPr/>
        </p:nvGraphicFramePr>
        <p:xfrm>
          <a:off x="3276600" y="1397000"/>
          <a:ext cx="2286000" cy="4546600"/>
        </p:xfrm>
        <a:graphic>
          <a:graphicData uri="http://schemas.openxmlformats.org/drawingml/2006/table">
            <a:tbl>
              <a:tblPr/>
              <a:tblGrid>
                <a:gridCol w="2286000"/>
              </a:tblGrid>
              <a:tr h="812800">
                <a:tc>
                  <a:txBody>
                    <a:bodyPr/>
                    <a:lstStyle>
                      <a:lvl1pPr>
                        <a:spcBef>
                          <a:spcPct val="20000"/>
                        </a:spcBef>
                        <a:defRPr sz="2800">
                          <a:solidFill>
                            <a:schemeClr val="tx1"/>
                          </a:solidFill>
                          <a:latin typeface="Arial" panose="020B0604020202020204" pitchFamily="34" charset="0"/>
                          <a:ea typeface="Osaka" pitchFamily="1" charset="-128"/>
                        </a:defRPr>
                      </a:lvl1pPr>
                      <a:lvl2pPr>
                        <a:spcBef>
                          <a:spcPct val="20000"/>
                        </a:spcBef>
                        <a:defRPr sz="2400">
                          <a:solidFill>
                            <a:schemeClr val="tx1"/>
                          </a:solidFill>
                          <a:latin typeface="Arial" panose="020B0604020202020204" pitchFamily="34" charset="0"/>
                          <a:ea typeface="Osaka" pitchFamily="1" charset="-128"/>
                        </a:defRPr>
                      </a:lvl2pPr>
                      <a:lvl3pPr>
                        <a:spcBef>
                          <a:spcPct val="20000"/>
                        </a:spcBef>
                        <a:defRPr sz="2000">
                          <a:solidFill>
                            <a:schemeClr val="tx1"/>
                          </a:solidFill>
                          <a:latin typeface="Arial" panose="020B0604020202020204" pitchFamily="34" charset="0"/>
                          <a:ea typeface="Osaka" pitchFamily="1" charset="-128"/>
                        </a:defRPr>
                      </a:lvl3pPr>
                      <a:lvl4pPr>
                        <a:spcBef>
                          <a:spcPct val="20000"/>
                        </a:spcBef>
                        <a:defRPr>
                          <a:solidFill>
                            <a:schemeClr val="tx1"/>
                          </a:solidFill>
                          <a:latin typeface="Arial" panose="020B0604020202020204" pitchFamily="34" charset="0"/>
                          <a:ea typeface="Osaka" pitchFamily="1" charset="-128"/>
                        </a:defRPr>
                      </a:lvl4pPr>
                      <a:lvl5pPr>
                        <a:spcBef>
                          <a:spcPct val="20000"/>
                        </a:spcBef>
                        <a:defRPr>
                          <a:solidFill>
                            <a:schemeClr val="tx1"/>
                          </a:solidFill>
                          <a:latin typeface="Arial" panose="020B0604020202020204" pitchFamily="34" charset="0"/>
                          <a:ea typeface="Osaka" pitchFamily="1" charset="-128"/>
                        </a:defRPr>
                      </a:lvl5pPr>
                      <a:lvl6pPr fontAlgn="base">
                        <a:spcBef>
                          <a:spcPct val="20000"/>
                        </a:spcBef>
                        <a:spcAft>
                          <a:spcPct val="0"/>
                        </a:spcAft>
                        <a:defRPr>
                          <a:solidFill>
                            <a:schemeClr val="tx1"/>
                          </a:solidFill>
                          <a:latin typeface="Arial" panose="020B0604020202020204" pitchFamily="34" charset="0"/>
                          <a:ea typeface="Osaka" pitchFamily="1" charset="-128"/>
                        </a:defRPr>
                      </a:lvl6pPr>
                      <a:lvl7pPr fontAlgn="base">
                        <a:spcBef>
                          <a:spcPct val="20000"/>
                        </a:spcBef>
                        <a:spcAft>
                          <a:spcPct val="0"/>
                        </a:spcAft>
                        <a:defRPr>
                          <a:solidFill>
                            <a:schemeClr val="tx1"/>
                          </a:solidFill>
                          <a:latin typeface="Arial" panose="020B0604020202020204" pitchFamily="34" charset="0"/>
                          <a:ea typeface="Osaka" pitchFamily="1" charset="-128"/>
                        </a:defRPr>
                      </a:lvl7pPr>
                      <a:lvl8pPr fontAlgn="base">
                        <a:spcBef>
                          <a:spcPct val="20000"/>
                        </a:spcBef>
                        <a:spcAft>
                          <a:spcPct val="0"/>
                        </a:spcAft>
                        <a:defRPr>
                          <a:solidFill>
                            <a:schemeClr val="tx1"/>
                          </a:solidFill>
                          <a:latin typeface="Arial" panose="020B0604020202020204" pitchFamily="34" charset="0"/>
                          <a:ea typeface="Osaka" pitchFamily="1" charset="-128"/>
                        </a:defRPr>
                      </a:lvl8pPr>
                      <a:lvl9pPr fontAlgn="base">
                        <a:spcBef>
                          <a:spcPct val="20000"/>
                        </a:spcBef>
                        <a:spcAft>
                          <a:spcPct val="0"/>
                        </a:spcAft>
                        <a:defRPr>
                          <a:solidFill>
                            <a:schemeClr val="tx1"/>
                          </a:solidFill>
                          <a:latin typeface="Arial" panose="020B0604020202020204" pitchFamily="34" charset="0"/>
                          <a:ea typeface="Osaka" pitchFamily="1"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Osaka" pitchFamily="1" charset="-128"/>
                        </a:rPr>
                        <a:t>Toxicity Rating</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FDE"/>
                    </a:solidFill>
                  </a:tcPr>
                </a:tc>
              </a:tr>
              <a:tr h="1219200">
                <a:tc>
                  <a:txBody>
                    <a:bodyPr/>
                    <a:lstStyle>
                      <a:lvl1pPr>
                        <a:spcBef>
                          <a:spcPct val="20000"/>
                        </a:spcBef>
                        <a:defRPr sz="2800">
                          <a:solidFill>
                            <a:schemeClr val="tx1"/>
                          </a:solidFill>
                          <a:latin typeface="Arial" panose="020B0604020202020204" pitchFamily="34" charset="0"/>
                          <a:ea typeface="Osaka" pitchFamily="1" charset="-128"/>
                        </a:defRPr>
                      </a:lvl1pPr>
                      <a:lvl2pPr>
                        <a:spcBef>
                          <a:spcPct val="20000"/>
                        </a:spcBef>
                        <a:defRPr sz="2400">
                          <a:solidFill>
                            <a:schemeClr val="tx1"/>
                          </a:solidFill>
                          <a:latin typeface="Arial" panose="020B0604020202020204" pitchFamily="34" charset="0"/>
                          <a:ea typeface="Osaka" pitchFamily="1" charset="-128"/>
                        </a:defRPr>
                      </a:lvl2pPr>
                      <a:lvl3pPr>
                        <a:spcBef>
                          <a:spcPct val="20000"/>
                        </a:spcBef>
                        <a:defRPr sz="2000">
                          <a:solidFill>
                            <a:schemeClr val="tx1"/>
                          </a:solidFill>
                          <a:latin typeface="Arial" panose="020B0604020202020204" pitchFamily="34" charset="0"/>
                          <a:ea typeface="Osaka" pitchFamily="1" charset="-128"/>
                        </a:defRPr>
                      </a:lvl3pPr>
                      <a:lvl4pPr>
                        <a:spcBef>
                          <a:spcPct val="20000"/>
                        </a:spcBef>
                        <a:defRPr>
                          <a:solidFill>
                            <a:schemeClr val="tx1"/>
                          </a:solidFill>
                          <a:latin typeface="Arial" panose="020B0604020202020204" pitchFamily="34" charset="0"/>
                          <a:ea typeface="Osaka" pitchFamily="1" charset="-128"/>
                        </a:defRPr>
                      </a:lvl4pPr>
                      <a:lvl5pPr>
                        <a:spcBef>
                          <a:spcPct val="20000"/>
                        </a:spcBef>
                        <a:defRPr>
                          <a:solidFill>
                            <a:schemeClr val="tx1"/>
                          </a:solidFill>
                          <a:latin typeface="Arial" panose="020B0604020202020204" pitchFamily="34" charset="0"/>
                          <a:ea typeface="Osaka" pitchFamily="1" charset="-128"/>
                        </a:defRPr>
                      </a:lvl5pPr>
                      <a:lvl6pPr fontAlgn="base">
                        <a:spcBef>
                          <a:spcPct val="20000"/>
                        </a:spcBef>
                        <a:spcAft>
                          <a:spcPct val="0"/>
                        </a:spcAft>
                        <a:defRPr>
                          <a:solidFill>
                            <a:schemeClr val="tx1"/>
                          </a:solidFill>
                          <a:latin typeface="Arial" panose="020B0604020202020204" pitchFamily="34" charset="0"/>
                          <a:ea typeface="Osaka" pitchFamily="1" charset="-128"/>
                        </a:defRPr>
                      </a:lvl6pPr>
                      <a:lvl7pPr fontAlgn="base">
                        <a:spcBef>
                          <a:spcPct val="20000"/>
                        </a:spcBef>
                        <a:spcAft>
                          <a:spcPct val="0"/>
                        </a:spcAft>
                        <a:defRPr>
                          <a:solidFill>
                            <a:schemeClr val="tx1"/>
                          </a:solidFill>
                          <a:latin typeface="Arial" panose="020B0604020202020204" pitchFamily="34" charset="0"/>
                          <a:ea typeface="Osaka" pitchFamily="1" charset="-128"/>
                        </a:defRPr>
                      </a:lvl7pPr>
                      <a:lvl8pPr fontAlgn="base">
                        <a:spcBef>
                          <a:spcPct val="20000"/>
                        </a:spcBef>
                        <a:spcAft>
                          <a:spcPct val="0"/>
                        </a:spcAft>
                        <a:defRPr>
                          <a:solidFill>
                            <a:schemeClr val="tx1"/>
                          </a:solidFill>
                          <a:latin typeface="Arial" panose="020B0604020202020204" pitchFamily="34" charset="0"/>
                          <a:ea typeface="Osaka" pitchFamily="1" charset="-128"/>
                        </a:defRPr>
                      </a:lvl8pPr>
                      <a:lvl9pPr fontAlgn="base">
                        <a:spcBef>
                          <a:spcPct val="20000"/>
                        </a:spcBef>
                        <a:spcAft>
                          <a:spcPct val="0"/>
                        </a:spcAft>
                        <a:defRPr>
                          <a:solidFill>
                            <a:schemeClr val="tx1"/>
                          </a:solidFill>
                          <a:latin typeface="Arial" panose="020B0604020202020204" pitchFamily="34" charset="0"/>
                          <a:ea typeface="Osaka" pitchFamily="1"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Osaka" pitchFamily="1" charset="-128"/>
                        </a:rPr>
                        <a:t>  Highly Toxic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lvl1pPr>
                        <a:spcBef>
                          <a:spcPct val="20000"/>
                        </a:spcBef>
                        <a:defRPr sz="2800">
                          <a:solidFill>
                            <a:schemeClr val="tx1"/>
                          </a:solidFill>
                          <a:latin typeface="Arial" panose="020B0604020202020204" pitchFamily="34" charset="0"/>
                          <a:ea typeface="Osaka" pitchFamily="1" charset="-128"/>
                        </a:defRPr>
                      </a:lvl1pPr>
                      <a:lvl2pPr>
                        <a:spcBef>
                          <a:spcPct val="20000"/>
                        </a:spcBef>
                        <a:defRPr sz="2400">
                          <a:solidFill>
                            <a:schemeClr val="tx1"/>
                          </a:solidFill>
                          <a:latin typeface="Arial" panose="020B0604020202020204" pitchFamily="34" charset="0"/>
                          <a:ea typeface="Osaka" pitchFamily="1" charset="-128"/>
                        </a:defRPr>
                      </a:lvl2pPr>
                      <a:lvl3pPr>
                        <a:spcBef>
                          <a:spcPct val="20000"/>
                        </a:spcBef>
                        <a:defRPr sz="2000">
                          <a:solidFill>
                            <a:schemeClr val="tx1"/>
                          </a:solidFill>
                          <a:latin typeface="Arial" panose="020B0604020202020204" pitchFamily="34" charset="0"/>
                          <a:ea typeface="Osaka" pitchFamily="1" charset="-128"/>
                        </a:defRPr>
                      </a:lvl3pPr>
                      <a:lvl4pPr>
                        <a:spcBef>
                          <a:spcPct val="20000"/>
                        </a:spcBef>
                        <a:defRPr>
                          <a:solidFill>
                            <a:schemeClr val="tx1"/>
                          </a:solidFill>
                          <a:latin typeface="Arial" panose="020B0604020202020204" pitchFamily="34" charset="0"/>
                          <a:ea typeface="Osaka" pitchFamily="1" charset="-128"/>
                        </a:defRPr>
                      </a:lvl4pPr>
                      <a:lvl5pPr>
                        <a:spcBef>
                          <a:spcPct val="20000"/>
                        </a:spcBef>
                        <a:defRPr>
                          <a:solidFill>
                            <a:schemeClr val="tx1"/>
                          </a:solidFill>
                          <a:latin typeface="Arial" panose="020B0604020202020204" pitchFamily="34" charset="0"/>
                          <a:ea typeface="Osaka" pitchFamily="1" charset="-128"/>
                        </a:defRPr>
                      </a:lvl5pPr>
                      <a:lvl6pPr fontAlgn="base">
                        <a:spcBef>
                          <a:spcPct val="20000"/>
                        </a:spcBef>
                        <a:spcAft>
                          <a:spcPct val="0"/>
                        </a:spcAft>
                        <a:defRPr>
                          <a:solidFill>
                            <a:schemeClr val="tx1"/>
                          </a:solidFill>
                          <a:latin typeface="Arial" panose="020B0604020202020204" pitchFamily="34" charset="0"/>
                          <a:ea typeface="Osaka" pitchFamily="1" charset="-128"/>
                        </a:defRPr>
                      </a:lvl6pPr>
                      <a:lvl7pPr fontAlgn="base">
                        <a:spcBef>
                          <a:spcPct val="20000"/>
                        </a:spcBef>
                        <a:spcAft>
                          <a:spcPct val="0"/>
                        </a:spcAft>
                        <a:defRPr>
                          <a:solidFill>
                            <a:schemeClr val="tx1"/>
                          </a:solidFill>
                          <a:latin typeface="Arial" panose="020B0604020202020204" pitchFamily="34" charset="0"/>
                          <a:ea typeface="Osaka" pitchFamily="1" charset="-128"/>
                        </a:defRPr>
                      </a:lvl7pPr>
                      <a:lvl8pPr fontAlgn="base">
                        <a:spcBef>
                          <a:spcPct val="20000"/>
                        </a:spcBef>
                        <a:spcAft>
                          <a:spcPct val="0"/>
                        </a:spcAft>
                        <a:defRPr>
                          <a:solidFill>
                            <a:schemeClr val="tx1"/>
                          </a:solidFill>
                          <a:latin typeface="Arial" panose="020B0604020202020204" pitchFamily="34" charset="0"/>
                          <a:ea typeface="Osaka" pitchFamily="1" charset="-128"/>
                        </a:defRPr>
                      </a:lvl8pPr>
                      <a:lvl9pPr fontAlgn="base">
                        <a:spcBef>
                          <a:spcPct val="20000"/>
                        </a:spcBef>
                        <a:spcAft>
                          <a:spcPct val="0"/>
                        </a:spcAft>
                        <a:defRPr>
                          <a:solidFill>
                            <a:schemeClr val="tx1"/>
                          </a:solidFill>
                          <a:latin typeface="Arial" panose="020B0604020202020204" pitchFamily="34" charset="0"/>
                          <a:ea typeface="Osaka" pitchFamily="1"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Osaka" pitchFamily="1" charset="-128"/>
                        </a:rPr>
                        <a:t>  Moderately Toxic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lvl1pPr>
                        <a:spcBef>
                          <a:spcPct val="20000"/>
                        </a:spcBef>
                        <a:defRPr sz="2800">
                          <a:solidFill>
                            <a:schemeClr val="tx1"/>
                          </a:solidFill>
                          <a:latin typeface="Arial" panose="020B0604020202020204" pitchFamily="34" charset="0"/>
                          <a:ea typeface="Osaka" pitchFamily="1" charset="-128"/>
                        </a:defRPr>
                      </a:lvl1pPr>
                      <a:lvl2pPr>
                        <a:spcBef>
                          <a:spcPct val="20000"/>
                        </a:spcBef>
                        <a:defRPr sz="2400">
                          <a:solidFill>
                            <a:schemeClr val="tx1"/>
                          </a:solidFill>
                          <a:latin typeface="Arial" panose="020B0604020202020204" pitchFamily="34" charset="0"/>
                          <a:ea typeface="Osaka" pitchFamily="1" charset="-128"/>
                        </a:defRPr>
                      </a:lvl2pPr>
                      <a:lvl3pPr>
                        <a:spcBef>
                          <a:spcPct val="20000"/>
                        </a:spcBef>
                        <a:defRPr sz="2000">
                          <a:solidFill>
                            <a:schemeClr val="tx1"/>
                          </a:solidFill>
                          <a:latin typeface="Arial" panose="020B0604020202020204" pitchFamily="34" charset="0"/>
                          <a:ea typeface="Osaka" pitchFamily="1" charset="-128"/>
                        </a:defRPr>
                      </a:lvl3pPr>
                      <a:lvl4pPr>
                        <a:spcBef>
                          <a:spcPct val="20000"/>
                        </a:spcBef>
                        <a:defRPr>
                          <a:solidFill>
                            <a:schemeClr val="tx1"/>
                          </a:solidFill>
                          <a:latin typeface="Arial" panose="020B0604020202020204" pitchFamily="34" charset="0"/>
                          <a:ea typeface="Osaka" pitchFamily="1" charset="-128"/>
                        </a:defRPr>
                      </a:lvl4pPr>
                      <a:lvl5pPr>
                        <a:spcBef>
                          <a:spcPct val="20000"/>
                        </a:spcBef>
                        <a:defRPr>
                          <a:solidFill>
                            <a:schemeClr val="tx1"/>
                          </a:solidFill>
                          <a:latin typeface="Arial" panose="020B0604020202020204" pitchFamily="34" charset="0"/>
                          <a:ea typeface="Osaka" pitchFamily="1" charset="-128"/>
                        </a:defRPr>
                      </a:lvl5pPr>
                      <a:lvl6pPr fontAlgn="base">
                        <a:spcBef>
                          <a:spcPct val="20000"/>
                        </a:spcBef>
                        <a:spcAft>
                          <a:spcPct val="0"/>
                        </a:spcAft>
                        <a:defRPr>
                          <a:solidFill>
                            <a:schemeClr val="tx1"/>
                          </a:solidFill>
                          <a:latin typeface="Arial" panose="020B0604020202020204" pitchFamily="34" charset="0"/>
                          <a:ea typeface="Osaka" pitchFamily="1" charset="-128"/>
                        </a:defRPr>
                      </a:lvl6pPr>
                      <a:lvl7pPr fontAlgn="base">
                        <a:spcBef>
                          <a:spcPct val="20000"/>
                        </a:spcBef>
                        <a:spcAft>
                          <a:spcPct val="0"/>
                        </a:spcAft>
                        <a:defRPr>
                          <a:solidFill>
                            <a:schemeClr val="tx1"/>
                          </a:solidFill>
                          <a:latin typeface="Arial" panose="020B0604020202020204" pitchFamily="34" charset="0"/>
                          <a:ea typeface="Osaka" pitchFamily="1" charset="-128"/>
                        </a:defRPr>
                      </a:lvl7pPr>
                      <a:lvl8pPr fontAlgn="base">
                        <a:spcBef>
                          <a:spcPct val="20000"/>
                        </a:spcBef>
                        <a:spcAft>
                          <a:spcPct val="0"/>
                        </a:spcAft>
                        <a:defRPr>
                          <a:solidFill>
                            <a:schemeClr val="tx1"/>
                          </a:solidFill>
                          <a:latin typeface="Arial" panose="020B0604020202020204" pitchFamily="34" charset="0"/>
                          <a:ea typeface="Osaka" pitchFamily="1" charset="-128"/>
                        </a:defRPr>
                      </a:lvl8pPr>
                      <a:lvl9pPr fontAlgn="base">
                        <a:spcBef>
                          <a:spcPct val="20000"/>
                        </a:spcBef>
                        <a:spcAft>
                          <a:spcPct val="0"/>
                        </a:spcAft>
                        <a:defRPr>
                          <a:solidFill>
                            <a:schemeClr val="tx1"/>
                          </a:solidFill>
                          <a:latin typeface="Arial" panose="020B0604020202020204" pitchFamily="34" charset="0"/>
                          <a:ea typeface="Osaka" pitchFamily="1"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Osaka" pitchFamily="1" charset="-128"/>
                        </a:rPr>
                        <a:t>  Slightly Toxic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lvl1pPr>
                        <a:spcBef>
                          <a:spcPct val="20000"/>
                        </a:spcBef>
                        <a:defRPr sz="2800">
                          <a:solidFill>
                            <a:schemeClr val="tx1"/>
                          </a:solidFill>
                          <a:latin typeface="Arial" panose="020B0604020202020204" pitchFamily="34" charset="0"/>
                          <a:ea typeface="Osaka" pitchFamily="1" charset="-128"/>
                        </a:defRPr>
                      </a:lvl1pPr>
                      <a:lvl2pPr>
                        <a:spcBef>
                          <a:spcPct val="20000"/>
                        </a:spcBef>
                        <a:defRPr sz="2400">
                          <a:solidFill>
                            <a:schemeClr val="tx1"/>
                          </a:solidFill>
                          <a:latin typeface="Arial" panose="020B0604020202020204" pitchFamily="34" charset="0"/>
                          <a:ea typeface="Osaka" pitchFamily="1" charset="-128"/>
                        </a:defRPr>
                      </a:lvl2pPr>
                      <a:lvl3pPr>
                        <a:spcBef>
                          <a:spcPct val="20000"/>
                        </a:spcBef>
                        <a:defRPr sz="2000">
                          <a:solidFill>
                            <a:schemeClr val="tx1"/>
                          </a:solidFill>
                          <a:latin typeface="Arial" panose="020B0604020202020204" pitchFamily="34" charset="0"/>
                          <a:ea typeface="Osaka" pitchFamily="1" charset="-128"/>
                        </a:defRPr>
                      </a:lvl3pPr>
                      <a:lvl4pPr>
                        <a:spcBef>
                          <a:spcPct val="20000"/>
                        </a:spcBef>
                        <a:defRPr>
                          <a:solidFill>
                            <a:schemeClr val="tx1"/>
                          </a:solidFill>
                          <a:latin typeface="Arial" panose="020B0604020202020204" pitchFamily="34" charset="0"/>
                          <a:ea typeface="Osaka" pitchFamily="1" charset="-128"/>
                        </a:defRPr>
                      </a:lvl4pPr>
                      <a:lvl5pPr>
                        <a:spcBef>
                          <a:spcPct val="20000"/>
                        </a:spcBef>
                        <a:defRPr>
                          <a:solidFill>
                            <a:schemeClr val="tx1"/>
                          </a:solidFill>
                          <a:latin typeface="Arial" panose="020B0604020202020204" pitchFamily="34" charset="0"/>
                          <a:ea typeface="Osaka" pitchFamily="1" charset="-128"/>
                        </a:defRPr>
                      </a:lvl5pPr>
                      <a:lvl6pPr fontAlgn="base">
                        <a:spcBef>
                          <a:spcPct val="20000"/>
                        </a:spcBef>
                        <a:spcAft>
                          <a:spcPct val="0"/>
                        </a:spcAft>
                        <a:defRPr>
                          <a:solidFill>
                            <a:schemeClr val="tx1"/>
                          </a:solidFill>
                          <a:latin typeface="Arial" panose="020B0604020202020204" pitchFamily="34" charset="0"/>
                          <a:ea typeface="Osaka" pitchFamily="1" charset="-128"/>
                        </a:defRPr>
                      </a:lvl6pPr>
                      <a:lvl7pPr fontAlgn="base">
                        <a:spcBef>
                          <a:spcPct val="20000"/>
                        </a:spcBef>
                        <a:spcAft>
                          <a:spcPct val="0"/>
                        </a:spcAft>
                        <a:defRPr>
                          <a:solidFill>
                            <a:schemeClr val="tx1"/>
                          </a:solidFill>
                          <a:latin typeface="Arial" panose="020B0604020202020204" pitchFamily="34" charset="0"/>
                          <a:ea typeface="Osaka" pitchFamily="1" charset="-128"/>
                        </a:defRPr>
                      </a:lvl7pPr>
                      <a:lvl8pPr fontAlgn="base">
                        <a:spcBef>
                          <a:spcPct val="20000"/>
                        </a:spcBef>
                        <a:spcAft>
                          <a:spcPct val="0"/>
                        </a:spcAft>
                        <a:defRPr>
                          <a:solidFill>
                            <a:schemeClr val="tx1"/>
                          </a:solidFill>
                          <a:latin typeface="Arial" panose="020B0604020202020204" pitchFamily="34" charset="0"/>
                          <a:ea typeface="Osaka" pitchFamily="1" charset="-128"/>
                        </a:defRPr>
                      </a:lvl8pPr>
                      <a:lvl9pPr fontAlgn="base">
                        <a:spcBef>
                          <a:spcPct val="20000"/>
                        </a:spcBef>
                        <a:spcAft>
                          <a:spcPct val="0"/>
                        </a:spcAft>
                        <a:defRPr>
                          <a:solidFill>
                            <a:schemeClr val="tx1"/>
                          </a:solidFill>
                          <a:latin typeface="Arial" panose="020B0604020202020204" pitchFamily="34" charset="0"/>
                          <a:ea typeface="Osaka" pitchFamily="1"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Osaka" pitchFamily="1" charset="-128"/>
                        </a:rPr>
                        <a:t>  Not Toxic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46473" name="Group 41"/>
          <p:cNvGrpSpPr>
            <a:grpSpLocks/>
          </p:cNvGrpSpPr>
          <p:nvPr/>
        </p:nvGrpSpPr>
        <p:grpSpPr bwMode="auto">
          <a:xfrm>
            <a:off x="5334000" y="2743200"/>
            <a:ext cx="3348038" cy="1614488"/>
            <a:chOff x="2400" y="1728"/>
            <a:chExt cx="2109" cy="1017"/>
          </a:xfrm>
        </p:grpSpPr>
        <p:sp>
          <p:nvSpPr>
            <p:cNvPr id="32801" name="Line 34"/>
            <p:cNvSpPr>
              <a:spLocks noChangeShapeType="1"/>
            </p:cNvSpPr>
            <p:nvPr/>
          </p:nvSpPr>
          <p:spPr bwMode="auto">
            <a:xfrm flipH="1">
              <a:off x="2400" y="2304"/>
              <a:ext cx="196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802"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 y="1728"/>
              <a:ext cx="525" cy="101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72" name="Group 40"/>
          <p:cNvGrpSpPr>
            <a:grpSpLocks/>
          </p:cNvGrpSpPr>
          <p:nvPr/>
        </p:nvGrpSpPr>
        <p:grpSpPr bwMode="auto">
          <a:xfrm>
            <a:off x="4953000" y="1447801"/>
            <a:ext cx="2616200" cy="1673225"/>
            <a:chOff x="2160" y="912"/>
            <a:chExt cx="1648" cy="1054"/>
          </a:xfrm>
        </p:grpSpPr>
        <p:sp>
          <p:nvSpPr>
            <p:cNvPr id="32799" name="Line 33"/>
            <p:cNvSpPr>
              <a:spLocks noChangeShapeType="1"/>
            </p:cNvSpPr>
            <p:nvPr/>
          </p:nvSpPr>
          <p:spPr bwMode="auto">
            <a:xfrm flipH="1">
              <a:off x="2160" y="1536"/>
              <a:ext cx="110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80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912"/>
              <a:ext cx="544" cy="1054"/>
            </a:xfrm>
            <a:prstGeom prst="rect">
              <a:avLst/>
            </a:prstGeom>
            <a:noFill/>
            <a:ln>
              <a:noFill/>
            </a:ln>
            <a:effectLst>
              <a:outerShdw dist="25399"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74" name="Group 42"/>
          <p:cNvGrpSpPr>
            <a:grpSpLocks/>
          </p:cNvGrpSpPr>
          <p:nvPr/>
        </p:nvGrpSpPr>
        <p:grpSpPr bwMode="auto">
          <a:xfrm>
            <a:off x="4953001" y="3810001"/>
            <a:ext cx="3186113" cy="1985963"/>
            <a:chOff x="2160" y="2400"/>
            <a:chExt cx="2007" cy="1251"/>
          </a:xfrm>
        </p:grpSpPr>
        <p:sp>
          <p:nvSpPr>
            <p:cNvPr id="32797" name="Line 35"/>
            <p:cNvSpPr>
              <a:spLocks noChangeShapeType="1"/>
            </p:cNvSpPr>
            <p:nvPr/>
          </p:nvSpPr>
          <p:spPr bwMode="auto">
            <a:xfrm flipH="1">
              <a:off x="2160" y="2976"/>
              <a:ext cx="15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798"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2400"/>
              <a:ext cx="855" cy="125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475" name="Group 43"/>
          <p:cNvGrpSpPr>
            <a:grpSpLocks/>
          </p:cNvGrpSpPr>
          <p:nvPr/>
        </p:nvGrpSpPr>
        <p:grpSpPr bwMode="auto">
          <a:xfrm>
            <a:off x="4572000" y="4800601"/>
            <a:ext cx="2032000" cy="1336675"/>
            <a:chOff x="1920" y="3024"/>
            <a:chExt cx="1280" cy="842"/>
          </a:xfrm>
        </p:grpSpPr>
        <p:sp>
          <p:nvSpPr>
            <p:cNvPr id="32795" name="Line 36"/>
            <p:cNvSpPr>
              <a:spLocks noChangeShapeType="1"/>
            </p:cNvSpPr>
            <p:nvPr/>
          </p:nvSpPr>
          <p:spPr bwMode="auto">
            <a:xfrm flipH="1">
              <a:off x="1920" y="3408"/>
              <a:ext cx="105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796"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024"/>
              <a:ext cx="560" cy="84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6477"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029200"/>
            <a:ext cx="781050" cy="1143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78"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1" y="5243514"/>
            <a:ext cx="479425" cy="92868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79"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1" y="5410200"/>
            <a:ext cx="511175" cy="768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8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5210176"/>
            <a:ext cx="496888" cy="962025"/>
          </a:xfrm>
          <a:prstGeom prst="rect">
            <a:avLst/>
          </a:prstGeom>
          <a:noFill/>
          <a:ln>
            <a:noFill/>
          </a:ln>
          <a:effectLst>
            <a:outerShdw dist="25399"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706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32" fill="hold" nodeType="clickEffect">
                                  <p:stCondLst>
                                    <p:cond delay="0"/>
                                  </p:stCondLst>
                                  <p:childTnLst>
                                    <p:animEffect transition="out" filter="box(out)">
                                      <p:cBhvr>
                                        <p:cTn id="6" dur="500"/>
                                        <p:tgtEl>
                                          <p:spTgt spid="146478"/>
                                        </p:tgtEl>
                                      </p:cBhvr>
                                    </p:animEffect>
                                    <p:set>
                                      <p:cBhvr>
                                        <p:cTn id="7" dur="1" fill="hold">
                                          <p:stCondLst>
                                            <p:cond delay="499"/>
                                          </p:stCondLst>
                                        </p:cTn>
                                        <p:tgtEl>
                                          <p:spTgt spid="14647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46473"/>
                                        </p:tgtEl>
                                        <p:attrNameLst>
                                          <p:attrName>style.visibility</p:attrName>
                                        </p:attrNameLst>
                                      </p:cBhvr>
                                      <p:to>
                                        <p:strVal val="visible"/>
                                      </p:to>
                                    </p:set>
                                    <p:animEffect transition="in" filter="fade">
                                      <p:cBhvr>
                                        <p:cTn id="12" dur="1000"/>
                                        <p:tgtEl>
                                          <p:spTgt spid="146473"/>
                                        </p:tgtEl>
                                      </p:cBhvr>
                                    </p:animEffect>
                                    <p:anim calcmode="lin" valueType="num">
                                      <p:cBhvr>
                                        <p:cTn id="13" dur="1000" fill="hold"/>
                                        <p:tgtEl>
                                          <p:spTgt spid="146473"/>
                                        </p:tgtEl>
                                        <p:attrNameLst>
                                          <p:attrName>ppt_x</p:attrName>
                                        </p:attrNameLst>
                                      </p:cBhvr>
                                      <p:tavLst>
                                        <p:tav tm="0">
                                          <p:val>
                                            <p:strVal val="#ppt_x"/>
                                          </p:val>
                                        </p:tav>
                                        <p:tav tm="100000">
                                          <p:val>
                                            <p:strVal val="#ppt_x"/>
                                          </p:val>
                                        </p:tav>
                                      </p:tavLst>
                                    </p:anim>
                                    <p:anim calcmode="lin" valueType="num">
                                      <p:cBhvr>
                                        <p:cTn id="14" dur="1000" fill="hold"/>
                                        <p:tgtEl>
                                          <p:spTgt spid="14647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32" fill="hold" nodeType="clickEffect">
                                  <p:stCondLst>
                                    <p:cond delay="0"/>
                                  </p:stCondLst>
                                  <p:childTnLst>
                                    <p:animEffect transition="out" filter="box(out)">
                                      <p:cBhvr>
                                        <p:cTn id="18" dur="500"/>
                                        <p:tgtEl>
                                          <p:spTgt spid="146479"/>
                                        </p:tgtEl>
                                      </p:cBhvr>
                                    </p:animEffect>
                                    <p:set>
                                      <p:cBhvr>
                                        <p:cTn id="19" dur="1" fill="hold">
                                          <p:stCondLst>
                                            <p:cond delay="499"/>
                                          </p:stCondLst>
                                        </p:cTn>
                                        <p:tgtEl>
                                          <p:spTgt spid="14647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46475"/>
                                        </p:tgtEl>
                                        <p:attrNameLst>
                                          <p:attrName>style.visibility</p:attrName>
                                        </p:attrNameLst>
                                      </p:cBhvr>
                                      <p:to>
                                        <p:strVal val="visible"/>
                                      </p:to>
                                    </p:set>
                                    <p:animEffect transition="in" filter="fade">
                                      <p:cBhvr>
                                        <p:cTn id="24" dur="1000"/>
                                        <p:tgtEl>
                                          <p:spTgt spid="146475"/>
                                        </p:tgtEl>
                                      </p:cBhvr>
                                    </p:animEffect>
                                    <p:anim calcmode="lin" valueType="num">
                                      <p:cBhvr>
                                        <p:cTn id="25" dur="1000" fill="hold"/>
                                        <p:tgtEl>
                                          <p:spTgt spid="146475"/>
                                        </p:tgtEl>
                                        <p:attrNameLst>
                                          <p:attrName>ppt_x</p:attrName>
                                        </p:attrNameLst>
                                      </p:cBhvr>
                                      <p:tavLst>
                                        <p:tav tm="0">
                                          <p:val>
                                            <p:strVal val="#ppt_x"/>
                                          </p:val>
                                        </p:tav>
                                        <p:tav tm="100000">
                                          <p:val>
                                            <p:strVal val="#ppt_x"/>
                                          </p:val>
                                        </p:tav>
                                      </p:tavLst>
                                    </p:anim>
                                    <p:anim calcmode="lin" valueType="num">
                                      <p:cBhvr>
                                        <p:cTn id="26" dur="1000" fill="hold"/>
                                        <p:tgtEl>
                                          <p:spTgt spid="146475"/>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32" fill="hold" nodeType="clickEffect">
                                  <p:stCondLst>
                                    <p:cond delay="0"/>
                                  </p:stCondLst>
                                  <p:childTnLst>
                                    <p:animEffect transition="out" filter="box(out)">
                                      <p:cBhvr>
                                        <p:cTn id="30" dur="500"/>
                                        <p:tgtEl>
                                          <p:spTgt spid="146477"/>
                                        </p:tgtEl>
                                      </p:cBhvr>
                                    </p:animEffect>
                                    <p:set>
                                      <p:cBhvr>
                                        <p:cTn id="31" dur="1" fill="hold">
                                          <p:stCondLst>
                                            <p:cond delay="499"/>
                                          </p:stCondLst>
                                        </p:cTn>
                                        <p:tgtEl>
                                          <p:spTgt spid="14647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146474"/>
                                        </p:tgtEl>
                                        <p:attrNameLst>
                                          <p:attrName>style.visibility</p:attrName>
                                        </p:attrNameLst>
                                      </p:cBhvr>
                                      <p:to>
                                        <p:strVal val="visible"/>
                                      </p:to>
                                    </p:set>
                                    <p:animEffect transition="in" filter="fade">
                                      <p:cBhvr>
                                        <p:cTn id="36" dur="1000"/>
                                        <p:tgtEl>
                                          <p:spTgt spid="146474"/>
                                        </p:tgtEl>
                                      </p:cBhvr>
                                    </p:animEffect>
                                    <p:anim calcmode="lin" valueType="num">
                                      <p:cBhvr>
                                        <p:cTn id="37" dur="1000" fill="hold"/>
                                        <p:tgtEl>
                                          <p:spTgt spid="146474"/>
                                        </p:tgtEl>
                                        <p:attrNameLst>
                                          <p:attrName>ppt_x</p:attrName>
                                        </p:attrNameLst>
                                      </p:cBhvr>
                                      <p:tavLst>
                                        <p:tav tm="0">
                                          <p:val>
                                            <p:strVal val="#ppt_x"/>
                                          </p:val>
                                        </p:tav>
                                        <p:tav tm="100000">
                                          <p:val>
                                            <p:strVal val="#ppt_x"/>
                                          </p:val>
                                        </p:tav>
                                      </p:tavLst>
                                    </p:anim>
                                    <p:anim calcmode="lin" valueType="num">
                                      <p:cBhvr>
                                        <p:cTn id="38" dur="1000" fill="hold"/>
                                        <p:tgtEl>
                                          <p:spTgt spid="14647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32" fill="hold" nodeType="clickEffect">
                                  <p:stCondLst>
                                    <p:cond delay="0"/>
                                  </p:stCondLst>
                                  <p:childTnLst>
                                    <p:animEffect transition="out" filter="box(out)">
                                      <p:cBhvr>
                                        <p:cTn id="42" dur="500"/>
                                        <p:tgtEl>
                                          <p:spTgt spid="146480"/>
                                        </p:tgtEl>
                                      </p:cBhvr>
                                    </p:animEffect>
                                    <p:set>
                                      <p:cBhvr>
                                        <p:cTn id="43" dur="1" fill="hold">
                                          <p:stCondLst>
                                            <p:cond delay="499"/>
                                          </p:stCondLst>
                                        </p:cTn>
                                        <p:tgtEl>
                                          <p:spTgt spid="14648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146472"/>
                                        </p:tgtEl>
                                        <p:attrNameLst>
                                          <p:attrName>style.visibility</p:attrName>
                                        </p:attrNameLst>
                                      </p:cBhvr>
                                      <p:to>
                                        <p:strVal val="visible"/>
                                      </p:to>
                                    </p:set>
                                    <p:animEffect transition="in" filter="fade">
                                      <p:cBhvr>
                                        <p:cTn id="48" dur="1000"/>
                                        <p:tgtEl>
                                          <p:spTgt spid="146472"/>
                                        </p:tgtEl>
                                      </p:cBhvr>
                                    </p:animEffect>
                                    <p:anim calcmode="lin" valueType="num">
                                      <p:cBhvr>
                                        <p:cTn id="49" dur="1000" fill="hold"/>
                                        <p:tgtEl>
                                          <p:spTgt spid="146472"/>
                                        </p:tgtEl>
                                        <p:attrNameLst>
                                          <p:attrName>ppt_x</p:attrName>
                                        </p:attrNameLst>
                                      </p:cBhvr>
                                      <p:tavLst>
                                        <p:tav tm="0">
                                          <p:val>
                                            <p:strVal val="#ppt_x"/>
                                          </p:val>
                                        </p:tav>
                                        <p:tav tm="100000">
                                          <p:val>
                                            <p:strVal val="#ppt_x"/>
                                          </p:val>
                                        </p:tav>
                                      </p:tavLst>
                                    </p:anim>
                                    <p:anim calcmode="lin" valueType="num">
                                      <p:cBhvr>
                                        <p:cTn id="50" dur="1000" fill="hold"/>
                                        <p:tgtEl>
                                          <p:spTgt spid="1464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3A3B0659-A86B-4273-B4C5-028C531934D1}" type="slidenum">
              <a:rPr lang="en-US" altLang="en-US" smtClean="0"/>
              <a:pPr>
                <a:defRPr/>
              </a:pPr>
              <a:t>15</a:t>
            </a:fld>
            <a:endParaRPr lang="en-US" altLang="en-US"/>
          </a:p>
        </p:txBody>
      </p:sp>
      <p:pic>
        <p:nvPicPr>
          <p:cNvPr id="3482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076" y="1266825"/>
            <a:ext cx="3622675" cy="36210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533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346325" y="287338"/>
            <a:ext cx="7543800" cy="963612"/>
          </a:xfrm>
        </p:spPr>
        <p:txBody>
          <a:bodyPr/>
          <a:lstStyle/>
          <a:p>
            <a:pPr>
              <a:defRPr/>
            </a:pPr>
            <a:r>
              <a:rPr lang="en-US" altLang="en-US" sz="6000" b="1" dirty="0">
                <a:solidFill>
                  <a:srgbClr val="45E838"/>
                </a:solidFill>
                <a:latin typeface="Century Gothic" panose="020B0502020202020204" pitchFamily="34" charset="0"/>
              </a:rPr>
              <a:t>Exposure is</a:t>
            </a:r>
          </a:p>
        </p:txBody>
      </p:sp>
      <p:sp>
        <p:nvSpPr>
          <p:cNvPr id="11" name="Footer Placeholder 3"/>
          <p:cNvSpPr>
            <a:spLocks noGrp="1"/>
          </p:cNvSpPr>
          <p:nvPr>
            <p:ph type="ftr" sz="quarter" idx="11"/>
          </p:nvPr>
        </p:nvSpPr>
        <p:spPr>
          <a:xfrm>
            <a:off x="3810001" y="6446839"/>
            <a:ext cx="3616325" cy="365125"/>
          </a:xfrm>
        </p:spPr>
        <p:txBody>
          <a:bodyPr/>
          <a:lstStyle/>
          <a:p>
            <a:pPr>
              <a:defRPr/>
            </a:pPr>
            <a:endParaRPr lang="en-US" altLang="en-US" sz="1400" dirty="0"/>
          </a:p>
        </p:txBody>
      </p:sp>
      <p:sp>
        <p:nvSpPr>
          <p:cNvPr id="12" name="Slide Number Placeholder 4"/>
          <p:cNvSpPr>
            <a:spLocks noGrp="1"/>
          </p:cNvSpPr>
          <p:nvPr>
            <p:ph type="sldNum" sz="quarter" idx="12"/>
          </p:nvPr>
        </p:nvSpPr>
        <p:spPr/>
        <p:txBody>
          <a:bodyPr/>
          <a:lstStyle/>
          <a:p>
            <a:pPr>
              <a:defRPr/>
            </a:pPr>
            <a:fld id="{9BEE14D0-BAF6-4476-B5E4-9ABF757EA057}" type="slidenum">
              <a:rPr lang="en-US" altLang="en-US"/>
              <a:pPr>
                <a:defRPr/>
              </a:pPr>
              <a:t>16</a:t>
            </a:fld>
            <a:endParaRPr lang="en-US" altLang="en-US"/>
          </a:p>
        </p:txBody>
      </p:sp>
      <p:sp>
        <p:nvSpPr>
          <p:cNvPr id="35845" name="Oval 9"/>
          <p:cNvSpPr>
            <a:spLocks noChangeArrowheads="1"/>
          </p:cNvSpPr>
          <p:nvPr/>
        </p:nvSpPr>
        <p:spPr bwMode="auto">
          <a:xfrm>
            <a:off x="1838326" y="1550831"/>
            <a:ext cx="8382000" cy="3581400"/>
          </a:xfrm>
          <a:prstGeom prst="ellipse">
            <a:avLst/>
          </a:prstGeom>
          <a:solidFill>
            <a:schemeClr val="accent2">
              <a:alpha val="30980"/>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58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590800"/>
            <a:ext cx="1282700" cy="14478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4"/>
          <p:cNvSpPr txBox="1">
            <a:spLocks noChangeArrowheads="1"/>
          </p:cNvSpPr>
          <p:nvPr/>
        </p:nvSpPr>
        <p:spPr bwMode="auto">
          <a:xfrm>
            <a:off x="2938306" y="5149850"/>
            <a:ext cx="67056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dirty="0">
                <a:solidFill>
                  <a:srgbClr val="0070C0"/>
                </a:solidFill>
              </a:rPr>
              <a:t>The total amount of a hazard that comes in </a:t>
            </a:r>
            <a:r>
              <a:rPr lang="en-US" altLang="en-US" sz="2800" b="1" u="sng" dirty="0">
                <a:solidFill>
                  <a:srgbClr val="0070C0"/>
                </a:solidFill>
              </a:rPr>
              <a:t>direct contact</a:t>
            </a:r>
            <a:r>
              <a:rPr lang="en-US" altLang="en-US" sz="2800" b="1" dirty="0">
                <a:solidFill>
                  <a:srgbClr val="0070C0"/>
                </a:solidFill>
              </a:rPr>
              <a:t> with </a:t>
            </a:r>
            <a:r>
              <a:rPr lang="en-US" altLang="en-US" sz="2800" b="1" dirty="0" smtClean="0">
                <a:solidFill>
                  <a:srgbClr val="0070C0"/>
                </a:solidFill>
              </a:rPr>
              <a:t>the body</a:t>
            </a:r>
            <a:r>
              <a:rPr lang="en-US" altLang="en-US" sz="2800" b="1" dirty="0">
                <a:solidFill>
                  <a:srgbClr val="0070C0"/>
                </a:solidFill>
              </a:rPr>
              <a:t>.</a:t>
            </a:r>
            <a:endParaRPr lang="en-US" altLang="en-US" b="1" dirty="0">
              <a:solidFill>
                <a:srgbClr val="0070C0"/>
              </a:solidFill>
            </a:endParaRPr>
          </a:p>
        </p:txBody>
      </p:sp>
      <p:pic>
        <p:nvPicPr>
          <p:cNvPr id="3584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2590800"/>
            <a:ext cx="36671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65804">
            <a:off x="6248400" y="2895600"/>
            <a:ext cx="742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1464" y="2514600"/>
            <a:ext cx="18621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65804">
            <a:off x="8763000" y="3048000"/>
            <a:ext cx="742950" cy="838200"/>
          </a:xfrm>
          <a:prstGeom prst="rect">
            <a:avLst/>
          </a:prstGeom>
          <a:noFill/>
          <a:ln>
            <a:noFill/>
          </a:ln>
          <a:extLst>
            <a:ext uri="{909E8E84-426E-40DD-AFC4-6F175D3DCCD1}">
              <a14:hiddenFill xmlns:a14="http://schemas.microsoft.com/office/drawing/2010/main">
                <a:solidFill>
                  <a:srgbClr val="FFFFFF">
                    <a:alpha val="58038"/>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461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title"/>
          </p:nvPr>
        </p:nvSpPr>
        <p:spPr/>
        <p:txBody>
          <a:bodyPr/>
          <a:lstStyle/>
          <a:p>
            <a:pPr>
              <a:defRPr/>
            </a:pPr>
            <a:r>
              <a:rPr lang="en-US" altLang="en-US" b="1" dirty="0">
                <a:solidFill>
                  <a:srgbClr val="45E838"/>
                </a:solidFill>
                <a:latin typeface="Century Gothic" panose="020B0502020202020204" pitchFamily="34" charset="0"/>
              </a:rPr>
              <a:t>The 3 parts of </a:t>
            </a:r>
            <a:r>
              <a:rPr lang="en-US" altLang="en-US" b="1" dirty="0" smtClean="0">
                <a:solidFill>
                  <a:srgbClr val="45E838"/>
                </a:solidFill>
                <a:latin typeface="Century Gothic" panose="020B0502020202020204" pitchFamily="34" charset="0"/>
              </a:rPr>
              <a:t>exposure</a:t>
            </a:r>
            <a:br>
              <a:rPr lang="en-US" altLang="en-US" b="1" dirty="0" smtClean="0">
                <a:solidFill>
                  <a:srgbClr val="45E838"/>
                </a:solidFill>
                <a:latin typeface="Century Gothic" panose="020B0502020202020204" pitchFamily="34" charset="0"/>
              </a:rPr>
            </a:br>
            <a:endParaRPr lang="en-US" altLang="en-US" b="1" dirty="0">
              <a:solidFill>
                <a:srgbClr val="45E838"/>
              </a:solidFill>
              <a:latin typeface="Century Gothic" panose="020B0502020202020204" pitchFamily="34" charset="0"/>
            </a:endParaRPr>
          </a:p>
        </p:txBody>
      </p:sp>
      <p:sp>
        <p:nvSpPr>
          <p:cNvPr id="14" name="Footer Placeholder 3"/>
          <p:cNvSpPr>
            <a:spLocks noGrp="1"/>
          </p:cNvSpPr>
          <p:nvPr>
            <p:ph type="ftr" sz="quarter" idx="11"/>
          </p:nvPr>
        </p:nvSpPr>
        <p:spPr/>
        <p:txBody>
          <a:bodyPr/>
          <a:lstStyle/>
          <a:p>
            <a:pPr>
              <a:defRPr/>
            </a:pPr>
            <a:endParaRPr lang="en-US" altLang="en-US" sz="1400" dirty="0"/>
          </a:p>
        </p:txBody>
      </p:sp>
      <p:sp>
        <p:nvSpPr>
          <p:cNvPr id="15" name="Slide Number Placeholder 4"/>
          <p:cNvSpPr>
            <a:spLocks noGrp="1"/>
          </p:cNvSpPr>
          <p:nvPr>
            <p:ph type="sldNum" sz="quarter" idx="12"/>
          </p:nvPr>
        </p:nvSpPr>
        <p:spPr/>
        <p:txBody>
          <a:bodyPr/>
          <a:lstStyle/>
          <a:p>
            <a:pPr>
              <a:defRPr/>
            </a:pPr>
            <a:fld id="{7C7945A2-2B65-4471-B2B9-E544EB86C1F5}" type="slidenum">
              <a:rPr lang="en-US" altLang="en-US"/>
              <a:pPr>
                <a:defRPr/>
              </a:pPr>
              <a:t>17</a:t>
            </a:fld>
            <a:endParaRPr lang="en-US" altLang="en-US"/>
          </a:p>
        </p:txBody>
      </p:sp>
      <p:sp>
        <p:nvSpPr>
          <p:cNvPr id="37893" name="Oval 14"/>
          <p:cNvSpPr>
            <a:spLocks noChangeArrowheads="1"/>
          </p:cNvSpPr>
          <p:nvPr/>
        </p:nvSpPr>
        <p:spPr bwMode="auto">
          <a:xfrm>
            <a:off x="1905000" y="2819400"/>
            <a:ext cx="8382000" cy="3124200"/>
          </a:xfrm>
          <a:prstGeom prst="ellipse">
            <a:avLst/>
          </a:prstGeom>
          <a:solidFill>
            <a:schemeClr val="accent2">
              <a:alpha val="30980"/>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7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6" y="3810001"/>
            <a:ext cx="32099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5" name="AutoShape 9"/>
          <p:cNvSpPr>
            <a:spLocks noChangeArrowheads="1"/>
          </p:cNvSpPr>
          <p:nvPr/>
        </p:nvSpPr>
        <p:spPr bwMode="auto">
          <a:xfrm>
            <a:off x="2362200" y="1524000"/>
            <a:ext cx="2133600" cy="2438400"/>
          </a:xfrm>
          <a:prstGeom prst="downArrowCallout">
            <a:avLst>
              <a:gd name="adj1" fmla="val 25000"/>
              <a:gd name="adj2" fmla="val 25000"/>
              <a:gd name="adj3" fmla="val 19048"/>
              <a:gd name="adj4" fmla="val 66667"/>
            </a:avLst>
          </a:prstGeom>
          <a:solidFill>
            <a:srgbClr val="F4FFDE"/>
          </a:solidFill>
          <a:ln w="2857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The</a:t>
            </a:r>
          </a:p>
          <a:p>
            <a:pPr algn="ctr"/>
            <a:r>
              <a:rPr lang="en-US" altLang="en-US" b="1">
                <a:solidFill>
                  <a:schemeClr val="hlink"/>
                </a:solidFill>
              </a:rPr>
              <a:t>Source</a:t>
            </a:r>
          </a:p>
          <a:p>
            <a:pPr algn="ctr"/>
            <a:r>
              <a:rPr lang="en-US" altLang="en-US"/>
              <a:t>of the hazard</a:t>
            </a:r>
          </a:p>
          <a:p>
            <a:pPr algn="ctr"/>
            <a:r>
              <a:rPr lang="en-US" altLang="en-US"/>
              <a:t>(bus exhaust)</a:t>
            </a:r>
          </a:p>
        </p:txBody>
      </p:sp>
      <p:sp>
        <p:nvSpPr>
          <p:cNvPr id="152588" name="AutoShape 12"/>
          <p:cNvSpPr>
            <a:spLocks noChangeArrowheads="1"/>
          </p:cNvSpPr>
          <p:nvPr/>
        </p:nvSpPr>
        <p:spPr bwMode="auto">
          <a:xfrm>
            <a:off x="4800600" y="1524000"/>
            <a:ext cx="2286000" cy="2514600"/>
          </a:xfrm>
          <a:prstGeom prst="downArrowCallout">
            <a:avLst>
              <a:gd name="adj1" fmla="val 25000"/>
              <a:gd name="adj2" fmla="val 25000"/>
              <a:gd name="adj3" fmla="val 17223"/>
              <a:gd name="adj4" fmla="val 66667"/>
            </a:avLst>
          </a:prstGeom>
          <a:solidFill>
            <a:srgbClr val="F4FFDE"/>
          </a:solidFill>
          <a:ln w="2857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The</a:t>
            </a:r>
          </a:p>
          <a:p>
            <a:pPr algn="ctr"/>
            <a:r>
              <a:rPr lang="en-US" altLang="en-US" b="1">
                <a:solidFill>
                  <a:schemeClr val="hlink"/>
                </a:solidFill>
              </a:rPr>
              <a:t>Environmental</a:t>
            </a:r>
          </a:p>
          <a:p>
            <a:pPr algn="ctr"/>
            <a:r>
              <a:rPr lang="en-US" altLang="en-US" b="1">
                <a:solidFill>
                  <a:schemeClr val="hlink"/>
                </a:solidFill>
              </a:rPr>
              <a:t>Pathway</a:t>
            </a:r>
            <a:endParaRPr lang="en-US" altLang="en-US"/>
          </a:p>
          <a:p>
            <a:pPr algn="ctr"/>
            <a:r>
              <a:rPr lang="en-US" altLang="en-US"/>
              <a:t>(air)</a:t>
            </a:r>
          </a:p>
        </p:txBody>
      </p:sp>
      <p:sp>
        <p:nvSpPr>
          <p:cNvPr id="152589" name="AutoShape 13"/>
          <p:cNvSpPr>
            <a:spLocks noChangeArrowheads="1"/>
          </p:cNvSpPr>
          <p:nvPr/>
        </p:nvSpPr>
        <p:spPr bwMode="auto">
          <a:xfrm>
            <a:off x="7391400" y="1524000"/>
            <a:ext cx="2286000" cy="1981200"/>
          </a:xfrm>
          <a:prstGeom prst="downArrowCallout">
            <a:avLst>
              <a:gd name="adj1" fmla="val 28846"/>
              <a:gd name="adj2" fmla="val 28846"/>
              <a:gd name="adj3" fmla="val 16667"/>
              <a:gd name="adj4" fmla="val 66667"/>
            </a:avLst>
          </a:prstGeom>
          <a:solidFill>
            <a:srgbClr val="F4FFDE"/>
          </a:solidFill>
          <a:ln w="2857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The</a:t>
            </a:r>
          </a:p>
          <a:p>
            <a:pPr algn="ctr"/>
            <a:r>
              <a:rPr lang="en-US" altLang="en-US" b="1">
                <a:solidFill>
                  <a:schemeClr val="hlink"/>
                </a:solidFill>
              </a:rPr>
              <a:t>Contact</a:t>
            </a:r>
            <a:endParaRPr lang="en-US" altLang="en-US"/>
          </a:p>
          <a:p>
            <a:pPr algn="ctr"/>
            <a:r>
              <a:rPr lang="en-US" altLang="en-US"/>
              <a:t>(inhaled fumes)</a:t>
            </a:r>
          </a:p>
        </p:txBody>
      </p:sp>
      <p:pic>
        <p:nvPicPr>
          <p:cNvPr id="3789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064" y="3962401"/>
            <a:ext cx="1049337" cy="1184275"/>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65804">
            <a:off x="6651625" y="4248151"/>
            <a:ext cx="6286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65804">
            <a:off x="5562600" y="4495801"/>
            <a:ext cx="463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2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3581400"/>
            <a:ext cx="167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65804">
            <a:off x="9166225" y="4400551"/>
            <a:ext cx="628650" cy="709613"/>
          </a:xfrm>
          <a:prstGeom prst="rect">
            <a:avLst/>
          </a:prstGeom>
          <a:noFill/>
          <a:ln>
            <a:noFill/>
          </a:ln>
          <a:extLst>
            <a:ext uri="{909E8E84-426E-40DD-AFC4-6F175D3DCCD1}">
              <a14:hiddenFill xmlns:a14="http://schemas.microsoft.com/office/drawing/2010/main">
                <a:solidFill>
                  <a:srgbClr val="FFFFFF">
                    <a:alpha val="58038"/>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61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85"/>
                                        </p:tgtEl>
                                        <p:attrNameLst>
                                          <p:attrName>style.visibility</p:attrName>
                                        </p:attrNameLst>
                                      </p:cBhvr>
                                      <p:to>
                                        <p:strVal val="visible"/>
                                      </p:to>
                                    </p:set>
                                    <p:animEffect transition="in" filter="fade">
                                      <p:cBhvr>
                                        <p:cTn id="7" dur="1000"/>
                                        <p:tgtEl>
                                          <p:spTgt spid="152585"/>
                                        </p:tgtEl>
                                      </p:cBhvr>
                                    </p:animEffect>
                                    <p:anim calcmode="lin" valueType="num">
                                      <p:cBhvr>
                                        <p:cTn id="8" dur="1000" fill="hold"/>
                                        <p:tgtEl>
                                          <p:spTgt spid="152585"/>
                                        </p:tgtEl>
                                        <p:attrNameLst>
                                          <p:attrName>ppt_x</p:attrName>
                                        </p:attrNameLst>
                                      </p:cBhvr>
                                      <p:tavLst>
                                        <p:tav tm="0">
                                          <p:val>
                                            <p:strVal val="#ppt_x"/>
                                          </p:val>
                                        </p:tav>
                                        <p:tav tm="100000">
                                          <p:val>
                                            <p:strVal val="#ppt_x"/>
                                          </p:val>
                                        </p:tav>
                                      </p:tavLst>
                                    </p:anim>
                                    <p:anim calcmode="lin" valueType="num">
                                      <p:cBhvr>
                                        <p:cTn id="9" dur="900" decel="100000" fill="hold"/>
                                        <p:tgtEl>
                                          <p:spTgt spid="15258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8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2588"/>
                                        </p:tgtEl>
                                        <p:attrNameLst>
                                          <p:attrName>style.visibility</p:attrName>
                                        </p:attrNameLst>
                                      </p:cBhvr>
                                      <p:to>
                                        <p:strVal val="visible"/>
                                      </p:to>
                                    </p:set>
                                    <p:animEffect transition="in" filter="fade">
                                      <p:cBhvr>
                                        <p:cTn id="15" dur="1000"/>
                                        <p:tgtEl>
                                          <p:spTgt spid="152588"/>
                                        </p:tgtEl>
                                      </p:cBhvr>
                                    </p:animEffect>
                                    <p:anim calcmode="lin" valueType="num">
                                      <p:cBhvr>
                                        <p:cTn id="16" dur="1000" fill="hold"/>
                                        <p:tgtEl>
                                          <p:spTgt spid="152588"/>
                                        </p:tgtEl>
                                        <p:attrNameLst>
                                          <p:attrName>ppt_x</p:attrName>
                                        </p:attrNameLst>
                                      </p:cBhvr>
                                      <p:tavLst>
                                        <p:tav tm="0">
                                          <p:val>
                                            <p:strVal val="#ppt_x"/>
                                          </p:val>
                                        </p:tav>
                                        <p:tav tm="100000">
                                          <p:val>
                                            <p:strVal val="#ppt_x"/>
                                          </p:val>
                                        </p:tav>
                                      </p:tavLst>
                                    </p:anim>
                                    <p:anim calcmode="lin" valueType="num">
                                      <p:cBhvr>
                                        <p:cTn id="17" dur="900" decel="100000" fill="hold"/>
                                        <p:tgtEl>
                                          <p:spTgt spid="15258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258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2589"/>
                                        </p:tgtEl>
                                        <p:attrNameLst>
                                          <p:attrName>style.visibility</p:attrName>
                                        </p:attrNameLst>
                                      </p:cBhvr>
                                      <p:to>
                                        <p:strVal val="visible"/>
                                      </p:to>
                                    </p:set>
                                    <p:animEffect transition="in" filter="fade">
                                      <p:cBhvr>
                                        <p:cTn id="23" dur="1000"/>
                                        <p:tgtEl>
                                          <p:spTgt spid="152589"/>
                                        </p:tgtEl>
                                      </p:cBhvr>
                                    </p:animEffect>
                                    <p:anim calcmode="lin" valueType="num">
                                      <p:cBhvr>
                                        <p:cTn id="24" dur="1000" fill="hold"/>
                                        <p:tgtEl>
                                          <p:spTgt spid="152589"/>
                                        </p:tgtEl>
                                        <p:attrNameLst>
                                          <p:attrName>ppt_x</p:attrName>
                                        </p:attrNameLst>
                                      </p:cBhvr>
                                      <p:tavLst>
                                        <p:tav tm="0">
                                          <p:val>
                                            <p:strVal val="#ppt_x"/>
                                          </p:val>
                                        </p:tav>
                                        <p:tav tm="100000">
                                          <p:val>
                                            <p:strVal val="#ppt_x"/>
                                          </p:val>
                                        </p:tav>
                                      </p:tavLst>
                                    </p:anim>
                                    <p:anim calcmode="lin" valueType="num">
                                      <p:cBhvr>
                                        <p:cTn id="25" dur="900" decel="100000" fill="hold"/>
                                        <p:tgtEl>
                                          <p:spTgt spid="15258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25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5" grpId="0" animBg="1"/>
      <p:bldP spid="152588" grpId="0" animBg="1"/>
      <p:bldP spid="1525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024064" y="187326"/>
            <a:ext cx="7908925" cy="1312863"/>
          </a:xfrm>
        </p:spPr>
        <p:txBody>
          <a:bodyPr>
            <a:normAutofit fontScale="90000"/>
          </a:bodyPr>
          <a:lstStyle/>
          <a:p>
            <a:pPr>
              <a:defRPr/>
            </a:pPr>
            <a:r>
              <a:rPr lang="en-US" altLang="en-US" b="1" dirty="0">
                <a:solidFill>
                  <a:srgbClr val="0070C0"/>
                </a:solidFill>
                <a:latin typeface="Century Gothic" panose="020B0502020202020204" pitchFamily="34" charset="0"/>
              </a:rPr>
              <a:t>Which route will the hazards take</a:t>
            </a:r>
            <a:r>
              <a:rPr lang="en-US" altLang="en-US" b="1" dirty="0" smtClean="0">
                <a:solidFill>
                  <a:srgbClr val="0070C0"/>
                </a:solidFill>
                <a:latin typeface="Century Gothic" panose="020B0502020202020204" pitchFamily="34" charset="0"/>
              </a:rPr>
              <a:t>?    </a:t>
            </a:r>
            <a:r>
              <a:rPr lang="en-US" altLang="en-US" sz="4900" b="1" dirty="0">
                <a:solidFill>
                  <a:srgbClr val="45E838"/>
                </a:solidFill>
                <a:latin typeface="+mn-lt"/>
              </a:rPr>
              <a:t>Route #1: Inhalation</a:t>
            </a:r>
          </a:p>
        </p:txBody>
      </p:sp>
      <p:sp>
        <p:nvSpPr>
          <p:cNvPr id="9" name="Footer Placeholder 3"/>
          <p:cNvSpPr>
            <a:spLocks noGrp="1"/>
          </p:cNvSpPr>
          <p:nvPr>
            <p:ph type="ftr" sz="quarter" idx="11"/>
          </p:nvPr>
        </p:nvSpPr>
        <p:spPr/>
        <p:txBody>
          <a:bodyPr/>
          <a:lstStyle/>
          <a:p>
            <a:pPr>
              <a:defRPr/>
            </a:pPr>
            <a:endParaRPr lang="en-US" altLang="en-US" sz="1400" dirty="0"/>
          </a:p>
        </p:txBody>
      </p:sp>
      <p:sp>
        <p:nvSpPr>
          <p:cNvPr id="10" name="Slide Number Placeholder 4"/>
          <p:cNvSpPr>
            <a:spLocks noGrp="1"/>
          </p:cNvSpPr>
          <p:nvPr>
            <p:ph type="sldNum" sz="quarter" idx="12"/>
          </p:nvPr>
        </p:nvSpPr>
        <p:spPr/>
        <p:txBody>
          <a:bodyPr/>
          <a:lstStyle/>
          <a:p>
            <a:pPr>
              <a:defRPr/>
            </a:pPr>
            <a:fld id="{7DD22270-ACB6-43CE-B930-E21E28E75839}" type="slidenum">
              <a:rPr lang="en-US" altLang="en-US"/>
              <a:pPr>
                <a:defRPr/>
              </a:pPr>
              <a:t>18</a:t>
            </a:fld>
            <a:endParaRPr lang="en-US" altLang="en-US"/>
          </a:p>
        </p:txBody>
      </p:sp>
      <p:pic>
        <p:nvPicPr>
          <p:cNvPr id="399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257333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749" name="WordArt 5"/>
          <p:cNvSpPr>
            <a:spLocks noChangeArrowheads="1" noChangeShapeType="1" noTextEdit="1"/>
          </p:cNvSpPr>
          <p:nvPr/>
        </p:nvSpPr>
        <p:spPr bwMode="auto">
          <a:xfrm>
            <a:off x="2133600" y="1905000"/>
            <a:ext cx="2209800" cy="876300"/>
          </a:xfrm>
          <a:prstGeom prst="rect">
            <a:avLst/>
          </a:prstGeom>
        </p:spPr>
        <p:txBody>
          <a:bodyPr wrap="none" fromWordArt="1">
            <a:prstTxWarp prst="textCurveDown">
              <a:avLst>
                <a:gd name="adj" fmla="val 43477"/>
              </a:avLst>
            </a:prstTxWarp>
          </a:bodyPr>
          <a:lstStyle/>
          <a:p>
            <a:pPr algn="ctr"/>
            <a:r>
              <a:rPr lang="en-US" sz="3600" kern="10">
                <a:ln w="9525">
                  <a:solidFill>
                    <a:srgbClr val="000000"/>
                  </a:solidFill>
                  <a:round/>
                  <a:headEnd/>
                  <a:tailEnd/>
                </a:ln>
                <a:solidFill>
                  <a:srgbClr val="FF0000"/>
                </a:solidFill>
                <a:effectLst>
                  <a:outerShdw dist="53882" dir="2700000" algn="ctr" rotWithShape="0">
                    <a:schemeClr val="bg2"/>
                  </a:outerShdw>
                </a:effectLst>
                <a:latin typeface="Impact" panose="020B0806030902050204" pitchFamily="34" charset="0"/>
              </a:rPr>
              <a:t>Hazard!</a:t>
            </a:r>
          </a:p>
        </p:txBody>
      </p:sp>
      <p:sp>
        <p:nvSpPr>
          <p:cNvPr id="159750" name="Line 6"/>
          <p:cNvSpPr>
            <a:spLocks noChangeShapeType="1"/>
          </p:cNvSpPr>
          <p:nvPr/>
        </p:nvSpPr>
        <p:spPr bwMode="auto">
          <a:xfrm>
            <a:off x="4495800" y="2514600"/>
            <a:ext cx="609600" cy="0"/>
          </a:xfrm>
          <a:prstGeom prst="line">
            <a:avLst/>
          </a:prstGeom>
          <a:noFill/>
          <a:ln w="984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1" name="Line 7"/>
          <p:cNvSpPr>
            <a:spLocks noChangeShapeType="1"/>
          </p:cNvSpPr>
          <p:nvPr/>
        </p:nvSpPr>
        <p:spPr bwMode="auto">
          <a:xfrm rot="5373857">
            <a:off x="5143500" y="3086100"/>
            <a:ext cx="838200" cy="0"/>
          </a:xfrm>
          <a:prstGeom prst="line">
            <a:avLst/>
          </a:prstGeom>
          <a:noFill/>
          <a:ln w="984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2" name="Rectangle 8"/>
          <p:cNvSpPr>
            <a:spLocks noChangeArrowheads="1"/>
          </p:cNvSpPr>
          <p:nvPr/>
        </p:nvSpPr>
        <p:spPr bwMode="auto">
          <a:xfrm>
            <a:off x="7315200" y="1905000"/>
            <a:ext cx="2743200" cy="39624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rgbClr val="FF0000"/>
                </a:solidFill>
              </a:rPr>
              <a:t>Inhalation:</a:t>
            </a:r>
          </a:p>
          <a:p>
            <a:endParaRPr lang="en-US" altLang="en-US" dirty="0"/>
          </a:p>
          <a:p>
            <a:r>
              <a:rPr lang="en-US" altLang="en-US" sz="2000" b="1" dirty="0">
                <a:solidFill>
                  <a:srgbClr val="0070C0"/>
                </a:solidFill>
              </a:rPr>
              <a:t>Breathing. When chemicals enter the body through this route of exposure, they can get stuck in the lungs and/or be taken up into the bloodstream.</a:t>
            </a:r>
            <a:r>
              <a:rPr lang="en-US" altLang="en-US" b="1" dirty="0">
                <a:solidFill>
                  <a:srgbClr val="0070C0"/>
                </a:solidFill>
              </a:rPr>
              <a:t> </a:t>
            </a:r>
          </a:p>
        </p:txBody>
      </p:sp>
    </p:spTree>
    <p:extLst>
      <p:ext uri="{BB962C8B-B14F-4D97-AF65-F5344CB8AC3E}">
        <p14:creationId xmlns:p14="http://schemas.microsoft.com/office/powerpoint/2010/main" val="1795553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59749"/>
                                        </p:tgtEl>
                                        <p:attrNameLst>
                                          <p:attrName>style.visibility</p:attrName>
                                        </p:attrNameLst>
                                      </p:cBhvr>
                                      <p:to>
                                        <p:strVal val="visible"/>
                                      </p:to>
                                    </p:set>
                                    <p:anim calcmode="lin" valueType="num">
                                      <p:cBhvr>
                                        <p:cTn id="7" dur="1000" fill="hold"/>
                                        <p:tgtEl>
                                          <p:spTgt spid="159749"/>
                                        </p:tgtEl>
                                        <p:attrNameLst>
                                          <p:attrName>ppt_w</p:attrName>
                                        </p:attrNameLst>
                                      </p:cBhvr>
                                      <p:tavLst>
                                        <p:tav tm="0">
                                          <p:val>
                                            <p:strVal val="#ppt_w*0.05"/>
                                          </p:val>
                                        </p:tav>
                                        <p:tav tm="100000">
                                          <p:val>
                                            <p:strVal val="#ppt_w"/>
                                          </p:val>
                                        </p:tav>
                                      </p:tavLst>
                                    </p:anim>
                                    <p:anim calcmode="lin" valueType="num">
                                      <p:cBhvr>
                                        <p:cTn id="8" dur="1000" fill="hold"/>
                                        <p:tgtEl>
                                          <p:spTgt spid="159749"/>
                                        </p:tgtEl>
                                        <p:attrNameLst>
                                          <p:attrName>ppt_h</p:attrName>
                                        </p:attrNameLst>
                                      </p:cBhvr>
                                      <p:tavLst>
                                        <p:tav tm="0">
                                          <p:val>
                                            <p:strVal val="#ppt_h"/>
                                          </p:val>
                                        </p:tav>
                                        <p:tav tm="100000">
                                          <p:val>
                                            <p:strVal val="#ppt_h"/>
                                          </p:val>
                                        </p:tav>
                                      </p:tavLst>
                                    </p:anim>
                                    <p:anim calcmode="lin" valueType="num">
                                      <p:cBhvr>
                                        <p:cTn id="9" dur="1000" fill="hold"/>
                                        <p:tgtEl>
                                          <p:spTgt spid="159749"/>
                                        </p:tgtEl>
                                        <p:attrNameLst>
                                          <p:attrName>ppt_x</p:attrName>
                                        </p:attrNameLst>
                                      </p:cBhvr>
                                      <p:tavLst>
                                        <p:tav tm="0">
                                          <p:val>
                                            <p:strVal val="#ppt_x-.2"/>
                                          </p:val>
                                        </p:tav>
                                        <p:tav tm="100000">
                                          <p:val>
                                            <p:strVal val="#ppt_x"/>
                                          </p:val>
                                        </p:tav>
                                      </p:tavLst>
                                    </p:anim>
                                    <p:anim calcmode="lin" valueType="num">
                                      <p:cBhvr>
                                        <p:cTn id="10" dur="1000" fill="hold"/>
                                        <p:tgtEl>
                                          <p:spTgt spid="159749"/>
                                        </p:tgtEl>
                                        <p:attrNameLst>
                                          <p:attrName>ppt_y</p:attrName>
                                        </p:attrNameLst>
                                      </p:cBhvr>
                                      <p:tavLst>
                                        <p:tav tm="0">
                                          <p:val>
                                            <p:strVal val="#ppt_y"/>
                                          </p:val>
                                        </p:tav>
                                        <p:tav tm="100000">
                                          <p:val>
                                            <p:strVal val="#ppt_y"/>
                                          </p:val>
                                        </p:tav>
                                      </p:tavLst>
                                    </p:anim>
                                    <p:animEffect transition="in" filter="fade">
                                      <p:cBhvr>
                                        <p:cTn id="11" dur="1000"/>
                                        <p:tgtEl>
                                          <p:spTgt spid="159749"/>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2000"/>
                                  </p:stCondLst>
                                  <p:childTnLst>
                                    <p:set>
                                      <p:cBhvr>
                                        <p:cTn id="14" dur="1" fill="hold">
                                          <p:stCondLst>
                                            <p:cond delay="0"/>
                                          </p:stCondLst>
                                        </p:cTn>
                                        <p:tgtEl>
                                          <p:spTgt spid="159750"/>
                                        </p:tgtEl>
                                        <p:attrNameLst>
                                          <p:attrName>style.visibility</p:attrName>
                                        </p:attrNameLst>
                                      </p:cBhvr>
                                      <p:to>
                                        <p:strVal val="visible"/>
                                      </p:to>
                                    </p:set>
                                    <p:anim calcmode="lin" valueType="num">
                                      <p:cBhvr>
                                        <p:cTn id="15" dur="1000" fill="hold"/>
                                        <p:tgtEl>
                                          <p:spTgt spid="159750"/>
                                        </p:tgtEl>
                                        <p:attrNameLst>
                                          <p:attrName>ppt_w</p:attrName>
                                        </p:attrNameLst>
                                      </p:cBhvr>
                                      <p:tavLst>
                                        <p:tav tm="0">
                                          <p:val>
                                            <p:strVal val="#ppt_w*0.05"/>
                                          </p:val>
                                        </p:tav>
                                        <p:tav tm="100000">
                                          <p:val>
                                            <p:strVal val="#ppt_w"/>
                                          </p:val>
                                        </p:tav>
                                      </p:tavLst>
                                    </p:anim>
                                    <p:anim calcmode="lin" valueType="num">
                                      <p:cBhvr>
                                        <p:cTn id="16" dur="1000" fill="hold"/>
                                        <p:tgtEl>
                                          <p:spTgt spid="159750"/>
                                        </p:tgtEl>
                                        <p:attrNameLst>
                                          <p:attrName>ppt_h</p:attrName>
                                        </p:attrNameLst>
                                      </p:cBhvr>
                                      <p:tavLst>
                                        <p:tav tm="0">
                                          <p:val>
                                            <p:strVal val="#ppt_h"/>
                                          </p:val>
                                        </p:tav>
                                        <p:tav tm="100000">
                                          <p:val>
                                            <p:strVal val="#ppt_h"/>
                                          </p:val>
                                        </p:tav>
                                      </p:tavLst>
                                    </p:anim>
                                    <p:anim calcmode="lin" valueType="num">
                                      <p:cBhvr>
                                        <p:cTn id="17" dur="1000" fill="hold"/>
                                        <p:tgtEl>
                                          <p:spTgt spid="159750"/>
                                        </p:tgtEl>
                                        <p:attrNameLst>
                                          <p:attrName>ppt_x</p:attrName>
                                        </p:attrNameLst>
                                      </p:cBhvr>
                                      <p:tavLst>
                                        <p:tav tm="0">
                                          <p:val>
                                            <p:strVal val="#ppt_x-.2"/>
                                          </p:val>
                                        </p:tav>
                                        <p:tav tm="100000">
                                          <p:val>
                                            <p:strVal val="#ppt_x"/>
                                          </p:val>
                                        </p:tav>
                                      </p:tavLst>
                                    </p:anim>
                                    <p:anim calcmode="lin" valueType="num">
                                      <p:cBhvr>
                                        <p:cTn id="18" dur="1000" fill="hold"/>
                                        <p:tgtEl>
                                          <p:spTgt spid="159750"/>
                                        </p:tgtEl>
                                        <p:attrNameLst>
                                          <p:attrName>ppt_y</p:attrName>
                                        </p:attrNameLst>
                                      </p:cBhvr>
                                      <p:tavLst>
                                        <p:tav tm="0">
                                          <p:val>
                                            <p:strVal val="#ppt_y"/>
                                          </p:val>
                                        </p:tav>
                                        <p:tav tm="100000">
                                          <p:val>
                                            <p:strVal val="#ppt_y"/>
                                          </p:val>
                                        </p:tav>
                                      </p:tavLst>
                                    </p:anim>
                                    <p:animEffect transition="in" filter="fade">
                                      <p:cBhvr>
                                        <p:cTn id="19" dur="1000"/>
                                        <p:tgtEl>
                                          <p:spTgt spid="159750"/>
                                        </p:tgtEl>
                                      </p:cBhvr>
                                    </p:animEffect>
                                  </p:childTnLst>
                                </p:cTn>
                              </p:par>
                            </p:childTnLst>
                          </p:cTn>
                        </p:par>
                        <p:par>
                          <p:cTn id="20" fill="hold" nodeType="afterGroup">
                            <p:stCondLst>
                              <p:cond delay="4000"/>
                            </p:stCondLst>
                            <p:childTnLst>
                              <p:par>
                                <p:cTn id="21" presetID="47" presetClass="entr" presetSubtype="0" fill="hold" grpId="0" nodeType="afterEffect">
                                  <p:stCondLst>
                                    <p:cond delay="1000"/>
                                  </p:stCondLst>
                                  <p:childTnLst>
                                    <p:set>
                                      <p:cBhvr>
                                        <p:cTn id="22" dur="1" fill="hold">
                                          <p:stCondLst>
                                            <p:cond delay="0"/>
                                          </p:stCondLst>
                                        </p:cTn>
                                        <p:tgtEl>
                                          <p:spTgt spid="159751"/>
                                        </p:tgtEl>
                                        <p:attrNameLst>
                                          <p:attrName>style.visibility</p:attrName>
                                        </p:attrNameLst>
                                      </p:cBhvr>
                                      <p:to>
                                        <p:strVal val="visible"/>
                                      </p:to>
                                    </p:set>
                                    <p:animEffect transition="in" filter="fade">
                                      <p:cBhvr>
                                        <p:cTn id="23" dur="1000"/>
                                        <p:tgtEl>
                                          <p:spTgt spid="159751"/>
                                        </p:tgtEl>
                                      </p:cBhvr>
                                    </p:animEffect>
                                    <p:anim calcmode="lin" valueType="num">
                                      <p:cBhvr>
                                        <p:cTn id="24" dur="1000" fill="hold"/>
                                        <p:tgtEl>
                                          <p:spTgt spid="159751"/>
                                        </p:tgtEl>
                                        <p:attrNameLst>
                                          <p:attrName>ppt_x</p:attrName>
                                        </p:attrNameLst>
                                      </p:cBhvr>
                                      <p:tavLst>
                                        <p:tav tm="0">
                                          <p:val>
                                            <p:strVal val="#ppt_x"/>
                                          </p:val>
                                        </p:tav>
                                        <p:tav tm="100000">
                                          <p:val>
                                            <p:strVal val="#ppt_x"/>
                                          </p:val>
                                        </p:tav>
                                      </p:tavLst>
                                    </p:anim>
                                    <p:anim calcmode="lin" valueType="num">
                                      <p:cBhvr>
                                        <p:cTn id="25" dur="1000" fill="hold"/>
                                        <p:tgtEl>
                                          <p:spTgt spid="159751"/>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6000"/>
                            </p:stCondLst>
                            <p:childTnLst>
                              <p:par>
                                <p:cTn id="27" presetID="10" presetClass="entr" presetSubtype="0" fill="hold" grpId="0" nodeType="afterEffect">
                                  <p:stCondLst>
                                    <p:cond delay="1000"/>
                                  </p:stCondLst>
                                  <p:childTnLst>
                                    <p:set>
                                      <p:cBhvr>
                                        <p:cTn id="28" dur="1" fill="hold">
                                          <p:stCondLst>
                                            <p:cond delay="0"/>
                                          </p:stCondLst>
                                        </p:cTn>
                                        <p:tgtEl>
                                          <p:spTgt spid="159752"/>
                                        </p:tgtEl>
                                        <p:attrNameLst>
                                          <p:attrName>style.visibility</p:attrName>
                                        </p:attrNameLst>
                                      </p:cBhvr>
                                      <p:to>
                                        <p:strVal val="visible"/>
                                      </p:to>
                                    </p:set>
                                    <p:animEffect transition="in" filter="fade">
                                      <p:cBhvr>
                                        <p:cTn id="29" dur="1000"/>
                                        <p:tgtEl>
                                          <p:spTgt spid="15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animBg="1"/>
      <p:bldP spid="159750" grpId="0" animBg="1"/>
      <p:bldP spid="159751" grpId="0" animBg="1"/>
      <p:bldP spid="1597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346325" y="287339"/>
            <a:ext cx="7543800" cy="1101725"/>
          </a:xfrm>
        </p:spPr>
        <p:txBody>
          <a:bodyPr/>
          <a:lstStyle/>
          <a:p>
            <a:pPr>
              <a:defRPr/>
            </a:pPr>
            <a:r>
              <a:rPr lang="en-US" altLang="en-US" sz="5400" b="1" dirty="0">
                <a:solidFill>
                  <a:srgbClr val="45E838"/>
                </a:solidFill>
                <a:latin typeface="+mn-lt"/>
              </a:rPr>
              <a:t>Route #2: Ingestion</a:t>
            </a:r>
          </a:p>
        </p:txBody>
      </p:sp>
      <p:sp>
        <p:nvSpPr>
          <p:cNvPr id="9" name="Footer Placeholder 3"/>
          <p:cNvSpPr>
            <a:spLocks noGrp="1"/>
          </p:cNvSpPr>
          <p:nvPr>
            <p:ph type="ftr" sz="quarter" idx="11"/>
          </p:nvPr>
        </p:nvSpPr>
        <p:spPr/>
        <p:txBody>
          <a:bodyPr/>
          <a:lstStyle/>
          <a:p>
            <a:pPr>
              <a:defRPr/>
            </a:pPr>
            <a:endParaRPr lang="en-US" altLang="en-US" sz="1400" dirty="0"/>
          </a:p>
        </p:txBody>
      </p:sp>
      <p:sp>
        <p:nvSpPr>
          <p:cNvPr id="10" name="Slide Number Placeholder 4"/>
          <p:cNvSpPr>
            <a:spLocks noGrp="1"/>
          </p:cNvSpPr>
          <p:nvPr>
            <p:ph type="sldNum" sz="quarter" idx="12"/>
          </p:nvPr>
        </p:nvSpPr>
        <p:spPr/>
        <p:txBody>
          <a:bodyPr/>
          <a:lstStyle/>
          <a:p>
            <a:pPr>
              <a:defRPr/>
            </a:pPr>
            <a:fld id="{B511F68E-F5BB-4141-969C-47F879B3FE41}" type="slidenum">
              <a:rPr lang="en-US" altLang="en-US"/>
              <a:pPr>
                <a:defRPr/>
              </a:pPr>
              <a:t>19</a:t>
            </a:fld>
            <a:endParaRPr lang="en-US" altLang="en-US"/>
          </a:p>
        </p:txBody>
      </p:sp>
      <p:pic>
        <p:nvPicPr>
          <p:cNvPr id="41989"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1" y="1676400"/>
            <a:ext cx="22002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11" name="WordArt 15"/>
          <p:cNvSpPr>
            <a:spLocks noChangeArrowheads="1" noChangeShapeType="1" noTextEdit="1"/>
          </p:cNvSpPr>
          <p:nvPr/>
        </p:nvSpPr>
        <p:spPr bwMode="auto">
          <a:xfrm>
            <a:off x="2286000" y="1905000"/>
            <a:ext cx="2209800" cy="876300"/>
          </a:xfrm>
          <a:prstGeom prst="rect">
            <a:avLst/>
          </a:prstGeom>
        </p:spPr>
        <p:txBody>
          <a:bodyPr wrap="none" fromWordArt="1">
            <a:prstTxWarp prst="textCurveDown">
              <a:avLst>
                <a:gd name="adj" fmla="val 43477"/>
              </a:avLst>
            </a:prstTxWarp>
          </a:bodyPr>
          <a:lstStyle/>
          <a:p>
            <a:pPr algn="ctr"/>
            <a:r>
              <a:rPr lang="en-US" sz="3600" kern="10">
                <a:ln w="9525">
                  <a:solidFill>
                    <a:srgbClr val="000000"/>
                  </a:solidFill>
                  <a:round/>
                  <a:headEnd/>
                  <a:tailEnd/>
                </a:ln>
                <a:solidFill>
                  <a:srgbClr val="FF0000"/>
                </a:solidFill>
                <a:effectLst>
                  <a:outerShdw dist="53882" dir="2700000" algn="ctr" rotWithShape="0">
                    <a:schemeClr val="bg2"/>
                  </a:outerShdw>
                </a:effectLst>
                <a:latin typeface="Impact" panose="020B0806030902050204" pitchFamily="34" charset="0"/>
              </a:rPr>
              <a:t>Hazard!</a:t>
            </a:r>
          </a:p>
        </p:txBody>
      </p:sp>
      <p:sp>
        <p:nvSpPr>
          <p:cNvPr id="157712" name="Line 16"/>
          <p:cNvSpPr>
            <a:spLocks noChangeShapeType="1"/>
          </p:cNvSpPr>
          <p:nvPr/>
        </p:nvSpPr>
        <p:spPr bwMode="auto">
          <a:xfrm>
            <a:off x="4648200" y="2514600"/>
            <a:ext cx="838200" cy="0"/>
          </a:xfrm>
          <a:prstGeom prst="line">
            <a:avLst/>
          </a:prstGeom>
          <a:noFill/>
          <a:ln w="984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7714" name="Line 18"/>
          <p:cNvSpPr>
            <a:spLocks noChangeShapeType="1"/>
          </p:cNvSpPr>
          <p:nvPr/>
        </p:nvSpPr>
        <p:spPr bwMode="auto">
          <a:xfrm rot="5373857">
            <a:off x="5905500" y="3314700"/>
            <a:ext cx="838200" cy="0"/>
          </a:xfrm>
          <a:prstGeom prst="line">
            <a:avLst/>
          </a:prstGeom>
          <a:noFill/>
          <a:ln w="984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7715" name="Rectangle 19"/>
          <p:cNvSpPr>
            <a:spLocks noChangeArrowheads="1"/>
          </p:cNvSpPr>
          <p:nvPr/>
        </p:nvSpPr>
        <p:spPr bwMode="auto">
          <a:xfrm>
            <a:off x="7315200" y="1905000"/>
            <a:ext cx="2743200" cy="3962400"/>
          </a:xfrm>
          <a:prstGeom prst="rect">
            <a:avLst/>
          </a:prstGeom>
          <a:solidFill>
            <a:srgbClr val="F4FFDE"/>
          </a:solidFill>
          <a:ln w="22225">
            <a:solidFill>
              <a:schemeClr val="tx1"/>
            </a:solidFill>
            <a:miter lim="800000"/>
            <a:headEnd/>
            <a:tailEnd/>
          </a:ln>
          <a:effectLst>
            <a:outerShdw dist="35921" dir="2700000" algn="ctr" rotWithShape="0">
              <a:srgbClr val="808080"/>
            </a:outerShdw>
          </a:effec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rgbClr val="FF0000"/>
                </a:solidFill>
              </a:rPr>
              <a:t>Ingestion:</a:t>
            </a:r>
            <a:endParaRPr lang="en-US" altLang="en-US" dirty="0">
              <a:solidFill>
                <a:srgbClr val="FF0000"/>
              </a:solidFill>
            </a:endParaRPr>
          </a:p>
          <a:p>
            <a:endParaRPr lang="en-US" altLang="en-US" dirty="0"/>
          </a:p>
          <a:p>
            <a:r>
              <a:rPr lang="en-US" altLang="en-US" sz="2000" b="1" dirty="0">
                <a:solidFill>
                  <a:srgbClr val="0070C0"/>
                </a:solidFill>
              </a:rPr>
              <a:t>Swallowing (usually by eating or drinking). When chemicals enter the body through this route of exposure, they can easily be taken up into the bloodstream.</a:t>
            </a:r>
            <a:r>
              <a:rPr lang="en-US" altLang="en-US" b="1" dirty="0">
                <a:solidFill>
                  <a:srgbClr val="0070C0"/>
                </a:solidFill>
              </a:rPr>
              <a:t> </a:t>
            </a:r>
          </a:p>
        </p:txBody>
      </p:sp>
    </p:spTree>
    <p:extLst>
      <p:ext uri="{BB962C8B-B14F-4D97-AF65-F5344CB8AC3E}">
        <p14:creationId xmlns:p14="http://schemas.microsoft.com/office/powerpoint/2010/main" val="2949620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57711"/>
                                        </p:tgtEl>
                                        <p:attrNameLst>
                                          <p:attrName>style.visibility</p:attrName>
                                        </p:attrNameLst>
                                      </p:cBhvr>
                                      <p:to>
                                        <p:strVal val="visible"/>
                                      </p:to>
                                    </p:set>
                                    <p:anim calcmode="lin" valueType="num">
                                      <p:cBhvr>
                                        <p:cTn id="7" dur="1000" fill="hold"/>
                                        <p:tgtEl>
                                          <p:spTgt spid="157711"/>
                                        </p:tgtEl>
                                        <p:attrNameLst>
                                          <p:attrName>ppt_w</p:attrName>
                                        </p:attrNameLst>
                                      </p:cBhvr>
                                      <p:tavLst>
                                        <p:tav tm="0">
                                          <p:val>
                                            <p:strVal val="#ppt_w*0.05"/>
                                          </p:val>
                                        </p:tav>
                                        <p:tav tm="100000">
                                          <p:val>
                                            <p:strVal val="#ppt_w"/>
                                          </p:val>
                                        </p:tav>
                                      </p:tavLst>
                                    </p:anim>
                                    <p:anim calcmode="lin" valueType="num">
                                      <p:cBhvr>
                                        <p:cTn id="8" dur="1000" fill="hold"/>
                                        <p:tgtEl>
                                          <p:spTgt spid="157711"/>
                                        </p:tgtEl>
                                        <p:attrNameLst>
                                          <p:attrName>ppt_h</p:attrName>
                                        </p:attrNameLst>
                                      </p:cBhvr>
                                      <p:tavLst>
                                        <p:tav tm="0">
                                          <p:val>
                                            <p:strVal val="#ppt_h"/>
                                          </p:val>
                                        </p:tav>
                                        <p:tav tm="100000">
                                          <p:val>
                                            <p:strVal val="#ppt_h"/>
                                          </p:val>
                                        </p:tav>
                                      </p:tavLst>
                                    </p:anim>
                                    <p:anim calcmode="lin" valueType="num">
                                      <p:cBhvr>
                                        <p:cTn id="9" dur="1000" fill="hold"/>
                                        <p:tgtEl>
                                          <p:spTgt spid="157711"/>
                                        </p:tgtEl>
                                        <p:attrNameLst>
                                          <p:attrName>ppt_x</p:attrName>
                                        </p:attrNameLst>
                                      </p:cBhvr>
                                      <p:tavLst>
                                        <p:tav tm="0">
                                          <p:val>
                                            <p:strVal val="#ppt_x-.2"/>
                                          </p:val>
                                        </p:tav>
                                        <p:tav tm="100000">
                                          <p:val>
                                            <p:strVal val="#ppt_x"/>
                                          </p:val>
                                        </p:tav>
                                      </p:tavLst>
                                    </p:anim>
                                    <p:anim calcmode="lin" valueType="num">
                                      <p:cBhvr>
                                        <p:cTn id="10" dur="1000" fill="hold"/>
                                        <p:tgtEl>
                                          <p:spTgt spid="157711"/>
                                        </p:tgtEl>
                                        <p:attrNameLst>
                                          <p:attrName>ppt_y</p:attrName>
                                        </p:attrNameLst>
                                      </p:cBhvr>
                                      <p:tavLst>
                                        <p:tav tm="0">
                                          <p:val>
                                            <p:strVal val="#ppt_y"/>
                                          </p:val>
                                        </p:tav>
                                        <p:tav tm="100000">
                                          <p:val>
                                            <p:strVal val="#ppt_y"/>
                                          </p:val>
                                        </p:tav>
                                      </p:tavLst>
                                    </p:anim>
                                    <p:animEffect transition="in" filter="fade">
                                      <p:cBhvr>
                                        <p:cTn id="11" dur="1000"/>
                                        <p:tgtEl>
                                          <p:spTgt spid="157711"/>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2000"/>
                                  </p:stCondLst>
                                  <p:childTnLst>
                                    <p:set>
                                      <p:cBhvr>
                                        <p:cTn id="14" dur="1" fill="hold">
                                          <p:stCondLst>
                                            <p:cond delay="0"/>
                                          </p:stCondLst>
                                        </p:cTn>
                                        <p:tgtEl>
                                          <p:spTgt spid="157712"/>
                                        </p:tgtEl>
                                        <p:attrNameLst>
                                          <p:attrName>style.visibility</p:attrName>
                                        </p:attrNameLst>
                                      </p:cBhvr>
                                      <p:to>
                                        <p:strVal val="visible"/>
                                      </p:to>
                                    </p:set>
                                    <p:anim calcmode="lin" valueType="num">
                                      <p:cBhvr>
                                        <p:cTn id="15" dur="1000" fill="hold"/>
                                        <p:tgtEl>
                                          <p:spTgt spid="157712"/>
                                        </p:tgtEl>
                                        <p:attrNameLst>
                                          <p:attrName>ppt_w</p:attrName>
                                        </p:attrNameLst>
                                      </p:cBhvr>
                                      <p:tavLst>
                                        <p:tav tm="0">
                                          <p:val>
                                            <p:strVal val="#ppt_w*0.05"/>
                                          </p:val>
                                        </p:tav>
                                        <p:tav tm="100000">
                                          <p:val>
                                            <p:strVal val="#ppt_w"/>
                                          </p:val>
                                        </p:tav>
                                      </p:tavLst>
                                    </p:anim>
                                    <p:anim calcmode="lin" valueType="num">
                                      <p:cBhvr>
                                        <p:cTn id="16" dur="1000" fill="hold"/>
                                        <p:tgtEl>
                                          <p:spTgt spid="157712"/>
                                        </p:tgtEl>
                                        <p:attrNameLst>
                                          <p:attrName>ppt_h</p:attrName>
                                        </p:attrNameLst>
                                      </p:cBhvr>
                                      <p:tavLst>
                                        <p:tav tm="0">
                                          <p:val>
                                            <p:strVal val="#ppt_h"/>
                                          </p:val>
                                        </p:tav>
                                        <p:tav tm="100000">
                                          <p:val>
                                            <p:strVal val="#ppt_h"/>
                                          </p:val>
                                        </p:tav>
                                      </p:tavLst>
                                    </p:anim>
                                    <p:anim calcmode="lin" valueType="num">
                                      <p:cBhvr>
                                        <p:cTn id="17" dur="1000" fill="hold"/>
                                        <p:tgtEl>
                                          <p:spTgt spid="157712"/>
                                        </p:tgtEl>
                                        <p:attrNameLst>
                                          <p:attrName>ppt_x</p:attrName>
                                        </p:attrNameLst>
                                      </p:cBhvr>
                                      <p:tavLst>
                                        <p:tav tm="0">
                                          <p:val>
                                            <p:strVal val="#ppt_x-.2"/>
                                          </p:val>
                                        </p:tav>
                                        <p:tav tm="100000">
                                          <p:val>
                                            <p:strVal val="#ppt_x"/>
                                          </p:val>
                                        </p:tav>
                                      </p:tavLst>
                                    </p:anim>
                                    <p:anim calcmode="lin" valueType="num">
                                      <p:cBhvr>
                                        <p:cTn id="18" dur="1000" fill="hold"/>
                                        <p:tgtEl>
                                          <p:spTgt spid="157712"/>
                                        </p:tgtEl>
                                        <p:attrNameLst>
                                          <p:attrName>ppt_y</p:attrName>
                                        </p:attrNameLst>
                                      </p:cBhvr>
                                      <p:tavLst>
                                        <p:tav tm="0">
                                          <p:val>
                                            <p:strVal val="#ppt_y"/>
                                          </p:val>
                                        </p:tav>
                                        <p:tav tm="100000">
                                          <p:val>
                                            <p:strVal val="#ppt_y"/>
                                          </p:val>
                                        </p:tav>
                                      </p:tavLst>
                                    </p:anim>
                                    <p:animEffect transition="in" filter="fade">
                                      <p:cBhvr>
                                        <p:cTn id="19" dur="1000"/>
                                        <p:tgtEl>
                                          <p:spTgt spid="157712"/>
                                        </p:tgtEl>
                                      </p:cBhvr>
                                    </p:animEffect>
                                  </p:childTnLst>
                                </p:cTn>
                              </p:par>
                            </p:childTnLst>
                          </p:cTn>
                        </p:par>
                        <p:par>
                          <p:cTn id="20" fill="hold" nodeType="afterGroup">
                            <p:stCondLst>
                              <p:cond delay="4000"/>
                            </p:stCondLst>
                            <p:childTnLst>
                              <p:par>
                                <p:cTn id="21" presetID="47" presetClass="entr" presetSubtype="0" fill="hold" grpId="0" nodeType="afterEffect">
                                  <p:stCondLst>
                                    <p:cond delay="1000"/>
                                  </p:stCondLst>
                                  <p:childTnLst>
                                    <p:set>
                                      <p:cBhvr>
                                        <p:cTn id="22" dur="1" fill="hold">
                                          <p:stCondLst>
                                            <p:cond delay="0"/>
                                          </p:stCondLst>
                                        </p:cTn>
                                        <p:tgtEl>
                                          <p:spTgt spid="157714"/>
                                        </p:tgtEl>
                                        <p:attrNameLst>
                                          <p:attrName>style.visibility</p:attrName>
                                        </p:attrNameLst>
                                      </p:cBhvr>
                                      <p:to>
                                        <p:strVal val="visible"/>
                                      </p:to>
                                    </p:set>
                                    <p:animEffect transition="in" filter="fade">
                                      <p:cBhvr>
                                        <p:cTn id="23" dur="1000"/>
                                        <p:tgtEl>
                                          <p:spTgt spid="157714"/>
                                        </p:tgtEl>
                                      </p:cBhvr>
                                    </p:animEffect>
                                    <p:anim calcmode="lin" valueType="num">
                                      <p:cBhvr>
                                        <p:cTn id="24" dur="1000" fill="hold"/>
                                        <p:tgtEl>
                                          <p:spTgt spid="157714"/>
                                        </p:tgtEl>
                                        <p:attrNameLst>
                                          <p:attrName>ppt_x</p:attrName>
                                        </p:attrNameLst>
                                      </p:cBhvr>
                                      <p:tavLst>
                                        <p:tav tm="0">
                                          <p:val>
                                            <p:strVal val="#ppt_x"/>
                                          </p:val>
                                        </p:tav>
                                        <p:tav tm="100000">
                                          <p:val>
                                            <p:strVal val="#ppt_x"/>
                                          </p:val>
                                        </p:tav>
                                      </p:tavLst>
                                    </p:anim>
                                    <p:anim calcmode="lin" valueType="num">
                                      <p:cBhvr>
                                        <p:cTn id="25" dur="1000" fill="hold"/>
                                        <p:tgtEl>
                                          <p:spTgt spid="157714"/>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6000"/>
                            </p:stCondLst>
                            <p:childTnLst>
                              <p:par>
                                <p:cTn id="27" presetID="10" presetClass="entr" presetSubtype="0" fill="hold" grpId="0" nodeType="afterEffect">
                                  <p:stCondLst>
                                    <p:cond delay="1000"/>
                                  </p:stCondLst>
                                  <p:childTnLst>
                                    <p:set>
                                      <p:cBhvr>
                                        <p:cTn id="28" dur="1" fill="hold">
                                          <p:stCondLst>
                                            <p:cond delay="0"/>
                                          </p:stCondLst>
                                        </p:cTn>
                                        <p:tgtEl>
                                          <p:spTgt spid="157715"/>
                                        </p:tgtEl>
                                        <p:attrNameLst>
                                          <p:attrName>style.visibility</p:attrName>
                                        </p:attrNameLst>
                                      </p:cBhvr>
                                      <p:to>
                                        <p:strVal val="visible"/>
                                      </p:to>
                                    </p:set>
                                    <p:animEffect transition="in" filter="fade">
                                      <p:cBhvr>
                                        <p:cTn id="29" dur="1000"/>
                                        <p:tgtEl>
                                          <p:spTgt spid="15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11" grpId="0" animBg="1"/>
      <p:bldP spid="157712" grpId="0" animBg="1"/>
      <p:bldP spid="157714" grpId="0" animBg="1"/>
      <p:bldP spid="1577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188" y="685800"/>
            <a:ext cx="7053262" cy="723900"/>
          </a:xfrm>
        </p:spPr>
        <p:txBody>
          <a:bodyPr/>
          <a:lstStyle/>
          <a:p>
            <a:pPr>
              <a:defRPr/>
            </a:pPr>
            <a:r>
              <a:rPr lang="en-US" b="1" dirty="0">
                <a:solidFill>
                  <a:srgbClr val="45E838"/>
                </a:solidFill>
                <a:latin typeface="Century Gothic" panose="020B0502020202020204" pitchFamily="34" charset="0"/>
              </a:rPr>
              <a:t>Environmental Health</a:t>
            </a:r>
            <a:endParaRPr lang="en-US" sz="6000" b="1" dirty="0">
              <a:solidFill>
                <a:srgbClr val="45E838"/>
              </a:solidFill>
              <a:latin typeface="Century Gothic" panose="020B0502020202020204" pitchFamily="34" charset="0"/>
            </a:endParaRPr>
          </a:p>
        </p:txBody>
      </p:sp>
      <p:sp>
        <p:nvSpPr>
          <p:cNvPr id="11267" name="Content Placeholder 2"/>
          <p:cNvSpPr>
            <a:spLocks noGrp="1"/>
          </p:cNvSpPr>
          <p:nvPr>
            <p:ph idx="1"/>
          </p:nvPr>
        </p:nvSpPr>
        <p:spPr>
          <a:xfrm>
            <a:off x="1687132" y="1855631"/>
            <a:ext cx="9350062" cy="4648200"/>
          </a:xfrm>
        </p:spPr>
        <p:txBody>
          <a:bodyPr/>
          <a:lstStyle/>
          <a:p>
            <a:pPr eaLnBrk="1" hangingPunct="1">
              <a:buClr>
                <a:srgbClr val="45E838"/>
              </a:buClr>
              <a:buFont typeface="Wingdings" panose="05000000000000000000" pitchFamily="2" charset="2"/>
              <a:buChar char="ü"/>
            </a:pPr>
            <a:r>
              <a:rPr lang="en-US" altLang="en-US" sz="2400" b="1" dirty="0">
                <a:solidFill>
                  <a:srgbClr val="0192FF"/>
                </a:solidFill>
              </a:rPr>
              <a:t>  </a:t>
            </a:r>
            <a:r>
              <a:rPr lang="en-US" altLang="en-US" sz="3200" b="1" dirty="0">
                <a:solidFill>
                  <a:srgbClr val="0070C0"/>
                </a:solidFill>
              </a:rPr>
              <a:t>Across the world, the environment is a key determinant of health and well-being. </a:t>
            </a:r>
          </a:p>
          <a:p>
            <a:pPr eaLnBrk="1" hangingPunct="1">
              <a:buClr>
                <a:srgbClr val="45E838"/>
              </a:buClr>
              <a:buFont typeface="Wingdings" panose="05000000000000000000" pitchFamily="2" charset="2"/>
              <a:buChar char="ü"/>
            </a:pPr>
            <a:r>
              <a:rPr lang="en-US" altLang="en-US" sz="3200" b="1" dirty="0">
                <a:solidFill>
                  <a:srgbClr val="0070C0"/>
                </a:solidFill>
              </a:rPr>
              <a:t>Unimproved water and sanitation, ambient air pollution, indoor pollution from solid fuels, and lead exposure are among the leading contributors to global burden of disease. </a:t>
            </a:r>
          </a:p>
          <a:p>
            <a:pPr eaLnBrk="1" hangingPunct="1">
              <a:buClr>
                <a:srgbClr val="45E838"/>
              </a:buClr>
              <a:buFont typeface="Wingdings" panose="05000000000000000000" pitchFamily="2" charset="2"/>
              <a:buChar char="ü"/>
            </a:pPr>
            <a:r>
              <a:rPr lang="en-US" altLang="en-US" sz="3200" b="1" dirty="0">
                <a:solidFill>
                  <a:srgbClr val="0070C0"/>
                </a:solidFill>
              </a:rPr>
              <a:t>In addition, many current and emerging exposures in food, water, soil, air, and consumer products adversely affect human health</a:t>
            </a:r>
            <a:r>
              <a:rPr lang="en-US" altLang="en-US" sz="2400" b="1" dirty="0">
                <a:solidFill>
                  <a:srgbClr val="0070C0"/>
                </a:solidFill>
              </a:rPr>
              <a:t>.</a:t>
            </a:r>
            <a:endParaRPr lang="en-US" altLang="en-US" sz="2400" dirty="0">
              <a:solidFill>
                <a:srgbClr val="0192FF"/>
              </a:solidFill>
            </a:endParaRPr>
          </a:p>
        </p:txBody>
      </p:sp>
    </p:spTree>
    <p:extLst>
      <p:ext uri="{BB962C8B-B14F-4D97-AF65-F5344CB8AC3E}">
        <p14:creationId xmlns:p14="http://schemas.microsoft.com/office/powerpoint/2010/main" val="3040070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057400" y="344488"/>
            <a:ext cx="8610600" cy="912812"/>
          </a:xfrm>
        </p:spPr>
        <p:txBody>
          <a:bodyPr>
            <a:noAutofit/>
          </a:bodyPr>
          <a:lstStyle/>
          <a:p>
            <a:pPr>
              <a:defRPr/>
            </a:pPr>
            <a:r>
              <a:rPr lang="en-US" altLang="en-US" sz="5400" b="1" dirty="0">
                <a:solidFill>
                  <a:srgbClr val="45E838"/>
                </a:solidFill>
                <a:latin typeface="+mn-lt"/>
              </a:rPr>
              <a:t>Route #3: Dermal Absorption</a:t>
            </a:r>
          </a:p>
        </p:txBody>
      </p:sp>
      <p:sp>
        <p:nvSpPr>
          <p:cNvPr id="15" name="Footer Placeholder 3"/>
          <p:cNvSpPr>
            <a:spLocks noGrp="1"/>
          </p:cNvSpPr>
          <p:nvPr>
            <p:ph type="ftr" sz="quarter" idx="11"/>
          </p:nvPr>
        </p:nvSpPr>
        <p:spPr/>
        <p:txBody>
          <a:bodyPr/>
          <a:lstStyle/>
          <a:p>
            <a:pPr>
              <a:defRPr/>
            </a:pPr>
            <a:endParaRPr lang="en-US" altLang="en-US" sz="1400" dirty="0"/>
          </a:p>
        </p:txBody>
      </p:sp>
      <p:sp>
        <p:nvSpPr>
          <p:cNvPr id="16" name="Slide Number Placeholder 4"/>
          <p:cNvSpPr>
            <a:spLocks noGrp="1"/>
          </p:cNvSpPr>
          <p:nvPr>
            <p:ph type="sldNum" sz="quarter" idx="12"/>
          </p:nvPr>
        </p:nvSpPr>
        <p:spPr/>
        <p:txBody>
          <a:bodyPr/>
          <a:lstStyle/>
          <a:p>
            <a:pPr>
              <a:defRPr/>
            </a:pPr>
            <a:fld id="{18C85249-3ECA-4DA2-841E-AB1466C5A09B}" type="slidenum">
              <a:rPr lang="en-US" altLang="en-US"/>
              <a:pPr>
                <a:defRPr/>
              </a:pPr>
              <a:t>20</a:t>
            </a:fld>
            <a:endParaRPr lang="en-US" altLang="en-US"/>
          </a:p>
        </p:txBody>
      </p:sp>
      <p:sp>
        <p:nvSpPr>
          <p:cNvPr id="44037" name="Oval 11"/>
          <p:cNvSpPr>
            <a:spLocks noChangeArrowheads="1"/>
          </p:cNvSpPr>
          <p:nvPr/>
        </p:nvSpPr>
        <p:spPr bwMode="auto">
          <a:xfrm>
            <a:off x="4527550" y="1352550"/>
            <a:ext cx="2971800" cy="2971800"/>
          </a:xfrm>
          <a:prstGeom prst="ellipse">
            <a:avLst/>
          </a:prstGeom>
          <a:solidFill>
            <a:schemeClr val="bg1"/>
          </a:solidFill>
          <a:ln w="19050">
            <a:solidFill>
              <a:srgbClr val="330066"/>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403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2019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676401"/>
            <a:ext cx="2439988"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WordArt 5"/>
          <p:cNvSpPr>
            <a:spLocks noChangeArrowheads="1" noChangeShapeType="1" noTextEdit="1"/>
          </p:cNvSpPr>
          <p:nvPr/>
        </p:nvSpPr>
        <p:spPr bwMode="auto">
          <a:xfrm>
            <a:off x="2057400" y="1524000"/>
            <a:ext cx="2209800" cy="876300"/>
          </a:xfrm>
          <a:prstGeom prst="rect">
            <a:avLst/>
          </a:prstGeom>
        </p:spPr>
        <p:txBody>
          <a:bodyPr wrap="none" fromWordArt="1">
            <a:prstTxWarp prst="textCurveDown">
              <a:avLst>
                <a:gd name="adj" fmla="val 43477"/>
              </a:avLst>
            </a:prstTxWarp>
          </a:bodyPr>
          <a:lstStyle/>
          <a:p>
            <a:pPr algn="ctr"/>
            <a:r>
              <a:rPr lang="en-US" sz="3600" kern="10">
                <a:ln w="9525">
                  <a:solidFill>
                    <a:srgbClr val="000000"/>
                  </a:solidFill>
                  <a:round/>
                  <a:headEnd/>
                  <a:tailEnd/>
                </a:ln>
                <a:solidFill>
                  <a:srgbClr val="FF0000"/>
                </a:solidFill>
                <a:effectLst>
                  <a:outerShdw dist="53882" dir="2700000" algn="ctr" rotWithShape="0">
                    <a:schemeClr val="bg2"/>
                  </a:outerShdw>
                </a:effectLst>
                <a:latin typeface="Impact" panose="020B0806030902050204" pitchFamily="34" charset="0"/>
              </a:rPr>
              <a:t>Hazard!</a:t>
            </a:r>
          </a:p>
        </p:txBody>
      </p:sp>
      <p:sp>
        <p:nvSpPr>
          <p:cNvPr id="44041" name="Oval 12"/>
          <p:cNvSpPr>
            <a:spLocks noChangeArrowheads="1"/>
          </p:cNvSpPr>
          <p:nvPr/>
        </p:nvSpPr>
        <p:spPr bwMode="auto">
          <a:xfrm>
            <a:off x="8413750" y="3409950"/>
            <a:ext cx="152400" cy="152400"/>
          </a:xfrm>
          <a:prstGeom prst="ellipse">
            <a:avLst/>
          </a:prstGeom>
          <a:noFill/>
          <a:ln w="19050">
            <a:solidFill>
              <a:srgbClr val="330066"/>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cxnSp>
        <p:nvCxnSpPr>
          <p:cNvPr id="44042" name="AutoShape 13"/>
          <p:cNvCxnSpPr>
            <a:cxnSpLocks noChangeShapeType="1"/>
            <a:stCxn id="44037" idx="7"/>
            <a:endCxn id="44037" idx="7"/>
          </p:cNvCxnSpPr>
          <p:nvPr/>
        </p:nvCxnSpPr>
        <p:spPr bwMode="auto">
          <a:xfrm>
            <a:off x="7064375" y="1778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4043" name="AutoShape 14"/>
          <p:cNvCxnSpPr>
            <a:cxnSpLocks noChangeShapeType="1"/>
            <a:stCxn id="44037" idx="7"/>
            <a:endCxn id="44041" idx="7"/>
          </p:cNvCxnSpPr>
          <p:nvPr/>
        </p:nvCxnSpPr>
        <p:spPr bwMode="auto">
          <a:xfrm>
            <a:off x="7064375" y="1778000"/>
            <a:ext cx="1479550" cy="1644650"/>
          </a:xfrm>
          <a:prstGeom prst="straightConnector1">
            <a:avLst/>
          </a:prstGeom>
          <a:noFill/>
          <a:ln w="19050">
            <a:solidFill>
              <a:srgbClr val="330066"/>
            </a:solidFill>
            <a:round/>
            <a:headEnd/>
            <a:tailEnd/>
          </a:ln>
          <a:extLst>
            <a:ext uri="{909E8E84-426E-40DD-AFC4-6F175D3DCCD1}">
              <a14:hiddenFill xmlns:a14="http://schemas.microsoft.com/office/drawing/2010/main">
                <a:noFill/>
              </a14:hiddenFill>
            </a:ext>
          </a:extLst>
        </p:spPr>
      </p:cxnSp>
      <p:cxnSp>
        <p:nvCxnSpPr>
          <p:cNvPr id="44044" name="AutoShape 15"/>
          <p:cNvCxnSpPr>
            <a:cxnSpLocks noChangeShapeType="1"/>
            <a:stCxn id="44037" idx="4"/>
            <a:endCxn id="44041" idx="4"/>
          </p:cNvCxnSpPr>
          <p:nvPr/>
        </p:nvCxnSpPr>
        <p:spPr bwMode="auto">
          <a:xfrm flipV="1">
            <a:off x="6013450" y="3571875"/>
            <a:ext cx="2476500" cy="762000"/>
          </a:xfrm>
          <a:prstGeom prst="straightConnector1">
            <a:avLst/>
          </a:prstGeom>
          <a:noFill/>
          <a:ln w="19050">
            <a:solidFill>
              <a:srgbClr val="330066"/>
            </a:solidFill>
            <a:round/>
            <a:headEnd/>
            <a:tailEnd/>
          </a:ln>
          <a:extLst>
            <a:ext uri="{909E8E84-426E-40DD-AFC4-6F175D3DCCD1}">
              <a14:hiddenFill xmlns:a14="http://schemas.microsoft.com/office/drawing/2010/main">
                <a:noFill/>
              </a14:hiddenFill>
            </a:ext>
          </a:extLst>
        </p:spPr>
      </p:cxnSp>
      <p:sp>
        <p:nvSpPr>
          <p:cNvPr id="161798" name="Line 6"/>
          <p:cNvSpPr>
            <a:spLocks noChangeShapeType="1"/>
          </p:cNvSpPr>
          <p:nvPr/>
        </p:nvSpPr>
        <p:spPr bwMode="auto">
          <a:xfrm rot="1295971" flipV="1">
            <a:off x="4495800" y="1874839"/>
            <a:ext cx="1149350" cy="484187"/>
          </a:xfrm>
          <a:prstGeom prst="line">
            <a:avLst/>
          </a:prstGeom>
          <a:noFill/>
          <a:ln w="984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1800" name="Rectangle 8"/>
          <p:cNvSpPr>
            <a:spLocks noChangeArrowheads="1"/>
          </p:cNvSpPr>
          <p:nvPr/>
        </p:nvSpPr>
        <p:spPr bwMode="auto">
          <a:xfrm>
            <a:off x="3048000" y="4191000"/>
            <a:ext cx="7086600" cy="1905000"/>
          </a:xfrm>
          <a:prstGeom prst="rect">
            <a:avLst/>
          </a:prstGeom>
          <a:solidFill>
            <a:srgbClr val="F4FFDE"/>
          </a:solidFill>
          <a:ln w="22225">
            <a:solidFill>
              <a:schemeClr val="tx1"/>
            </a:solidFill>
            <a:miter lim="800000"/>
            <a:headEnd/>
            <a:tailEnd/>
          </a:ln>
          <a:effectLst>
            <a:outerShdw dist="35921" dir="2700000" algn="ctr" rotWithShape="0">
              <a:srgbClr val="808080"/>
            </a:outerShdw>
          </a:effec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rgbClr val="FF0000"/>
                </a:solidFill>
              </a:rPr>
              <a:t>Dermal Absorption:</a:t>
            </a:r>
            <a:endParaRPr lang="en-US" altLang="en-US" dirty="0">
              <a:solidFill>
                <a:srgbClr val="FF0000"/>
              </a:solidFill>
            </a:endParaRPr>
          </a:p>
          <a:p>
            <a:r>
              <a:rPr lang="en-US" altLang="en-US" sz="2000" b="1" dirty="0">
                <a:solidFill>
                  <a:srgbClr val="0070C0"/>
                </a:solidFill>
              </a:rPr>
              <a:t>Absorbing a chemical through any part of the skin, including the eyes. When chemicals come in contact with the skin, they can </a:t>
            </a:r>
            <a:r>
              <a:rPr lang="en-US" altLang="en-US" sz="2000" b="1" u="sng" dirty="0">
                <a:solidFill>
                  <a:srgbClr val="0070C0"/>
                </a:solidFill>
              </a:rPr>
              <a:t>sometimes</a:t>
            </a:r>
            <a:r>
              <a:rPr lang="en-US" altLang="en-US" sz="2000" b="1" dirty="0">
                <a:solidFill>
                  <a:srgbClr val="0070C0"/>
                </a:solidFill>
              </a:rPr>
              <a:t> enter the bloodstream through this route of exposure.</a:t>
            </a:r>
            <a:endParaRPr lang="en-US" altLang="en-US" b="1" dirty="0">
              <a:solidFill>
                <a:srgbClr val="0070C0"/>
              </a:solidFill>
            </a:endParaRPr>
          </a:p>
        </p:txBody>
      </p:sp>
      <p:sp>
        <p:nvSpPr>
          <p:cNvPr id="161808" name="Line 16"/>
          <p:cNvSpPr>
            <a:spLocks noChangeShapeType="1"/>
          </p:cNvSpPr>
          <p:nvPr/>
        </p:nvSpPr>
        <p:spPr bwMode="auto">
          <a:xfrm rot="5373857">
            <a:off x="5372100" y="2781300"/>
            <a:ext cx="838200" cy="0"/>
          </a:xfrm>
          <a:prstGeom prst="line">
            <a:avLst/>
          </a:prstGeom>
          <a:noFill/>
          <a:ln w="984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1150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1797"/>
                                        </p:tgtEl>
                                        <p:attrNameLst>
                                          <p:attrName>style.visibility</p:attrName>
                                        </p:attrNameLst>
                                      </p:cBhvr>
                                      <p:to>
                                        <p:strVal val="visible"/>
                                      </p:to>
                                    </p:set>
                                    <p:anim calcmode="lin" valueType="num">
                                      <p:cBhvr>
                                        <p:cTn id="7" dur="1000" fill="hold"/>
                                        <p:tgtEl>
                                          <p:spTgt spid="161797"/>
                                        </p:tgtEl>
                                        <p:attrNameLst>
                                          <p:attrName>ppt_w</p:attrName>
                                        </p:attrNameLst>
                                      </p:cBhvr>
                                      <p:tavLst>
                                        <p:tav tm="0">
                                          <p:val>
                                            <p:strVal val="#ppt_w*0.05"/>
                                          </p:val>
                                        </p:tav>
                                        <p:tav tm="100000">
                                          <p:val>
                                            <p:strVal val="#ppt_w"/>
                                          </p:val>
                                        </p:tav>
                                      </p:tavLst>
                                    </p:anim>
                                    <p:anim calcmode="lin" valueType="num">
                                      <p:cBhvr>
                                        <p:cTn id="8" dur="1000" fill="hold"/>
                                        <p:tgtEl>
                                          <p:spTgt spid="161797"/>
                                        </p:tgtEl>
                                        <p:attrNameLst>
                                          <p:attrName>ppt_h</p:attrName>
                                        </p:attrNameLst>
                                      </p:cBhvr>
                                      <p:tavLst>
                                        <p:tav tm="0">
                                          <p:val>
                                            <p:strVal val="#ppt_h"/>
                                          </p:val>
                                        </p:tav>
                                        <p:tav tm="100000">
                                          <p:val>
                                            <p:strVal val="#ppt_h"/>
                                          </p:val>
                                        </p:tav>
                                      </p:tavLst>
                                    </p:anim>
                                    <p:anim calcmode="lin" valueType="num">
                                      <p:cBhvr>
                                        <p:cTn id="9" dur="1000" fill="hold"/>
                                        <p:tgtEl>
                                          <p:spTgt spid="161797"/>
                                        </p:tgtEl>
                                        <p:attrNameLst>
                                          <p:attrName>ppt_x</p:attrName>
                                        </p:attrNameLst>
                                      </p:cBhvr>
                                      <p:tavLst>
                                        <p:tav tm="0">
                                          <p:val>
                                            <p:strVal val="#ppt_x-.2"/>
                                          </p:val>
                                        </p:tav>
                                        <p:tav tm="100000">
                                          <p:val>
                                            <p:strVal val="#ppt_x"/>
                                          </p:val>
                                        </p:tav>
                                      </p:tavLst>
                                    </p:anim>
                                    <p:anim calcmode="lin" valueType="num">
                                      <p:cBhvr>
                                        <p:cTn id="10" dur="1000" fill="hold"/>
                                        <p:tgtEl>
                                          <p:spTgt spid="161797"/>
                                        </p:tgtEl>
                                        <p:attrNameLst>
                                          <p:attrName>ppt_y</p:attrName>
                                        </p:attrNameLst>
                                      </p:cBhvr>
                                      <p:tavLst>
                                        <p:tav tm="0">
                                          <p:val>
                                            <p:strVal val="#ppt_y"/>
                                          </p:val>
                                        </p:tav>
                                        <p:tav tm="100000">
                                          <p:val>
                                            <p:strVal val="#ppt_y"/>
                                          </p:val>
                                        </p:tav>
                                      </p:tavLst>
                                    </p:anim>
                                    <p:animEffect transition="in" filter="fade">
                                      <p:cBhvr>
                                        <p:cTn id="11" dur="1000"/>
                                        <p:tgtEl>
                                          <p:spTgt spid="161797"/>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2000"/>
                                  </p:stCondLst>
                                  <p:childTnLst>
                                    <p:set>
                                      <p:cBhvr>
                                        <p:cTn id="14" dur="1" fill="hold">
                                          <p:stCondLst>
                                            <p:cond delay="0"/>
                                          </p:stCondLst>
                                        </p:cTn>
                                        <p:tgtEl>
                                          <p:spTgt spid="161798"/>
                                        </p:tgtEl>
                                        <p:attrNameLst>
                                          <p:attrName>style.visibility</p:attrName>
                                        </p:attrNameLst>
                                      </p:cBhvr>
                                      <p:to>
                                        <p:strVal val="visible"/>
                                      </p:to>
                                    </p:set>
                                    <p:anim calcmode="lin" valueType="num">
                                      <p:cBhvr>
                                        <p:cTn id="15" dur="1000" fill="hold"/>
                                        <p:tgtEl>
                                          <p:spTgt spid="161798"/>
                                        </p:tgtEl>
                                        <p:attrNameLst>
                                          <p:attrName>ppt_w</p:attrName>
                                        </p:attrNameLst>
                                      </p:cBhvr>
                                      <p:tavLst>
                                        <p:tav tm="0">
                                          <p:val>
                                            <p:strVal val="#ppt_w*0.05"/>
                                          </p:val>
                                        </p:tav>
                                        <p:tav tm="100000">
                                          <p:val>
                                            <p:strVal val="#ppt_w"/>
                                          </p:val>
                                        </p:tav>
                                      </p:tavLst>
                                    </p:anim>
                                    <p:anim calcmode="lin" valueType="num">
                                      <p:cBhvr>
                                        <p:cTn id="16" dur="1000" fill="hold"/>
                                        <p:tgtEl>
                                          <p:spTgt spid="161798"/>
                                        </p:tgtEl>
                                        <p:attrNameLst>
                                          <p:attrName>ppt_h</p:attrName>
                                        </p:attrNameLst>
                                      </p:cBhvr>
                                      <p:tavLst>
                                        <p:tav tm="0">
                                          <p:val>
                                            <p:strVal val="#ppt_h"/>
                                          </p:val>
                                        </p:tav>
                                        <p:tav tm="100000">
                                          <p:val>
                                            <p:strVal val="#ppt_h"/>
                                          </p:val>
                                        </p:tav>
                                      </p:tavLst>
                                    </p:anim>
                                    <p:anim calcmode="lin" valueType="num">
                                      <p:cBhvr>
                                        <p:cTn id="17" dur="1000" fill="hold"/>
                                        <p:tgtEl>
                                          <p:spTgt spid="161798"/>
                                        </p:tgtEl>
                                        <p:attrNameLst>
                                          <p:attrName>ppt_x</p:attrName>
                                        </p:attrNameLst>
                                      </p:cBhvr>
                                      <p:tavLst>
                                        <p:tav tm="0">
                                          <p:val>
                                            <p:strVal val="#ppt_x-.2"/>
                                          </p:val>
                                        </p:tav>
                                        <p:tav tm="100000">
                                          <p:val>
                                            <p:strVal val="#ppt_x"/>
                                          </p:val>
                                        </p:tav>
                                      </p:tavLst>
                                    </p:anim>
                                    <p:anim calcmode="lin" valueType="num">
                                      <p:cBhvr>
                                        <p:cTn id="18" dur="1000" fill="hold"/>
                                        <p:tgtEl>
                                          <p:spTgt spid="161798"/>
                                        </p:tgtEl>
                                        <p:attrNameLst>
                                          <p:attrName>ppt_y</p:attrName>
                                        </p:attrNameLst>
                                      </p:cBhvr>
                                      <p:tavLst>
                                        <p:tav tm="0">
                                          <p:val>
                                            <p:strVal val="#ppt_y"/>
                                          </p:val>
                                        </p:tav>
                                        <p:tav tm="100000">
                                          <p:val>
                                            <p:strVal val="#ppt_y"/>
                                          </p:val>
                                        </p:tav>
                                      </p:tavLst>
                                    </p:anim>
                                    <p:animEffect transition="in" filter="fade">
                                      <p:cBhvr>
                                        <p:cTn id="19" dur="1000"/>
                                        <p:tgtEl>
                                          <p:spTgt spid="161798"/>
                                        </p:tgtEl>
                                      </p:cBhvr>
                                    </p:animEffect>
                                  </p:childTnLst>
                                </p:cTn>
                              </p:par>
                            </p:childTnLst>
                          </p:cTn>
                        </p:par>
                        <p:par>
                          <p:cTn id="20" fill="hold" nodeType="afterGroup">
                            <p:stCondLst>
                              <p:cond delay="4000"/>
                            </p:stCondLst>
                            <p:childTnLst>
                              <p:par>
                                <p:cTn id="21" presetID="47" presetClass="entr" presetSubtype="0" fill="hold" grpId="0" nodeType="afterEffect">
                                  <p:stCondLst>
                                    <p:cond delay="1000"/>
                                  </p:stCondLst>
                                  <p:childTnLst>
                                    <p:set>
                                      <p:cBhvr>
                                        <p:cTn id="22" dur="1" fill="hold">
                                          <p:stCondLst>
                                            <p:cond delay="0"/>
                                          </p:stCondLst>
                                        </p:cTn>
                                        <p:tgtEl>
                                          <p:spTgt spid="161808"/>
                                        </p:tgtEl>
                                        <p:attrNameLst>
                                          <p:attrName>style.visibility</p:attrName>
                                        </p:attrNameLst>
                                      </p:cBhvr>
                                      <p:to>
                                        <p:strVal val="visible"/>
                                      </p:to>
                                    </p:set>
                                    <p:animEffect transition="in" filter="fade">
                                      <p:cBhvr>
                                        <p:cTn id="23" dur="1000"/>
                                        <p:tgtEl>
                                          <p:spTgt spid="161808"/>
                                        </p:tgtEl>
                                      </p:cBhvr>
                                    </p:animEffect>
                                    <p:anim calcmode="lin" valueType="num">
                                      <p:cBhvr>
                                        <p:cTn id="24" dur="1000" fill="hold"/>
                                        <p:tgtEl>
                                          <p:spTgt spid="161808"/>
                                        </p:tgtEl>
                                        <p:attrNameLst>
                                          <p:attrName>ppt_x</p:attrName>
                                        </p:attrNameLst>
                                      </p:cBhvr>
                                      <p:tavLst>
                                        <p:tav tm="0">
                                          <p:val>
                                            <p:strVal val="#ppt_x"/>
                                          </p:val>
                                        </p:tav>
                                        <p:tav tm="100000">
                                          <p:val>
                                            <p:strVal val="#ppt_x"/>
                                          </p:val>
                                        </p:tav>
                                      </p:tavLst>
                                    </p:anim>
                                    <p:anim calcmode="lin" valueType="num">
                                      <p:cBhvr>
                                        <p:cTn id="25" dur="1000" fill="hold"/>
                                        <p:tgtEl>
                                          <p:spTgt spid="16180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6000"/>
                            </p:stCondLst>
                            <p:childTnLst>
                              <p:par>
                                <p:cTn id="27" presetID="10" presetClass="entr" presetSubtype="0" fill="hold" grpId="0" nodeType="afterEffect">
                                  <p:stCondLst>
                                    <p:cond delay="1000"/>
                                  </p:stCondLst>
                                  <p:childTnLst>
                                    <p:set>
                                      <p:cBhvr>
                                        <p:cTn id="28" dur="1" fill="hold">
                                          <p:stCondLst>
                                            <p:cond delay="0"/>
                                          </p:stCondLst>
                                        </p:cTn>
                                        <p:tgtEl>
                                          <p:spTgt spid="161800"/>
                                        </p:tgtEl>
                                        <p:attrNameLst>
                                          <p:attrName>style.visibility</p:attrName>
                                        </p:attrNameLst>
                                      </p:cBhvr>
                                      <p:to>
                                        <p:strVal val="visible"/>
                                      </p:to>
                                    </p:set>
                                    <p:animEffect transition="in" filter="fade">
                                      <p:cBhvr>
                                        <p:cTn id="29" dur="1000"/>
                                        <p:tgtEl>
                                          <p:spTgt spid="161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nimBg="1"/>
      <p:bldP spid="161798" grpId="0" animBg="1"/>
      <p:bldP spid="161800" grpId="0" animBg="1"/>
      <p:bldP spid="1618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B419C684-3C95-4F0A-B727-271BCD3B193E}" type="slidenum">
              <a:rPr lang="en-US" altLang="en-US"/>
              <a:pPr>
                <a:defRPr/>
              </a:pPr>
              <a:t>21</a:t>
            </a:fld>
            <a:endParaRPr lang="en-US" altLang="en-US"/>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1598613"/>
            <a:ext cx="3656013" cy="36560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621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057401" y="287338"/>
            <a:ext cx="7832725" cy="1122362"/>
          </a:xfrm>
        </p:spPr>
        <p:txBody>
          <a:bodyPr/>
          <a:lstStyle/>
          <a:p>
            <a:pPr>
              <a:defRPr/>
            </a:pPr>
            <a:r>
              <a:rPr lang="en-US" altLang="en-US" sz="5400" b="1" dirty="0">
                <a:solidFill>
                  <a:srgbClr val="45E838"/>
                </a:solidFill>
              </a:rPr>
              <a:t>What is dose?</a:t>
            </a:r>
          </a:p>
        </p:txBody>
      </p:sp>
      <p:sp>
        <p:nvSpPr>
          <p:cNvPr id="34" name="Footer Placeholder 3"/>
          <p:cNvSpPr>
            <a:spLocks noGrp="1"/>
          </p:cNvSpPr>
          <p:nvPr>
            <p:ph type="ftr" sz="quarter" idx="11"/>
          </p:nvPr>
        </p:nvSpPr>
        <p:spPr/>
        <p:txBody>
          <a:bodyPr/>
          <a:lstStyle/>
          <a:p>
            <a:pPr>
              <a:defRPr/>
            </a:pPr>
            <a:endParaRPr lang="en-US" altLang="en-US" sz="1400" dirty="0"/>
          </a:p>
        </p:txBody>
      </p:sp>
      <p:sp>
        <p:nvSpPr>
          <p:cNvPr id="35" name="Slide Number Placeholder 4"/>
          <p:cNvSpPr>
            <a:spLocks noGrp="1"/>
          </p:cNvSpPr>
          <p:nvPr>
            <p:ph type="sldNum" sz="quarter" idx="12"/>
          </p:nvPr>
        </p:nvSpPr>
        <p:spPr/>
        <p:txBody>
          <a:bodyPr/>
          <a:lstStyle/>
          <a:p>
            <a:pPr>
              <a:defRPr/>
            </a:pPr>
            <a:fld id="{9204AD6A-05FE-401D-9C4E-B7AF39E387AB}" type="slidenum">
              <a:rPr lang="en-US" altLang="en-US"/>
              <a:pPr>
                <a:defRPr/>
              </a:pPr>
              <a:t>22</a:t>
            </a:fld>
            <a:endParaRPr lang="en-US" altLang="en-US"/>
          </a:p>
        </p:txBody>
      </p:sp>
      <p:grpSp>
        <p:nvGrpSpPr>
          <p:cNvPr id="163885" name="Group 45"/>
          <p:cNvGrpSpPr>
            <a:grpSpLocks/>
          </p:cNvGrpSpPr>
          <p:nvPr/>
        </p:nvGrpSpPr>
        <p:grpSpPr bwMode="auto">
          <a:xfrm>
            <a:off x="6248400" y="434976"/>
            <a:ext cx="3733800" cy="1622425"/>
            <a:chOff x="2976" y="274"/>
            <a:chExt cx="2352" cy="1022"/>
          </a:xfrm>
        </p:grpSpPr>
        <p:pic>
          <p:nvPicPr>
            <p:cNvPr id="4815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65804">
              <a:off x="4121" y="274"/>
              <a:ext cx="1207" cy="1022"/>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0" name="AutoShape 18"/>
            <p:cNvSpPr>
              <a:spLocks noChangeArrowheads="1"/>
            </p:cNvSpPr>
            <p:nvPr/>
          </p:nvSpPr>
          <p:spPr bwMode="auto">
            <a:xfrm>
              <a:off x="2976" y="528"/>
              <a:ext cx="1488" cy="432"/>
            </a:xfrm>
            <a:prstGeom prst="rightArrowCallout">
              <a:avLst>
                <a:gd name="adj1" fmla="val 25000"/>
                <a:gd name="adj2" fmla="val 25000"/>
                <a:gd name="adj3" fmla="val 57407"/>
                <a:gd name="adj4" fmla="val 66667"/>
              </a:avLst>
            </a:prstGeom>
            <a:solidFill>
              <a:srgbClr val="336633"/>
            </a:solidFill>
            <a:ln w="19050">
              <a:solidFill>
                <a:schemeClr val="tx1"/>
              </a:solidFill>
              <a:miter lim="800000"/>
              <a:headEnd/>
              <a:tailEnd/>
            </a:ln>
            <a:effectLst>
              <a:outerShdw dist="35921" dir="2700000" algn="ctr" rotWithShape="0">
                <a:srgbClr val="808080"/>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Exposure</a:t>
              </a:r>
              <a:endParaRPr lang="en-US" altLang="en-US"/>
            </a:p>
          </p:txBody>
        </p:sp>
        <p:sp>
          <p:nvSpPr>
            <p:cNvPr id="48161" name="Text Box 32"/>
            <p:cNvSpPr txBox="1">
              <a:spLocks noChangeArrowheads="1"/>
            </p:cNvSpPr>
            <p:nvPr/>
          </p:nvSpPr>
          <p:spPr bwMode="auto">
            <a:xfrm>
              <a:off x="4368" y="432"/>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sp>
          <p:nvSpPr>
            <p:cNvPr id="48162" name="Text Box 33"/>
            <p:cNvSpPr txBox="1">
              <a:spLocks noChangeArrowheads="1"/>
            </p:cNvSpPr>
            <p:nvPr/>
          </p:nvSpPr>
          <p:spPr bwMode="auto">
            <a:xfrm>
              <a:off x="4848" y="624"/>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grpSp>
      <p:pic>
        <p:nvPicPr>
          <p:cNvPr id="481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3505200"/>
            <a:ext cx="267652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1" y="914400"/>
            <a:ext cx="14954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9" name="Group 49"/>
          <p:cNvGrpSpPr>
            <a:grpSpLocks/>
          </p:cNvGrpSpPr>
          <p:nvPr/>
        </p:nvGrpSpPr>
        <p:grpSpPr bwMode="auto">
          <a:xfrm>
            <a:off x="5170488" y="1752601"/>
            <a:ext cx="2906712" cy="1376363"/>
            <a:chOff x="2297" y="1104"/>
            <a:chExt cx="1831" cy="867"/>
          </a:xfrm>
        </p:grpSpPr>
        <p:grpSp>
          <p:nvGrpSpPr>
            <p:cNvPr id="48153" name="Group 44"/>
            <p:cNvGrpSpPr>
              <a:grpSpLocks/>
            </p:cNvGrpSpPr>
            <p:nvPr/>
          </p:nvGrpSpPr>
          <p:grpSpPr bwMode="auto">
            <a:xfrm>
              <a:off x="2297" y="1104"/>
              <a:ext cx="1831" cy="867"/>
              <a:chOff x="2304" y="1104"/>
              <a:chExt cx="1831" cy="867"/>
            </a:xfrm>
          </p:grpSpPr>
          <p:pic>
            <p:nvPicPr>
              <p:cNvPr id="48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65804">
                <a:off x="2304" y="1104"/>
                <a:ext cx="775" cy="656"/>
              </a:xfrm>
              <a:prstGeom prst="rect">
                <a:avLst/>
              </a:prstGeom>
              <a:noFill/>
              <a:ln>
                <a:noFill/>
              </a:ln>
              <a:extLst>
                <a:ext uri="{909E8E84-426E-40DD-AFC4-6F175D3DCCD1}">
                  <a14:hiddenFill xmlns:a14="http://schemas.microsoft.com/office/drawing/2010/main">
                    <a:solidFill>
                      <a:srgbClr val="FFFFFF">
                        <a:alpha val="6901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65804">
                <a:off x="3168" y="1152"/>
                <a:ext cx="967" cy="819"/>
              </a:xfrm>
              <a:prstGeom prst="rect">
                <a:avLst/>
              </a:prstGeom>
              <a:noFill/>
              <a:ln>
                <a:noFill/>
              </a:ln>
              <a:extLst>
                <a:ext uri="{909E8E84-426E-40DD-AFC4-6F175D3DCCD1}">
                  <a14:hiddenFill xmlns:a14="http://schemas.microsoft.com/office/drawing/2010/main">
                    <a:solidFill>
                      <a:srgbClr val="FFFFFF">
                        <a:alpha val="6588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7" name="Text Box 27"/>
              <p:cNvSpPr txBox="1">
                <a:spLocks noChangeArrowheads="1"/>
              </p:cNvSpPr>
              <p:nvPr/>
            </p:nvSpPr>
            <p:spPr bwMode="auto">
              <a:xfrm>
                <a:off x="2496" y="1344"/>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sp>
            <p:nvSpPr>
              <p:cNvPr id="48158" name="Text Box 30"/>
              <p:cNvSpPr txBox="1">
                <a:spLocks noChangeArrowheads="1"/>
              </p:cNvSpPr>
              <p:nvPr/>
            </p:nvSpPr>
            <p:spPr bwMode="auto">
              <a:xfrm>
                <a:off x="3408" y="1344"/>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grpSp>
        <p:sp>
          <p:nvSpPr>
            <p:cNvPr id="48154" name="Text Box 31"/>
            <p:cNvSpPr txBox="1">
              <a:spLocks noChangeArrowheads="1"/>
            </p:cNvSpPr>
            <p:nvPr/>
          </p:nvSpPr>
          <p:spPr bwMode="auto">
            <a:xfrm>
              <a:off x="3600" y="1488"/>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grpSp>
      <p:grpSp>
        <p:nvGrpSpPr>
          <p:cNvPr id="163890" name="Group 50"/>
          <p:cNvGrpSpPr>
            <a:grpSpLocks/>
          </p:cNvGrpSpPr>
          <p:nvPr/>
        </p:nvGrpSpPr>
        <p:grpSpPr bwMode="auto">
          <a:xfrm>
            <a:off x="4724400" y="2971800"/>
            <a:ext cx="1905000" cy="1479550"/>
            <a:chOff x="2016" y="1872"/>
            <a:chExt cx="1200" cy="932"/>
          </a:xfrm>
        </p:grpSpPr>
        <p:grpSp>
          <p:nvGrpSpPr>
            <p:cNvPr id="48147" name="Group 43"/>
            <p:cNvGrpSpPr>
              <a:grpSpLocks/>
            </p:cNvGrpSpPr>
            <p:nvPr/>
          </p:nvGrpSpPr>
          <p:grpSpPr bwMode="auto">
            <a:xfrm>
              <a:off x="2016" y="1872"/>
              <a:ext cx="1044" cy="624"/>
              <a:chOff x="2016" y="1872"/>
              <a:chExt cx="1044" cy="624"/>
            </a:xfrm>
          </p:grpSpPr>
          <p:pic>
            <p:nvPicPr>
              <p:cNvPr id="481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65804">
                <a:off x="2016" y="1872"/>
                <a:ext cx="46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65804">
                <a:off x="2592" y="1968"/>
                <a:ext cx="46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1" name="Text Box 28"/>
              <p:cNvSpPr txBox="1">
                <a:spLocks noChangeArrowheads="1"/>
              </p:cNvSpPr>
              <p:nvPr/>
            </p:nvSpPr>
            <p:spPr bwMode="auto">
              <a:xfrm>
                <a:off x="2112" y="2064"/>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sp>
            <p:nvSpPr>
              <p:cNvPr id="48152" name="Text Box 29"/>
              <p:cNvSpPr txBox="1">
                <a:spLocks noChangeArrowheads="1"/>
              </p:cNvSpPr>
              <p:nvPr/>
            </p:nvSpPr>
            <p:spPr bwMode="auto">
              <a:xfrm>
                <a:off x="2688" y="2112"/>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grpSp>
        <p:sp>
          <p:nvSpPr>
            <p:cNvPr id="48148" name="Text Box 42"/>
            <p:cNvSpPr txBox="1">
              <a:spLocks noChangeArrowheads="1"/>
            </p:cNvSpPr>
            <p:nvPr/>
          </p:nvSpPr>
          <p:spPr bwMode="auto">
            <a:xfrm>
              <a:off x="2112" y="2592"/>
              <a:ext cx="1104"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 = hazard</a:t>
              </a:r>
              <a:endParaRPr lang="en-US" altLang="en-US"/>
            </a:p>
          </p:txBody>
        </p:sp>
      </p:grpSp>
      <p:sp>
        <p:nvSpPr>
          <p:cNvPr id="163881" name="AutoShape 41"/>
          <p:cNvSpPr>
            <a:spLocks noChangeArrowheads="1"/>
          </p:cNvSpPr>
          <p:nvPr/>
        </p:nvSpPr>
        <p:spPr bwMode="auto">
          <a:xfrm>
            <a:off x="7315200" y="1905000"/>
            <a:ext cx="1600200" cy="685800"/>
          </a:xfrm>
          <a:prstGeom prst="rightArrowCallout">
            <a:avLst>
              <a:gd name="adj1" fmla="val 25000"/>
              <a:gd name="adj2" fmla="val 25000"/>
              <a:gd name="adj3" fmla="val 38889"/>
              <a:gd name="adj4" fmla="val 66667"/>
            </a:avLst>
          </a:prstGeom>
          <a:solidFill>
            <a:srgbClr val="FF0000"/>
          </a:solidFill>
          <a:ln w="19050">
            <a:solidFill>
              <a:schemeClr val="tx1"/>
            </a:solidFill>
            <a:miter lim="800000"/>
            <a:headEnd/>
            <a:tailEnd/>
          </a:ln>
          <a:effectLst>
            <a:outerShdw dist="35921" dir="2700000" algn="ctr" rotWithShape="0">
              <a:srgbClr val="808080"/>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Dose</a:t>
            </a:r>
            <a:endParaRPr lang="en-US" altLang="en-US"/>
          </a:p>
        </p:txBody>
      </p:sp>
      <p:sp>
        <p:nvSpPr>
          <p:cNvPr id="163887" name="Text Box 47"/>
          <p:cNvSpPr txBox="1">
            <a:spLocks noChangeArrowheads="1"/>
          </p:cNvSpPr>
          <p:nvPr/>
        </p:nvSpPr>
        <p:spPr bwMode="auto">
          <a:xfrm>
            <a:off x="2333569" y="5295626"/>
            <a:ext cx="67056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dirty="0">
                <a:solidFill>
                  <a:srgbClr val="0070C0"/>
                </a:solidFill>
              </a:rPr>
              <a:t>Dose is the amount of a hazard that actually </a:t>
            </a:r>
            <a:r>
              <a:rPr lang="en-US" altLang="en-US" sz="2800" b="1" dirty="0">
                <a:solidFill>
                  <a:srgbClr val="0070C0"/>
                </a:solidFill>
              </a:rPr>
              <a:t>enters</a:t>
            </a:r>
            <a:r>
              <a:rPr lang="en-US" altLang="en-US" sz="2800" dirty="0">
                <a:solidFill>
                  <a:srgbClr val="0070C0"/>
                </a:solidFill>
              </a:rPr>
              <a:t> your body.</a:t>
            </a:r>
            <a:endParaRPr lang="en-US" altLang="en-US" dirty="0">
              <a:solidFill>
                <a:srgbClr val="0070C0"/>
              </a:solidFill>
            </a:endParaRPr>
          </a:p>
        </p:txBody>
      </p:sp>
      <p:grpSp>
        <p:nvGrpSpPr>
          <p:cNvPr id="163892" name="Group 52"/>
          <p:cNvGrpSpPr>
            <a:grpSpLocks/>
          </p:cNvGrpSpPr>
          <p:nvPr/>
        </p:nvGrpSpPr>
        <p:grpSpPr bwMode="auto">
          <a:xfrm>
            <a:off x="8763000" y="1187450"/>
            <a:ext cx="609600" cy="1663700"/>
            <a:chOff x="4560" y="748"/>
            <a:chExt cx="384" cy="1048"/>
          </a:xfrm>
        </p:grpSpPr>
        <p:sp>
          <p:nvSpPr>
            <p:cNvPr id="48141" name="Text Box 34"/>
            <p:cNvSpPr txBox="1">
              <a:spLocks noChangeArrowheads="1"/>
            </p:cNvSpPr>
            <p:nvPr/>
          </p:nvSpPr>
          <p:spPr bwMode="auto">
            <a:xfrm>
              <a:off x="4608" y="1008"/>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sp>
          <p:nvSpPr>
            <p:cNvPr id="48142" name="Text Box 35"/>
            <p:cNvSpPr txBox="1">
              <a:spLocks noChangeArrowheads="1"/>
            </p:cNvSpPr>
            <p:nvPr/>
          </p:nvSpPr>
          <p:spPr bwMode="auto">
            <a:xfrm>
              <a:off x="4560" y="1200"/>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sp>
          <p:nvSpPr>
            <p:cNvPr id="48143" name="Text Box 36"/>
            <p:cNvSpPr txBox="1">
              <a:spLocks noChangeArrowheads="1"/>
            </p:cNvSpPr>
            <p:nvPr/>
          </p:nvSpPr>
          <p:spPr bwMode="auto">
            <a:xfrm>
              <a:off x="4704" y="1344"/>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sp>
          <p:nvSpPr>
            <p:cNvPr id="48144" name="Text Box 37"/>
            <p:cNvSpPr txBox="1">
              <a:spLocks noChangeArrowheads="1"/>
            </p:cNvSpPr>
            <p:nvPr/>
          </p:nvSpPr>
          <p:spPr bwMode="auto">
            <a:xfrm>
              <a:off x="4560" y="1440"/>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sp>
          <p:nvSpPr>
            <p:cNvPr id="48145" name="Text Box 38"/>
            <p:cNvSpPr txBox="1">
              <a:spLocks noChangeArrowheads="1"/>
            </p:cNvSpPr>
            <p:nvPr/>
          </p:nvSpPr>
          <p:spPr bwMode="auto">
            <a:xfrm>
              <a:off x="4656" y="1584"/>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sp>
          <p:nvSpPr>
            <p:cNvPr id="48146" name="Text Box 51"/>
            <p:cNvSpPr txBox="1">
              <a:spLocks noChangeArrowheads="1"/>
            </p:cNvSpPr>
            <p:nvPr/>
          </p:nvSpPr>
          <p:spPr bwMode="auto">
            <a:xfrm>
              <a:off x="4743" y="748"/>
              <a:ext cx="20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0000"/>
                  </a:solidFill>
                </a:rPr>
                <a:t>X</a:t>
              </a:r>
              <a:endParaRPr lang="en-US" altLang="en-US"/>
            </a:p>
          </p:txBody>
        </p:sp>
      </p:grpSp>
    </p:spTree>
    <p:extLst>
      <p:ext uri="{BB962C8B-B14F-4D97-AF65-F5344CB8AC3E}">
        <p14:creationId xmlns:p14="http://schemas.microsoft.com/office/powerpoint/2010/main" val="795184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90"/>
                                        </p:tgtEl>
                                        <p:attrNameLst>
                                          <p:attrName>style.visibility</p:attrName>
                                        </p:attrNameLst>
                                      </p:cBhvr>
                                      <p:to>
                                        <p:strVal val="visible"/>
                                      </p:to>
                                    </p:set>
                                    <p:animEffect transition="in" filter="fade">
                                      <p:cBhvr>
                                        <p:cTn id="7" dur="1000"/>
                                        <p:tgtEl>
                                          <p:spTgt spid="163890"/>
                                        </p:tgtEl>
                                      </p:cBhvr>
                                    </p:animEffect>
                                  </p:childTnLst>
                                </p:cTn>
                              </p:par>
                            </p:childTnLst>
                          </p:cTn>
                        </p:par>
                        <p:par>
                          <p:cTn id="8" fill="hold" nodeType="after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163889"/>
                                        </p:tgtEl>
                                        <p:attrNameLst>
                                          <p:attrName>style.visibility</p:attrName>
                                        </p:attrNameLst>
                                      </p:cBhvr>
                                      <p:to>
                                        <p:strVal val="visible"/>
                                      </p:to>
                                    </p:set>
                                    <p:animEffect transition="in" filter="fade">
                                      <p:cBhvr>
                                        <p:cTn id="11" dur="1000"/>
                                        <p:tgtEl>
                                          <p:spTgt spid="163889"/>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63885"/>
                                        </p:tgtEl>
                                        <p:attrNameLst>
                                          <p:attrName>style.visibility</p:attrName>
                                        </p:attrNameLst>
                                      </p:cBhvr>
                                      <p:to>
                                        <p:strVal val="visible"/>
                                      </p:to>
                                    </p:set>
                                    <p:animEffect transition="in" filter="fade">
                                      <p:cBhvr>
                                        <p:cTn id="15" dur="1000"/>
                                        <p:tgtEl>
                                          <p:spTgt spid="163885"/>
                                        </p:tgtEl>
                                      </p:cBhvr>
                                    </p:animEffect>
                                  </p:childTnLst>
                                </p:cTn>
                              </p:par>
                            </p:childTnLst>
                          </p:cTn>
                        </p:par>
                        <p:par>
                          <p:cTn id="16" fill="hold" nodeType="afterGroup">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163892"/>
                                        </p:tgtEl>
                                        <p:attrNameLst>
                                          <p:attrName>style.visibility</p:attrName>
                                        </p:attrNameLst>
                                      </p:cBhvr>
                                      <p:to>
                                        <p:strVal val="visible"/>
                                      </p:to>
                                    </p:set>
                                    <p:animEffect transition="in" filter="fade">
                                      <p:cBhvr>
                                        <p:cTn id="19" dur="1000"/>
                                        <p:tgtEl>
                                          <p:spTgt spid="163892"/>
                                        </p:tgtEl>
                                      </p:cBhvr>
                                    </p:animEffect>
                                  </p:childTnLst>
                                </p:cTn>
                              </p:par>
                            </p:childTnLst>
                          </p:cTn>
                        </p:par>
                        <p:par>
                          <p:cTn id="20" fill="hold" nodeType="afterGroup">
                            <p:stCondLst>
                              <p:cond delay="7000"/>
                            </p:stCondLst>
                            <p:childTnLst>
                              <p:par>
                                <p:cTn id="21" presetID="10" presetClass="entr" presetSubtype="0" fill="hold" grpId="0" nodeType="afterEffect">
                                  <p:stCondLst>
                                    <p:cond delay="2000"/>
                                  </p:stCondLst>
                                  <p:childTnLst>
                                    <p:set>
                                      <p:cBhvr>
                                        <p:cTn id="22" dur="1" fill="hold">
                                          <p:stCondLst>
                                            <p:cond delay="0"/>
                                          </p:stCondLst>
                                        </p:cTn>
                                        <p:tgtEl>
                                          <p:spTgt spid="163881"/>
                                        </p:tgtEl>
                                        <p:attrNameLst>
                                          <p:attrName>style.visibility</p:attrName>
                                        </p:attrNameLst>
                                      </p:cBhvr>
                                      <p:to>
                                        <p:strVal val="visible"/>
                                      </p:to>
                                    </p:set>
                                    <p:animEffect transition="in" filter="fade">
                                      <p:cBhvr>
                                        <p:cTn id="23" dur="1000"/>
                                        <p:tgtEl>
                                          <p:spTgt spid="1638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3887"/>
                                        </p:tgtEl>
                                        <p:attrNameLst>
                                          <p:attrName>style.visibility</p:attrName>
                                        </p:attrNameLst>
                                      </p:cBhvr>
                                      <p:to>
                                        <p:strVal val="visible"/>
                                      </p:to>
                                    </p:set>
                                    <p:animEffect transition="in" filter="fade">
                                      <p:cBhvr>
                                        <p:cTn id="28" dur="2000"/>
                                        <p:tgtEl>
                                          <p:spTgt spid="163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1" grpId="0" animBg="1"/>
      <p:bldP spid="1638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title"/>
          </p:nvPr>
        </p:nvSpPr>
        <p:spPr>
          <a:xfrm>
            <a:off x="2209800" y="454025"/>
            <a:ext cx="7543800" cy="765175"/>
          </a:xfrm>
        </p:spPr>
        <p:txBody>
          <a:bodyPr>
            <a:noAutofit/>
          </a:bodyPr>
          <a:lstStyle/>
          <a:p>
            <a:pPr>
              <a:defRPr/>
            </a:pPr>
            <a:r>
              <a:rPr lang="en-US" altLang="en-US" sz="5400" b="1" dirty="0">
                <a:solidFill>
                  <a:srgbClr val="45E838"/>
                </a:solidFill>
                <a:latin typeface="+mn-lt"/>
              </a:rPr>
              <a:t>Dose can depend on…</a:t>
            </a:r>
          </a:p>
        </p:txBody>
      </p:sp>
      <p:sp>
        <p:nvSpPr>
          <p:cNvPr id="18" name="Footer Placeholder 3"/>
          <p:cNvSpPr>
            <a:spLocks noGrp="1"/>
          </p:cNvSpPr>
          <p:nvPr>
            <p:ph type="ftr" sz="quarter" idx="11"/>
          </p:nvPr>
        </p:nvSpPr>
        <p:spPr/>
        <p:txBody>
          <a:bodyPr/>
          <a:lstStyle/>
          <a:p>
            <a:pPr>
              <a:defRPr/>
            </a:pPr>
            <a:endParaRPr lang="en-US" altLang="en-US" sz="1400" dirty="0"/>
          </a:p>
        </p:txBody>
      </p:sp>
      <p:sp>
        <p:nvSpPr>
          <p:cNvPr id="19" name="Slide Number Placeholder 4"/>
          <p:cNvSpPr>
            <a:spLocks noGrp="1"/>
          </p:cNvSpPr>
          <p:nvPr>
            <p:ph type="sldNum" sz="quarter" idx="12"/>
          </p:nvPr>
        </p:nvSpPr>
        <p:spPr/>
        <p:txBody>
          <a:bodyPr/>
          <a:lstStyle/>
          <a:p>
            <a:pPr>
              <a:defRPr/>
            </a:pPr>
            <a:fld id="{5F7B0A0B-4ADC-4170-A270-A9DC5CA86311}" type="slidenum">
              <a:rPr lang="en-US" altLang="en-US"/>
              <a:pPr>
                <a:defRPr/>
              </a:pPr>
              <a:t>23</a:t>
            </a:fld>
            <a:endParaRPr lang="en-US" altLang="en-US"/>
          </a:p>
        </p:txBody>
      </p:sp>
      <p:sp>
        <p:nvSpPr>
          <p:cNvPr id="50181" name="Oval 2"/>
          <p:cNvSpPr>
            <a:spLocks noChangeArrowheads="1"/>
          </p:cNvSpPr>
          <p:nvPr/>
        </p:nvSpPr>
        <p:spPr bwMode="auto">
          <a:xfrm>
            <a:off x="1905000" y="2819400"/>
            <a:ext cx="8382000" cy="3124200"/>
          </a:xfrm>
          <a:prstGeom prst="ellipse">
            <a:avLst/>
          </a:prstGeom>
          <a:solidFill>
            <a:schemeClr val="accent2">
              <a:alpha val="30980"/>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7941" name="AutoShape 5"/>
          <p:cNvSpPr>
            <a:spLocks noChangeArrowheads="1"/>
          </p:cNvSpPr>
          <p:nvPr/>
        </p:nvSpPr>
        <p:spPr bwMode="auto">
          <a:xfrm>
            <a:off x="2362200" y="1524000"/>
            <a:ext cx="2133600" cy="2438400"/>
          </a:xfrm>
          <a:prstGeom prst="downArrowCallout">
            <a:avLst>
              <a:gd name="adj1" fmla="val 25000"/>
              <a:gd name="adj2" fmla="val 25000"/>
              <a:gd name="adj3" fmla="val 19048"/>
              <a:gd name="adj4" fmla="val 66667"/>
            </a:avLst>
          </a:prstGeom>
          <a:solidFill>
            <a:srgbClr val="F4FFDE"/>
          </a:solidFill>
          <a:ln w="28575">
            <a:solidFill>
              <a:schemeClr val="tx1"/>
            </a:solidFill>
            <a:miter lim="800000"/>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solidFill>
                  <a:schemeClr val="hlink"/>
                </a:solidFill>
              </a:rPr>
              <a:t>Duration of Exposure:</a:t>
            </a:r>
            <a:endParaRPr lang="en-US" altLang="en-US" dirty="0"/>
          </a:p>
          <a:p>
            <a:pPr algn="ctr"/>
            <a:r>
              <a:rPr lang="en-US" altLang="en-US" b="1" dirty="0">
                <a:solidFill>
                  <a:srgbClr val="0070C0"/>
                </a:solidFill>
              </a:rPr>
              <a:t>How long?</a:t>
            </a:r>
          </a:p>
        </p:txBody>
      </p:sp>
      <p:sp>
        <p:nvSpPr>
          <p:cNvPr id="167942" name="AutoShape 6"/>
          <p:cNvSpPr>
            <a:spLocks noChangeArrowheads="1"/>
          </p:cNvSpPr>
          <p:nvPr/>
        </p:nvSpPr>
        <p:spPr bwMode="auto">
          <a:xfrm>
            <a:off x="4953000" y="1524000"/>
            <a:ext cx="2286000" cy="2362200"/>
          </a:xfrm>
          <a:prstGeom prst="downArrowCallout">
            <a:avLst>
              <a:gd name="adj1" fmla="val 25000"/>
              <a:gd name="adj2" fmla="val 25000"/>
              <a:gd name="adj3" fmla="val 17222"/>
              <a:gd name="adj4" fmla="val 66667"/>
            </a:avLst>
          </a:prstGeom>
          <a:solidFill>
            <a:srgbClr val="F4FFDE"/>
          </a:solidFill>
          <a:ln w="28575">
            <a:solidFill>
              <a:schemeClr val="tx1"/>
            </a:solidFill>
            <a:miter lim="800000"/>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solidFill>
                  <a:schemeClr val="hlink"/>
                </a:solidFill>
              </a:rPr>
              <a:t>Frequency of Exposure:</a:t>
            </a:r>
            <a:endParaRPr lang="en-US" altLang="en-US" dirty="0"/>
          </a:p>
          <a:p>
            <a:pPr algn="ctr"/>
            <a:r>
              <a:rPr lang="en-US" altLang="en-US" dirty="0"/>
              <a:t> </a:t>
            </a:r>
            <a:r>
              <a:rPr lang="en-US" altLang="en-US" b="1" dirty="0">
                <a:solidFill>
                  <a:srgbClr val="0070C0"/>
                </a:solidFill>
              </a:rPr>
              <a:t>How often?</a:t>
            </a:r>
          </a:p>
        </p:txBody>
      </p:sp>
      <p:sp>
        <p:nvSpPr>
          <p:cNvPr id="167943" name="AutoShape 7"/>
          <p:cNvSpPr>
            <a:spLocks noChangeArrowheads="1"/>
          </p:cNvSpPr>
          <p:nvPr/>
        </p:nvSpPr>
        <p:spPr bwMode="auto">
          <a:xfrm>
            <a:off x="7619999" y="1524000"/>
            <a:ext cx="2386885" cy="2057400"/>
          </a:xfrm>
          <a:prstGeom prst="downArrowCallout">
            <a:avLst>
              <a:gd name="adj1" fmla="val 27778"/>
              <a:gd name="adj2" fmla="val 27778"/>
              <a:gd name="adj3" fmla="val 16667"/>
              <a:gd name="adj4" fmla="val 66667"/>
            </a:avLst>
          </a:prstGeom>
          <a:solidFill>
            <a:srgbClr val="F4FFDE"/>
          </a:solidFill>
          <a:ln w="28575">
            <a:solidFill>
              <a:schemeClr val="tx1"/>
            </a:solidFill>
            <a:miter lim="800000"/>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solidFill>
                  <a:schemeClr val="hlink"/>
                </a:solidFill>
              </a:rPr>
              <a:t>Body Size</a:t>
            </a:r>
            <a:r>
              <a:rPr lang="en-US" altLang="en-US" dirty="0"/>
              <a:t>:</a:t>
            </a:r>
          </a:p>
          <a:p>
            <a:pPr algn="ctr"/>
            <a:r>
              <a:rPr lang="en-US" altLang="en-US" b="1" dirty="0">
                <a:solidFill>
                  <a:srgbClr val="0070C0"/>
                </a:solidFill>
              </a:rPr>
              <a:t>How big or small are you?</a:t>
            </a:r>
          </a:p>
        </p:txBody>
      </p:sp>
      <p:pic>
        <p:nvPicPr>
          <p:cNvPr id="50185" name="Picture 1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1276" y="4025900"/>
            <a:ext cx="18383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6" name="Group 17"/>
          <p:cNvGrpSpPr>
            <a:grpSpLocks/>
          </p:cNvGrpSpPr>
          <p:nvPr/>
        </p:nvGrpSpPr>
        <p:grpSpPr bwMode="auto">
          <a:xfrm>
            <a:off x="7543800" y="3602038"/>
            <a:ext cx="2362200" cy="2036762"/>
            <a:chOff x="3840" y="2064"/>
            <a:chExt cx="1488" cy="1283"/>
          </a:xfrm>
        </p:grpSpPr>
        <p:pic>
          <p:nvPicPr>
            <p:cNvPr id="5019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2064"/>
              <a:ext cx="1488"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Text Box 19"/>
            <p:cNvSpPr txBox="1">
              <a:spLocks noChangeArrowheads="1"/>
            </p:cNvSpPr>
            <p:nvPr/>
          </p:nvSpPr>
          <p:spPr bwMode="auto">
            <a:xfrm>
              <a:off x="4556" y="2400"/>
              <a:ext cx="297"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latin typeface="Arial Black" panose="020B0A04020102020204" pitchFamily="34" charset="0"/>
                </a:rPr>
                <a:t>M</a:t>
              </a:r>
              <a:endParaRPr lang="en-US" altLang="en-US"/>
            </a:p>
          </p:txBody>
        </p:sp>
        <p:sp>
          <p:nvSpPr>
            <p:cNvPr id="50192" name="Text Box 20"/>
            <p:cNvSpPr txBox="1">
              <a:spLocks noChangeArrowheads="1"/>
            </p:cNvSpPr>
            <p:nvPr/>
          </p:nvSpPr>
          <p:spPr bwMode="auto">
            <a:xfrm>
              <a:off x="4988" y="2304"/>
              <a:ext cx="244"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latin typeface="Arial Black" panose="020B0A04020102020204" pitchFamily="34" charset="0"/>
                </a:rPr>
                <a:t>L</a:t>
              </a:r>
              <a:endParaRPr lang="en-US" altLang="en-US"/>
            </a:p>
          </p:txBody>
        </p:sp>
        <p:sp>
          <p:nvSpPr>
            <p:cNvPr id="50193" name="Text Box 21"/>
            <p:cNvSpPr txBox="1">
              <a:spLocks noChangeArrowheads="1"/>
            </p:cNvSpPr>
            <p:nvPr/>
          </p:nvSpPr>
          <p:spPr bwMode="auto">
            <a:xfrm>
              <a:off x="3964" y="2800"/>
              <a:ext cx="232" cy="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Arial Black" panose="020B0A04020102020204" pitchFamily="34" charset="0"/>
                </a:rPr>
                <a:t>S</a:t>
              </a:r>
              <a:endParaRPr lang="en-US" altLang="en-US" sz="2000"/>
            </a:p>
          </p:txBody>
        </p:sp>
        <p:sp>
          <p:nvSpPr>
            <p:cNvPr id="50194" name="Text Box 22"/>
            <p:cNvSpPr txBox="1">
              <a:spLocks noChangeArrowheads="1"/>
            </p:cNvSpPr>
            <p:nvPr/>
          </p:nvSpPr>
          <p:spPr bwMode="auto">
            <a:xfrm>
              <a:off x="4328" y="2788"/>
              <a:ext cx="232" cy="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Arial Black" panose="020B0A04020102020204" pitchFamily="34" charset="0"/>
                </a:rPr>
                <a:t>S</a:t>
              </a:r>
              <a:endParaRPr lang="en-US" altLang="en-US" sz="2000"/>
            </a:p>
          </p:txBody>
        </p:sp>
      </p:grpSp>
      <p:grpSp>
        <p:nvGrpSpPr>
          <p:cNvPr id="50187" name="Group 24"/>
          <p:cNvGrpSpPr>
            <a:grpSpLocks/>
          </p:cNvGrpSpPr>
          <p:nvPr/>
        </p:nvGrpSpPr>
        <p:grpSpPr bwMode="auto">
          <a:xfrm>
            <a:off x="5181601" y="4038600"/>
            <a:ext cx="1878013" cy="1703388"/>
            <a:chOff x="2304" y="2544"/>
            <a:chExt cx="1183" cy="1073"/>
          </a:xfrm>
        </p:grpSpPr>
        <p:sp>
          <p:nvSpPr>
            <p:cNvPr id="50188" name="Freeform 23"/>
            <p:cNvSpPr>
              <a:spLocks/>
            </p:cNvSpPr>
            <p:nvPr/>
          </p:nvSpPr>
          <p:spPr bwMode="auto">
            <a:xfrm>
              <a:off x="2352" y="2688"/>
              <a:ext cx="912" cy="864"/>
            </a:xfrm>
            <a:custGeom>
              <a:avLst/>
              <a:gdLst>
                <a:gd name="T0" fmla="*/ 0 w 912"/>
                <a:gd name="T1" fmla="*/ 96 h 864"/>
                <a:gd name="T2" fmla="*/ 48 w 912"/>
                <a:gd name="T3" fmla="*/ 432 h 864"/>
                <a:gd name="T4" fmla="*/ 96 w 912"/>
                <a:gd name="T5" fmla="*/ 672 h 864"/>
                <a:gd name="T6" fmla="*/ 96 w 912"/>
                <a:gd name="T7" fmla="*/ 864 h 864"/>
                <a:gd name="T8" fmla="*/ 288 w 912"/>
                <a:gd name="T9" fmla="*/ 816 h 864"/>
                <a:gd name="T10" fmla="*/ 480 w 912"/>
                <a:gd name="T11" fmla="*/ 816 h 864"/>
                <a:gd name="T12" fmla="*/ 672 w 912"/>
                <a:gd name="T13" fmla="*/ 768 h 864"/>
                <a:gd name="T14" fmla="*/ 864 w 912"/>
                <a:gd name="T15" fmla="*/ 768 h 864"/>
                <a:gd name="T16" fmla="*/ 912 w 912"/>
                <a:gd name="T17" fmla="*/ 0 h 864"/>
                <a:gd name="T18" fmla="*/ 192 w 912"/>
                <a:gd name="T19" fmla="*/ 0 h 864"/>
                <a:gd name="T20" fmla="*/ 0 w 912"/>
                <a:gd name="T21" fmla="*/ 96 h 8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2" h="864">
                  <a:moveTo>
                    <a:pt x="0" y="96"/>
                  </a:moveTo>
                  <a:lnTo>
                    <a:pt x="48" y="432"/>
                  </a:lnTo>
                  <a:lnTo>
                    <a:pt x="96" y="672"/>
                  </a:lnTo>
                  <a:lnTo>
                    <a:pt x="96" y="864"/>
                  </a:lnTo>
                  <a:lnTo>
                    <a:pt x="288" y="816"/>
                  </a:lnTo>
                  <a:lnTo>
                    <a:pt x="480" y="816"/>
                  </a:lnTo>
                  <a:lnTo>
                    <a:pt x="672" y="768"/>
                  </a:lnTo>
                  <a:lnTo>
                    <a:pt x="864" y="768"/>
                  </a:lnTo>
                  <a:lnTo>
                    <a:pt x="912" y="0"/>
                  </a:lnTo>
                  <a:lnTo>
                    <a:pt x="192" y="0"/>
                  </a:lnTo>
                  <a:lnTo>
                    <a:pt x="0" y="96"/>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pic>
          <p:nvPicPr>
            <p:cNvPr id="50189"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2544"/>
              <a:ext cx="1183" cy="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92877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fade">
                                      <p:cBhvr>
                                        <p:cTn id="7" dur="1000"/>
                                        <p:tgtEl>
                                          <p:spTgt spid="167941"/>
                                        </p:tgtEl>
                                      </p:cBhvr>
                                    </p:animEffect>
                                    <p:anim calcmode="lin" valueType="num">
                                      <p:cBhvr>
                                        <p:cTn id="8" dur="1000" fill="hold"/>
                                        <p:tgtEl>
                                          <p:spTgt spid="167941"/>
                                        </p:tgtEl>
                                        <p:attrNameLst>
                                          <p:attrName>ppt_x</p:attrName>
                                        </p:attrNameLst>
                                      </p:cBhvr>
                                      <p:tavLst>
                                        <p:tav tm="0">
                                          <p:val>
                                            <p:strVal val="#ppt_x"/>
                                          </p:val>
                                        </p:tav>
                                        <p:tav tm="100000">
                                          <p:val>
                                            <p:strVal val="#ppt_x"/>
                                          </p:val>
                                        </p:tav>
                                      </p:tavLst>
                                    </p:anim>
                                    <p:anim calcmode="lin" valueType="num">
                                      <p:cBhvr>
                                        <p:cTn id="9" dur="900" decel="100000" fill="hold"/>
                                        <p:tgtEl>
                                          <p:spTgt spid="1679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794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7942"/>
                                        </p:tgtEl>
                                        <p:attrNameLst>
                                          <p:attrName>style.visibility</p:attrName>
                                        </p:attrNameLst>
                                      </p:cBhvr>
                                      <p:to>
                                        <p:strVal val="visible"/>
                                      </p:to>
                                    </p:set>
                                    <p:animEffect transition="in" filter="fade">
                                      <p:cBhvr>
                                        <p:cTn id="15" dur="1000"/>
                                        <p:tgtEl>
                                          <p:spTgt spid="167942"/>
                                        </p:tgtEl>
                                      </p:cBhvr>
                                    </p:animEffect>
                                    <p:anim calcmode="lin" valueType="num">
                                      <p:cBhvr>
                                        <p:cTn id="16" dur="1000" fill="hold"/>
                                        <p:tgtEl>
                                          <p:spTgt spid="167942"/>
                                        </p:tgtEl>
                                        <p:attrNameLst>
                                          <p:attrName>ppt_x</p:attrName>
                                        </p:attrNameLst>
                                      </p:cBhvr>
                                      <p:tavLst>
                                        <p:tav tm="0">
                                          <p:val>
                                            <p:strVal val="#ppt_x"/>
                                          </p:val>
                                        </p:tav>
                                        <p:tav tm="100000">
                                          <p:val>
                                            <p:strVal val="#ppt_x"/>
                                          </p:val>
                                        </p:tav>
                                      </p:tavLst>
                                    </p:anim>
                                    <p:anim calcmode="lin" valueType="num">
                                      <p:cBhvr>
                                        <p:cTn id="17" dur="900" decel="100000" fill="hold"/>
                                        <p:tgtEl>
                                          <p:spTgt spid="16794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7942"/>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67943"/>
                                        </p:tgtEl>
                                        <p:attrNameLst>
                                          <p:attrName>style.visibility</p:attrName>
                                        </p:attrNameLst>
                                      </p:cBhvr>
                                      <p:to>
                                        <p:strVal val="visible"/>
                                      </p:to>
                                    </p:set>
                                    <p:animEffect transition="in" filter="fade">
                                      <p:cBhvr>
                                        <p:cTn id="23" dur="1000"/>
                                        <p:tgtEl>
                                          <p:spTgt spid="167943"/>
                                        </p:tgtEl>
                                      </p:cBhvr>
                                    </p:animEffect>
                                    <p:anim calcmode="lin" valueType="num">
                                      <p:cBhvr>
                                        <p:cTn id="24" dur="1000" fill="hold"/>
                                        <p:tgtEl>
                                          <p:spTgt spid="167943"/>
                                        </p:tgtEl>
                                        <p:attrNameLst>
                                          <p:attrName>ppt_x</p:attrName>
                                        </p:attrNameLst>
                                      </p:cBhvr>
                                      <p:tavLst>
                                        <p:tav tm="0">
                                          <p:val>
                                            <p:strVal val="#ppt_x"/>
                                          </p:val>
                                        </p:tav>
                                        <p:tav tm="100000">
                                          <p:val>
                                            <p:strVal val="#ppt_x"/>
                                          </p:val>
                                        </p:tav>
                                      </p:tavLst>
                                    </p:anim>
                                    <p:anim calcmode="lin" valueType="num">
                                      <p:cBhvr>
                                        <p:cTn id="25" dur="900" decel="100000" fill="hold"/>
                                        <p:tgtEl>
                                          <p:spTgt spid="16794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79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P spid="1679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151" y="314326"/>
            <a:ext cx="8016875" cy="1236663"/>
          </a:xfrm>
        </p:spPr>
        <p:txBody>
          <a:bodyPr/>
          <a:lstStyle/>
          <a:p>
            <a:pPr eaLnBrk="1" hangingPunct="1">
              <a:defRPr/>
            </a:pPr>
            <a:r>
              <a:rPr lang="en-US" sz="4400" b="1" dirty="0">
                <a:solidFill>
                  <a:srgbClr val="45E838"/>
                </a:solidFill>
                <a:latin typeface="Century Gothic" panose="020B0502020202020204" pitchFamily="34" charset="0"/>
              </a:rPr>
              <a:t>What determines Exposure?</a:t>
            </a:r>
          </a:p>
        </p:txBody>
      </p:sp>
      <p:sp>
        <p:nvSpPr>
          <p:cNvPr id="52227" name="Content Placeholder 2"/>
          <p:cNvSpPr>
            <a:spLocks noGrp="1"/>
          </p:cNvSpPr>
          <p:nvPr>
            <p:ph idx="1"/>
          </p:nvPr>
        </p:nvSpPr>
        <p:spPr>
          <a:xfrm>
            <a:off x="1442434" y="1969643"/>
            <a:ext cx="8925060" cy="4490142"/>
          </a:xfrm>
        </p:spPr>
        <p:txBody>
          <a:bodyPr>
            <a:normAutofit fontScale="92500" lnSpcReduction="10000"/>
          </a:bodyPr>
          <a:lstStyle/>
          <a:p>
            <a:pPr eaLnBrk="1" hangingPunct="1"/>
            <a:r>
              <a:rPr lang="en-US" altLang="en-US" sz="3200" dirty="0" smtClean="0">
                <a:solidFill>
                  <a:srgbClr val="0070C0"/>
                </a:solidFill>
              </a:rPr>
              <a:t>Imagine </a:t>
            </a:r>
            <a:r>
              <a:rPr lang="en-US" altLang="en-US" sz="3200" dirty="0">
                <a:solidFill>
                  <a:srgbClr val="0070C0"/>
                </a:solidFill>
              </a:rPr>
              <a:t>that </a:t>
            </a:r>
            <a:r>
              <a:rPr lang="en-US" altLang="en-US" sz="3200" dirty="0" smtClean="0">
                <a:solidFill>
                  <a:srgbClr val="0070C0"/>
                </a:solidFill>
              </a:rPr>
              <a:t>some people have been </a:t>
            </a:r>
            <a:r>
              <a:rPr lang="en-US" altLang="en-US" sz="3200" dirty="0">
                <a:solidFill>
                  <a:srgbClr val="0070C0"/>
                </a:solidFill>
              </a:rPr>
              <a:t>exposed to a hazardous chemical through one of the three possible routes of exposure. They have now received a </a:t>
            </a:r>
            <a:r>
              <a:rPr lang="en-US" altLang="en-US" sz="3200" b="1" dirty="0">
                <a:solidFill>
                  <a:srgbClr val="0070C0"/>
                </a:solidFill>
              </a:rPr>
              <a:t>dose</a:t>
            </a:r>
            <a:r>
              <a:rPr lang="en-US" altLang="en-US" sz="3200" dirty="0">
                <a:solidFill>
                  <a:srgbClr val="0070C0"/>
                </a:solidFill>
              </a:rPr>
              <a:t> of that </a:t>
            </a:r>
            <a:r>
              <a:rPr lang="en-US" altLang="en-US" sz="3200" dirty="0" smtClean="0">
                <a:solidFill>
                  <a:srgbClr val="0070C0"/>
                </a:solidFill>
              </a:rPr>
              <a:t>chemical.</a:t>
            </a:r>
          </a:p>
          <a:p>
            <a:pPr eaLnBrk="1" hangingPunct="1"/>
            <a:r>
              <a:rPr lang="en-US" altLang="en-US" sz="3200" dirty="0" smtClean="0">
                <a:solidFill>
                  <a:srgbClr val="0070C0"/>
                </a:solidFill>
              </a:rPr>
              <a:t>Dose </a:t>
            </a:r>
            <a:r>
              <a:rPr lang="en-US" altLang="en-US" sz="3200" dirty="0">
                <a:solidFill>
                  <a:srgbClr val="0070C0"/>
                </a:solidFill>
              </a:rPr>
              <a:t>is the amount of the hazard that actually enters </a:t>
            </a:r>
            <a:r>
              <a:rPr lang="en-US" altLang="en-US" sz="3200" dirty="0" smtClean="0">
                <a:solidFill>
                  <a:srgbClr val="0070C0"/>
                </a:solidFill>
              </a:rPr>
              <a:t>the </a:t>
            </a:r>
            <a:r>
              <a:rPr lang="en-US" altLang="en-US" sz="3200" dirty="0">
                <a:solidFill>
                  <a:srgbClr val="0070C0"/>
                </a:solidFill>
              </a:rPr>
              <a:t>body. The amount </a:t>
            </a:r>
            <a:r>
              <a:rPr lang="en-US" altLang="en-US" sz="3200" dirty="0" smtClean="0">
                <a:solidFill>
                  <a:srgbClr val="0070C0"/>
                </a:solidFill>
              </a:rPr>
              <a:t>that gets </a:t>
            </a:r>
            <a:r>
              <a:rPr lang="en-US" altLang="en-US" sz="3200" dirty="0">
                <a:solidFill>
                  <a:srgbClr val="0070C0"/>
                </a:solidFill>
              </a:rPr>
              <a:t>into their body (their dose) depends on many factors, </a:t>
            </a:r>
            <a:r>
              <a:rPr lang="en-US" altLang="en-US" sz="3200" dirty="0" smtClean="0">
                <a:solidFill>
                  <a:srgbClr val="0070C0"/>
                </a:solidFill>
              </a:rPr>
              <a:t>including: </a:t>
            </a:r>
          </a:p>
          <a:p>
            <a:pPr eaLnBrk="1" hangingPunct="1">
              <a:spcBef>
                <a:spcPts val="600"/>
              </a:spcBef>
            </a:pPr>
            <a:r>
              <a:rPr lang="en-US" altLang="en-US" sz="3200" b="1" dirty="0" smtClean="0">
                <a:solidFill>
                  <a:srgbClr val="FF0000"/>
                </a:solidFill>
              </a:rPr>
              <a:t>1. How </a:t>
            </a:r>
            <a:r>
              <a:rPr lang="en-US" altLang="en-US" sz="3200" b="1" dirty="0">
                <a:solidFill>
                  <a:srgbClr val="FF0000"/>
                </a:solidFill>
              </a:rPr>
              <a:t>long </a:t>
            </a:r>
            <a:r>
              <a:rPr lang="en-US" altLang="en-US" sz="3200" b="1" dirty="0" smtClean="0">
                <a:solidFill>
                  <a:srgbClr val="FF0000"/>
                </a:solidFill>
              </a:rPr>
              <a:t>they </a:t>
            </a:r>
            <a:r>
              <a:rPr lang="en-US" altLang="en-US" sz="3200" b="1" dirty="0">
                <a:solidFill>
                  <a:srgbClr val="FF0000"/>
                </a:solidFill>
              </a:rPr>
              <a:t>are </a:t>
            </a:r>
            <a:r>
              <a:rPr lang="en-US" altLang="en-US" sz="3200" b="1" dirty="0" smtClean="0">
                <a:solidFill>
                  <a:srgbClr val="FF0000"/>
                </a:solidFill>
              </a:rPr>
              <a:t>exposed</a:t>
            </a:r>
          </a:p>
          <a:p>
            <a:pPr eaLnBrk="1" hangingPunct="1">
              <a:spcBef>
                <a:spcPts val="600"/>
              </a:spcBef>
            </a:pPr>
            <a:r>
              <a:rPr lang="en-US" altLang="en-US" sz="3200" b="1" dirty="0" smtClean="0">
                <a:solidFill>
                  <a:srgbClr val="FF0000"/>
                </a:solidFill>
              </a:rPr>
              <a:t>2. How </a:t>
            </a:r>
            <a:r>
              <a:rPr lang="en-US" altLang="en-US" sz="3200" b="1" dirty="0">
                <a:solidFill>
                  <a:srgbClr val="FF0000"/>
                </a:solidFill>
              </a:rPr>
              <a:t>often </a:t>
            </a:r>
            <a:r>
              <a:rPr lang="en-US" altLang="en-US" sz="3200" b="1" dirty="0" smtClean="0">
                <a:solidFill>
                  <a:srgbClr val="FF0000"/>
                </a:solidFill>
              </a:rPr>
              <a:t>they </a:t>
            </a:r>
            <a:r>
              <a:rPr lang="en-US" altLang="en-US" sz="3200" b="1" dirty="0">
                <a:solidFill>
                  <a:srgbClr val="FF0000"/>
                </a:solidFill>
              </a:rPr>
              <a:t>are exposed, </a:t>
            </a:r>
            <a:r>
              <a:rPr lang="en-US" altLang="en-US" sz="3200" b="1" dirty="0" smtClean="0">
                <a:solidFill>
                  <a:srgbClr val="FF0000"/>
                </a:solidFill>
              </a:rPr>
              <a:t>and </a:t>
            </a:r>
          </a:p>
          <a:p>
            <a:pPr eaLnBrk="1" hangingPunct="1">
              <a:spcBef>
                <a:spcPts val="600"/>
              </a:spcBef>
            </a:pPr>
            <a:r>
              <a:rPr lang="en-US" altLang="en-US" sz="3200" b="1" dirty="0" smtClean="0">
                <a:solidFill>
                  <a:srgbClr val="FF0000"/>
                </a:solidFill>
              </a:rPr>
              <a:t>3. How </a:t>
            </a:r>
            <a:r>
              <a:rPr lang="en-US" altLang="en-US" sz="3200" b="1" dirty="0">
                <a:solidFill>
                  <a:srgbClr val="FF0000"/>
                </a:solidFill>
              </a:rPr>
              <a:t>big or small </a:t>
            </a:r>
            <a:r>
              <a:rPr lang="en-US" altLang="en-US" sz="3200" b="1" dirty="0" smtClean="0">
                <a:solidFill>
                  <a:srgbClr val="FF0000"/>
                </a:solidFill>
              </a:rPr>
              <a:t>they </a:t>
            </a:r>
            <a:r>
              <a:rPr lang="en-US" altLang="en-US" sz="3200" b="1" dirty="0">
                <a:solidFill>
                  <a:srgbClr val="FF0000"/>
                </a:solidFill>
              </a:rPr>
              <a:t>are. </a:t>
            </a:r>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942C504A-BA21-43C4-9860-CE96DB5AE20B}" type="slidenum">
              <a:rPr lang="en-US" altLang="en-US" smtClean="0"/>
              <a:pPr>
                <a:defRPr/>
              </a:pPr>
              <a:t>24</a:t>
            </a:fld>
            <a:endParaRPr lang="en-US" altLang="en-US"/>
          </a:p>
        </p:txBody>
      </p:sp>
    </p:spTree>
    <p:extLst>
      <p:ext uri="{BB962C8B-B14F-4D97-AF65-F5344CB8AC3E}">
        <p14:creationId xmlns:p14="http://schemas.microsoft.com/office/powerpoint/2010/main" val="2801585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5" y="-185738"/>
            <a:ext cx="8686800" cy="1449388"/>
          </a:xfrm>
        </p:spPr>
        <p:txBody>
          <a:bodyPr/>
          <a:lstStyle/>
          <a:p>
            <a:pPr eaLnBrk="1" hangingPunct="1">
              <a:defRPr/>
            </a:pPr>
            <a:r>
              <a:rPr lang="en-US" b="1" dirty="0" smtClean="0">
                <a:solidFill>
                  <a:srgbClr val="45E838"/>
                </a:solidFill>
                <a:latin typeface="Century Gothic" panose="020B0502020202020204" pitchFamily="34" charset="0"/>
              </a:rPr>
              <a:t>Dose/ Response Relationship</a:t>
            </a:r>
            <a:endParaRPr lang="en-US" b="1" dirty="0">
              <a:solidFill>
                <a:srgbClr val="45E838"/>
              </a:solidFill>
              <a:latin typeface="Century Gothic" panose="020B0502020202020204" pitchFamily="34" charset="0"/>
            </a:endParaRPr>
          </a:p>
        </p:txBody>
      </p:sp>
      <p:sp>
        <p:nvSpPr>
          <p:cNvPr id="54275" name="Content Placeholder 2"/>
          <p:cNvSpPr>
            <a:spLocks noGrp="1"/>
          </p:cNvSpPr>
          <p:nvPr>
            <p:ph idx="1"/>
          </p:nvPr>
        </p:nvSpPr>
        <p:spPr>
          <a:xfrm>
            <a:off x="1947864" y="1831976"/>
            <a:ext cx="8262937" cy="4340225"/>
          </a:xfrm>
        </p:spPr>
        <p:txBody>
          <a:bodyPr>
            <a:normAutofit/>
          </a:bodyPr>
          <a:lstStyle/>
          <a:p>
            <a:pPr eaLnBrk="1" hangingPunct="1"/>
            <a:r>
              <a:rPr lang="en-US" altLang="en-US" sz="4000" b="1" dirty="0">
                <a:solidFill>
                  <a:srgbClr val="0070C0"/>
                </a:solidFill>
              </a:rPr>
              <a:t>The dose you receive can influence how your body responds to a hazard. </a:t>
            </a:r>
          </a:p>
          <a:p>
            <a:pPr eaLnBrk="1" hangingPunct="1"/>
            <a:r>
              <a:rPr lang="en-US" altLang="en-US" sz="4000" b="1" dirty="0">
                <a:solidFill>
                  <a:srgbClr val="F62D30"/>
                </a:solidFill>
              </a:rPr>
              <a:t>For most hazards, the larger the dose, the more extreme the response will be. The smaller the dose, the more mild the response will be. </a:t>
            </a:r>
          </a:p>
          <a:p>
            <a:pPr eaLnBrk="1" hangingPunct="1"/>
            <a:endParaRPr lang="en-US" altLang="en-US" sz="4000" b="1" dirty="0">
              <a:solidFill>
                <a:srgbClr val="0070C0"/>
              </a:solidFill>
            </a:endParaRPr>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8D8A7D87-73B0-4ABD-97A8-8F4FEB98FE82}" type="slidenum">
              <a:rPr lang="en-US" altLang="en-US" smtClean="0"/>
              <a:pPr>
                <a:defRPr/>
              </a:pPr>
              <a:t>25</a:t>
            </a:fld>
            <a:endParaRPr lang="en-US" altLang="en-US"/>
          </a:p>
        </p:txBody>
      </p:sp>
    </p:spTree>
    <p:extLst>
      <p:ext uri="{BB962C8B-B14F-4D97-AF65-F5344CB8AC3E}">
        <p14:creationId xmlns:p14="http://schemas.microsoft.com/office/powerpoint/2010/main" val="2420044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67201" y="6459539"/>
            <a:ext cx="3616325" cy="365125"/>
          </a:xfrm>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541D42AC-18C3-445B-8AEA-556713B9E0F9}" type="slidenum">
              <a:rPr lang="en-US" altLang="en-US"/>
              <a:pPr>
                <a:defRPr/>
              </a:pPr>
              <a:t>26</a:t>
            </a:fld>
            <a:endParaRPr lang="en-US" altLang="en-US"/>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1598613"/>
            <a:ext cx="3656013" cy="36560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198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2346325" y="287338"/>
            <a:ext cx="7543800" cy="1008062"/>
          </a:xfrm>
        </p:spPr>
        <p:txBody>
          <a:bodyPr/>
          <a:lstStyle/>
          <a:p>
            <a:pPr>
              <a:defRPr/>
            </a:pPr>
            <a:r>
              <a:rPr lang="en-US" altLang="en-US" sz="5400" b="1" dirty="0">
                <a:solidFill>
                  <a:srgbClr val="45E838"/>
                </a:solidFill>
              </a:rPr>
              <a:t>Individual Susceptibility</a:t>
            </a:r>
          </a:p>
        </p:txBody>
      </p:sp>
      <p:sp>
        <p:nvSpPr>
          <p:cNvPr id="10" name="Footer Placeholder 3"/>
          <p:cNvSpPr>
            <a:spLocks noGrp="1"/>
          </p:cNvSpPr>
          <p:nvPr>
            <p:ph type="ftr" sz="quarter" idx="11"/>
          </p:nvPr>
        </p:nvSpPr>
        <p:spPr/>
        <p:txBody>
          <a:bodyPr/>
          <a:lstStyle/>
          <a:p>
            <a:pPr>
              <a:defRPr/>
            </a:pPr>
            <a:endParaRPr lang="en-US" altLang="en-US" sz="1400" dirty="0"/>
          </a:p>
        </p:txBody>
      </p:sp>
      <p:sp>
        <p:nvSpPr>
          <p:cNvPr id="11" name="Slide Number Placeholder 4"/>
          <p:cNvSpPr>
            <a:spLocks noGrp="1"/>
          </p:cNvSpPr>
          <p:nvPr>
            <p:ph type="sldNum" sz="quarter" idx="12"/>
          </p:nvPr>
        </p:nvSpPr>
        <p:spPr/>
        <p:txBody>
          <a:bodyPr/>
          <a:lstStyle/>
          <a:p>
            <a:pPr>
              <a:defRPr/>
            </a:pPr>
            <a:fld id="{EBD78344-8B7C-40E6-B8A6-9D43A554BC26}" type="slidenum">
              <a:rPr lang="en-US" altLang="en-US"/>
              <a:pPr>
                <a:defRPr/>
              </a:pPr>
              <a:t>27</a:t>
            </a:fld>
            <a:endParaRPr lang="en-US" altLang="en-US"/>
          </a:p>
        </p:txBody>
      </p:sp>
      <p:pic>
        <p:nvPicPr>
          <p:cNvPr id="5734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267200"/>
            <a:ext cx="2590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28800"/>
            <a:ext cx="20653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401" y="2590800"/>
            <a:ext cx="16811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1" y="4648200"/>
            <a:ext cx="10525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3733800"/>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AutoShape 10"/>
          <p:cNvSpPr>
            <a:spLocks noChangeArrowheads="1"/>
          </p:cNvSpPr>
          <p:nvPr/>
        </p:nvSpPr>
        <p:spPr bwMode="auto">
          <a:xfrm>
            <a:off x="5105400" y="1752600"/>
            <a:ext cx="4724400" cy="2362200"/>
          </a:xfrm>
          <a:prstGeom prst="leftArrowCallout">
            <a:avLst>
              <a:gd name="adj1" fmla="val 25000"/>
              <a:gd name="adj2" fmla="val 25000"/>
              <a:gd name="adj3" fmla="val 33333"/>
              <a:gd name="adj4" fmla="val 66667"/>
            </a:avLst>
          </a:prstGeom>
          <a:solidFill>
            <a:srgbClr val="F4FFDE"/>
          </a:solidFill>
          <a:ln w="28575">
            <a:solidFill>
              <a:schemeClr val="tx1"/>
            </a:solidFill>
            <a:miter lim="800000"/>
            <a:headEnd/>
            <a:tailEnd/>
          </a:ln>
          <a:effectLst>
            <a:outerShdw dist="35921" dir="2700000" algn="ctr"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070C0"/>
                </a:solidFill>
              </a:rPr>
              <a:t>Why are these people more likely to be harmed by exposure to a hazard than the man below?</a:t>
            </a:r>
          </a:p>
        </p:txBody>
      </p:sp>
    </p:spTree>
    <p:extLst>
      <p:ext uri="{BB962C8B-B14F-4D97-AF65-F5344CB8AC3E}">
        <p14:creationId xmlns:p14="http://schemas.microsoft.com/office/powerpoint/2010/main" val="1808125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3" name="Rectangle 5"/>
          <p:cNvSpPr>
            <a:spLocks noGrp="1" noChangeArrowheads="1"/>
          </p:cNvSpPr>
          <p:nvPr>
            <p:ph type="title"/>
          </p:nvPr>
        </p:nvSpPr>
        <p:spPr>
          <a:xfrm>
            <a:off x="2346325" y="287339"/>
            <a:ext cx="7543800" cy="947737"/>
          </a:xfrm>
        </p:spPr>
        <p:txBody>
          <a:bodyPr/>
          <a:lstStyle/>
          <a:p>
            <a:pPr>
              <a:defRPr/>
            </a:pPr>
            <a:r>
              <a:rPr lang="en-US" altLang="en-US" sz="6000" b="1" dirty="0">
                <a:solidFill>
                  <a:srgbClr val="45E838"/>
                </a:solidFill>
              </a:rPr>
              <a:t>Individual Susceptibility</a:t>
            </a:r>
          </a:p>
        </p:txBody>
      </p:sp>
      <p:sp>
        <p:nvSpPr>
          <p:cNvPr id="12" name="Footer Placeholder 3"/>
          <p:cNvSpPr>
            <a:spLocks noGrp="1"/>
          </p:cNvSpPr>
          <p:nvPr>
            <p:ph type="ftr" sz="quarter" idx="11"/>
          </p:nvPr>
        </p:nvSpPr>
        <p:spPr/>
        <p:txBody>
          <a:bodyPr/>
          <a:lstStyle/>
          <a:p>
            <a:pPr>
              <a:defRPr/>
            </a:pPr>
            <a:endParaRPr lang="en-US" altLang="en-US" sz="1400" dirty="0"/>
          </a:p>
        </p:txBody>
      </p:sp>
      <p:sp>
        <p:nvSpPr>
          <p:cNvPr id="13" name="Slide Number Placeholder 4"/>
          <p:cNvSpPr>
            <a:spLocks noGrp="1"/>
          </p:cNvSpPr>
          <p:nvPr>
            <p:ph type="sldNum" sz="quarter" idx="12"/>
          </p:nvPr>
        </p:nvSpPr>
        <p:spPr/>
        <p:txBody>
          <a:bodyPr/>
          <a:lstStyle/>
          <a:p>
            <a:pPr>
              <a:defRPr/>
            </a:pPr>
            <a:fld id="{33F202CA-B001-41F9-86A4-7961306779EC}" type="slidenum">
              <a:rPr lang="en-US" altLang="en-US"/>
              <a:pPr>
                <a:defRPr/>
              </a:pPr>
              <a:t>28</a:t>
            </a:fld>
            <a:endParaRPr lang="en-US" altLang="en-US"/>
          </a:p>
        </p:txBody>
      </p:sp>
      <p:pic>
        <p:nvPicPr>
          <p:cNvPr id="593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1693863"/>
            <a:ext cx="13335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752600"/>
            <a:ext cx="11509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2526" y="5006975"/>
            <a:ext cx="804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8188" y="4516438"/>
            <a:ext cx="10207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7" name="Text Box 9"/>
          <p:cNvSpPr txBox="1">
            <a:spLocks noChangeArrowheads="1"/>
          </p:cNvSpPr>
          <p:nvPr/>
        </p:nvSpPr>
        <p:spPr bwMode="auto">
          <a:xfrm>
            <a:off x="3429000" y="2024064"/>
            <a:ext cx="2514600" cy="193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70C0"/>
                </a:solidFill>
              </a:rPr>
              <a:t>Pregnant women and their developing babies</a:t>
            </a:r>
          </a:p>
        </p:txBody>
      </p:sp>
      <p:sp>
        <p:nvSpPr>
          <p:cNvPr id="191498" name="Text Box 10"/>
          <p:cNvSpPr txBox="1">
            <a:spLocks noChangeArrowheads="1"/>
          </p:cNvSpPr>
          <p:nvPr/>
        </p:nvSpPr>
        <p:spPr bwMode="auto">
          <a:xfrm>
            <a:off x="7653338" y="2024063"/>
            <a:ext cx="2590800" cy="156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70C0"/>
                </a:solidFill>
              </a:rPr>
              <a:t>Elderly people whose defense mechanisms are less efficient</a:t>
            </a:r>
          </a:p>
        </p:txBody>
      </p:sp>
      <p:sp>
        <p:nvSpPr>
          <p:cNvPr id="191499" name="Text Box 11"/>
          <p:cNvSpPr txBox="1">
            <a:spLocks noChangeArrowheads="1"/>
          </p:cNvSpPr>
          <p:nvPr/>
        </p:nvSpPr>
        <p:spPr bwMode="auto">
          <a:xfrm>
            <a:off x="8335963" y="4438650"/>
            <a:ext cx="2209800" cy="156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70C0"/>
                </a:solidFill>
              </a:rPr>
              <a:t>Infants and children who are still developing</a:t>
            </a:r>
          </a:p>
        </p:txBody>
      </p:sp>
      <p:sp>
        <p:nvSpPr>
          <p:cNvPr id="191500" name="Text Box 12"/>
          <p:cNvSpPr txBox="1">
            <a:spLocks noChangeArrowheads="1"/>
          </p:cNvSpPr>
          <p:nvPr/>
        </p:nvSpPr>
        <p:spPr bwMode="auto">
          <a:xfrm>
            <a:off x="4521200" y="4186239"/>
            <a:ext cx="1981200" cy="193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70C0"/>
                </a:solidFill>
              </a:rPr>
              <a:t>Sick people who have weakened immune systems</a:t>
            </a:r>
          </a:p>
        </p:txBody>
      </p:sp>
    </p:spTree>
    <p:extLst>
      <p:ext uri="{BB962C8B-B14F-4D97-AF65-F5344CB8AC3E}">
        <p14:creationId xmlns:p14="http://schemas.microsoft.com/office/powerpoint/2010/main" val="1854170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497"/>
                                        </p:tgtEl>
                                        <p:attrNameLst>
                                          <p:attrName>style.visibility</p:attrName>
                                        </p:attrNameLst>
                                      </p:cBhvr>
                                      <p:to>
                                        <p:strVal val="visible"/>
                                      </p:to>
                                    </p:set>
                                    <p:animEffect transition="in" filter="fade">
                                      <p:cBhvr>
                                        <p:cTn id="7" dur="1000"/>
                                        <p:tgtEl>
                                          <p:spTgt spid="1914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498"/>
                                        </p:tgtEl>
                                        <p:attrNameLst>
                                          <p:attrName>style.visibility</p:attrName>
                                        </p:attrNameLst>
                                      </p:cBhvr>
                                      <p:to>
                                        <p:strVal val="visible"/>
                                      </p:to>
                                    </p:set>
                                    <p:animEffect transition="in" filter="fade">
                                      <p:cBhvr>
                                        <p:cTn id="12" dur="1000"/>
                                        <p:tgtEl>
                                          <p:spTgt spid="1914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1500"/>
                                        </p:tgtEl>
                                        <p:attrNameLst>
                                          <p:attrName>style.visibility</p:attrName>
                                        </p:attrNameLst>
                                      </p:cBhvr>
                                      <p:to>
                                        <p:strVal val="visible"/>
                                      </p:to>
                                    </p:set>
                                    <p:animEffect transition="in" filter="fade">
                                      <p:cBhvr>
                                        <p:cTn id="17" dur="1000"/>
                                        <p:tgtEl>
                                          <p:spTgt spid="1915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1499"/>
                                        </p:tgtEl>
                                        <p:attrNameLst>
                                          <p:attrName>style.visibility</p:attrName>
                                        </p:attrNameLst>
                                      </p:cBhvr>
                                      <p:to>
                                        <p:strVal val="visible"/>
                                      </p:to>
                                    </p:set>
                                    <p:animEffect transition="in" filter="fade">
                                      <p:cBhvr>
                                        <p:cTn id="22" dur="10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p:bldP spid="191498" grpId="0"/>
      <p:bldP spid="191499" grpId="0"/>
      <p:bldP spid="1915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B13D3917-8EB9-44DA-B179-5D4297A26EC4}" type="slidenum">
              <a:rPr lang="en-US" altLang="en-US"/>
              <a:pPr>
                <a:defRPr/>
              </a:pPr>
              <a:t>29</a:t>
            </a:fld>
            <a:endParaRPr lang="en-US" altLang="en-US"/>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1598613"/>
            <a:ext cx="3656013" cy="36560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216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2346325" y="287339"/>
            <a:ext cx="7543800" cy="1220787"/>
          </a:xfrm>
          <a:effectLst>
            <a:outerShdw blurRad="88900" dist="38099" dir="2700000" algn="ctr" rotWithShape="0">
              <a:schemeClr val="bg2">
                <a:alpha val="84000"/>
              </a:schemeClr>
            </a:outerShdw>
          </a:effectLst>
        </p:spPr>
        <p:txBody>
          <a:bodyPr/>
          <a:lstStyle/>
          <a:p>
            <a:pPr>
              <a:defRPr/>
            </a:pPr>
            <a:r>
              <a:rPr kumimoji="1" lang="en-US" altLang="en-US" b="1" dirty="0">
                <a:solidFill>
                  <a:srgbClr val="45E838"/>
                </a:solidFill>
                <a:latin typeface="+mn-lt"/>
              </a:rPr>
              <a:t>What is the environment?</a:t>
            </a:r>
          </a:p>
        </p:txBody>
      </p:sp>
      <p:sp>
        <p:nvSpPr>
          <p:cNvPr id="17" name="Footer Placeholder 3"/>
          <p:cNvSpPr>
            <a:spLocks noGrp="1"/>
          </p:cNvSpPr>
          <p:nvPr>
            <p:ph type="ftr" sz="quarter" idx="11"/>
          </p:nvPr>
        </p:nvSpPr>
        <p:spPr/>
        <p:txBody>
          <a:bodyPr/>
          <a:lstStyle/>
          <a:p>
            <a:pPr>
              <a:defRPr/>
            </a:pPr>
            <a:endParaRPr lang="en-US" altLang="en-US" sz="1400" dirty="0"/>
          </a:p>
        </p:txBody>
      </p:sp>
      <p:sp>
        <p:nvSpPr>
          <p:cNvPr id="18" name="Slide Number Placeholder 4"/>
          <p:cNvSpPr>
            <a:spLocks noGrp="1"/>
          </p:cNvSpPr>
          <p:nvPr>
            <p:ph type="sldNum" sz="quarter" idx="12"/>
          </p:nvPr>
        </p:nvSpPr>
        <p:spPr/>
        <p:txBody>
          <a:bodyPr/>
          <a:lstStyle/>
          <a:p>
            <a:pPr>
              <a:defRPr/>
            </a:pPr>
            <a:fld id="{F050E32D-09D3-423A-A3F1-8FFDB3358A41}" type="slidenum">
              <a:rPr lang="en-US" altLang="en-US"/>
              <a:pPr>
                <a:defRPr/>
              </a:pPr>
              <a:t>3</a:t>
            </a:fld>
            <a:endParaRPr lang="en-US" altLang="en-US"/>
          </a:p>
        </p:txBody>
      </p:sp>
      <p:grpSp>
        <p:nvGrpSpPr>
          <p:cNvPr id="1046" name="Group 22"/>
          <p:cNvGrpSpPr>
            <a:grpSpLocks/>
          </p:cNvGrpSpPr>
          <p:nvPr/>
        </p:nvGrpSpPr>
        <p:grpSpPr bwMode="auto">
          <a:xfrm>
            <a:off x="2478088" y="1830389"/>
            <a:ext cx="4191000" cy="1754187"/>
            <a:chOff x="576" y="1104"/>
            <a:chExt cx="2640" cy="1105"/>
          </a:xfrm>
        </p:grpSpPr>
        <p:pic>
          <p:nvPicPr>
            <p:cNvPr id="123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1104"/>
              <a:ext cx="1474"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 Box 9"/>
            <p:cNvSpPr txBox="1">
              <a:spLocks noChangeArrowheads="1"/>
            </p:cNvSpPr>
            <p:nvPr/>
          </p:nvSpPr>
          <p:spPr bwMode="auto">
            <a:xfrm>
              <a:off x="2064" y="1200"/>
              <a:ext cx="1152" cy="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70C0"/>
                  </a:solidFill>
                </a:rPr>
                <a:t>The trees, air, &amp; soil around us</a:t>
              </a:r>
              <a:endParaRPr lang="en-US" altLang="en-US" sz="1600" b="1">
                <a:solidFill>
                  <a:srgbClr val="0070C0"/>
                </a:solidFill>
              </a:endParaRPr>
            </a:p>
          </p:txBody>
        </p:sp>
      </p:grpSp>
      <p:grpSp>
        <p:nvGrpSpPr>
          <p:cNvPr id="1047" name="Group 23"/>
          <p:cNvGrpSpPr>
            <a:grpSpLocks/>
          </p:cNvGrpSpPr>
          <p:nvPr/>
        </p:nvGrpSpPr>
        <p:grpSpPr bwMode="auto">
          <a:xfrm>
            <a:off x="2206625" y="4184650"/>
            <a:ext cx="3505200" cy="1905000"/>
            <a:chOff x="1056" y="2352"/>
            <a:chExt cx="2208" cy="1200"/>
          </a:xfrm>
        </p:grpSpPr>
        <p:pic>
          <p:nvPicPr>
            <p:cNvPr id="123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2352"/>
              <a:ext cx="1176"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2"/>
            <p:cNvSpPr txBox="1">
              <a:spLocks noChangeArrowheads="1"/>
            </p:cNvSpPr>
            <p:nvPr/>
          </p:nvSpPr>
          <p:spPr bwMode="auto">
            <a:xfrm>
              <a:off x="2256" y="2496"/>
              <a:ext cx="1008" cy="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0070C0"/>
                  </a:solidFill>
                </a:rPr>
                <a:t>Our fields, </a:t>
              </a:r>
              <a:r>
                <a:rPr lang="en-US" altLang="en-US" sz="1800" b="1" dirty="0" smtClean="0">
                  <a:solidFill>
                    <a:srgbClr val="0070C0"/>
                  </a:solidFill>
                </a:rPr>
                <a:t>farms, factories </a:t>
              </a:r>
              <a:r>
                <a:rPr lang="en-US" altLang="en-US" sz="1800" b="1" dirty="0">
                  <a:solidFill>
                    <a:srgbClr val="0070C0"/>
                  </a:solidFill>
                </a:rPr>
                <a:t>&amp; the food we grow</a:t>
              </a:r>
              <a:endParaRPr lang="en-US" altLang="en-US" sz="1600" b="1" dirty="0">
                <a:solidFill>
                  <a:srgbClr val="0070C0"/>
                </a:solidFill>
              </a:endParaRPr>
            </a:p>
          </p:txBody>
        </p:sp>
      </p:grpSp>
      <p:grpSp>
        <p:nvGrpSpPr>
          <p:cNvPr id="1051" name="Group 27"/>
          <p:cNvGrpSpPr>
            <a:grpSpLocks/>
          </p:cNvGrpSpPr>
          <p:nvPr/>
        </p:nvGrpSpPr>
        <p:grpSpPr bwMode="auto">
          <a:xfrm>
            <a:off x="5764213" y="4446589"/>
            <a:ext cx="4603750" cy="1851025"/>
            <a:chOff x="2400" y="2544"/>
            <a:chExt cx="2900" cy="1166"/>
          </a:xfrm>
        </p:grpSpPr>
        <p:pic>
          <p:nvPicPr>
            <p:cNvPr id="1230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 y="2544"/>
              <a:ext cx="1460"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5"/>
            <p:cNvSpPr txBox="1">
              <a:spLocks noChangeArrowheads="1"/>
            </p:cNvSpPr>
            <p:nvPr/>
          </p:nvSpPr>
          <p:spPr bwMode="auto">
            <a:xfrm>
              <a:off x="2400" y="3264"/>
              <a:ext cx="1392" cy="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b="1">
                  <a:solidFill>
                    <a:srgbClr val="0070C0"/>
                  </a:solidFill>
                </a:rPr>
                <a:t>Our oceans, lakes, and rivers</a:t>
              </a:r>
              <a:endParaRPr lang="en-US" altLang="en-US" sz="1800" b="1">
                <a:solidFill>
                  <a:srgbClr val="0070C0"/>
                </a:solidFill>
              </a:endParaRPr>
            </a:p>
          </p:txBody>
        </p:sp>
      </p:grpSp>
      <p:grpSp>
        <p:nvGrpSpPr>
          <p:cNvPr id="1050" name="Group 26"/>
          <p:cNvGrpSpPr>
            <a:grpSpLocks/>
          </p:cNvGrpSpPr>
          <p:nvPr/>
        </p:nvGrpSpPr>
        <p:grpSpPr bwMode="auto">
          <a:xfrm>
            <a:off x="5472114" y="2046288"/>
            <a:ext cx="4479925" cy="2057400"/>
            <a:chOff x="2448" y="1152"/>
            <a:chExt cx="2784" cy="1200"/>
          </a:xfrm>
        </p:grpSpPr>
        <p:grpSp>
          <p:nvGrpSpPr>
            <p:cNvPr id="12297" name="Group 21"/>
            <p:cNvGrpSpPr>
              <a:grpSpLocks/>
            </p:cNvGrpSpPr>
            <p:nvPr/>
          </p:nvGrpSpPr>
          <p:grpSpPr bwMode="auto">
            <a:xfrm>
              <a:off x="4032" y="1152"/>
              <a:ext cx="1200" cy="1200"/>
              <a:chOff x="3936" y="2592"/>
              <a:chExt cx="1200" cy="1200"/>
            </a:xfrm>
          </p:grpSpPr>
          <p:pic>
            <p:nvPicPr>
              <p:cNvPr id="12299"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2640"/>
                <a:ext cx="883"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Rectangle 19"/>
              <p:cNvSpPr>
                <a:spLocks noChangeArrowheads="1"/>
              </p:cNvSpPr>
              <p:nvPr/>
            </p:nvSpPr>
            <p:spPr bwMode="auto">
              <a:xfrm>
                <a:off x="3936" y="2592"/>
                <a:ext cx="1200" cy="1200"/>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2298" name="Text Box 20"/>
            <p:cNvSpPr txBox="1">
              <a:spLocks noChangeArrowheads="1"/>
            </p:cNvSpPr>
            <p:nvPr/>
          </p:nvSpPr>
          <p:spPr bwMode="auto">
            <a:xfrm>
              <a:off x="2448" y="1842"/>
              <a:ext cx="1488" cy="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b="1">
                  <a:solidFill>
                    <a:srgbClr val="0070C0"/>
                  </a:solidFill>
                </a:rPr>
                <a:t>ALL the places we live, work &amp; play</a:t>
              </a:r>
              <a:endParaRPr lang="en-US" altLang="en-US" sz="1600" b="1">
                <a:solidFill>
                  <a:srgbClr val="0070C0"/>
                </a:solidFill>
              </a:endParaRPr>
            </a:p>
          </p:txBody>
        </p:sp>
      </p:grpSp>
    </p:spTree>
    <p:extLst>
      <p:ext uri="{BB962C8B-B14F-4D97-AF65-F5344CB8AC3E}">
        <p14:creationId xmlns:p14="http://schemas.microsoft.com/office/powerpoint/2010/main" val="110416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fade">
                                      <p:cBhvr>
                                        <p:cTn id="7" dur="2000"/>
                                        <p:tgtEl>
                                          <p:spTgt spid="1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47"/>
                                        </p:tgtEl>
                                        <p:attrNameLst>
                                          <p:attrName>style.visibility</p:attrName>
                                        </p:attrNameLst>
                                      </p:cBhvr>
                                      <p:to>
                                        <p:strVal val="visible"/>
                                      </p:to>
                                    </p:set>
                                    <p:animEffect transition="in" filter="fade">
                                      <p:cBhvr>
                                        <p:cTn id="12" dur="2000"/>
                                        <p:tgtEl>
                                          <p:spTgt spid="10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51"/>
                                        </p:tgtEl>
                                        <p:attrNameLst>
                                          <p:attrName>style.visibility</p:attrName>
                                        </p:attrNameLst>
                                      </p:cBhvr>
                                      <p:to>
                                        <p:strVal val="visible"/>
                                      </p:to>
                                    </p:set>
                                    <p:animEffect transition="in" filter="fade">
                                      <p:cBhvr>
                                        <p:cTn id="17" dur="2000"/>
                                        <p:tgtEl>
                                          <p:spTgt spid="10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50"/>
                                        </p:tgtEl>
                                        <p:attrNameLst>
                                          <p:attrName>style.visibility</p:attrName>
                                        </p:attrNameLst>
                                      </p:cBhvr>
                                      <p:to>
                                        <p:strVal val="visible"/>
                                      </p:to>
                                    </p:set>
                                    <p:animEffect transition="in" filter="fade">
                                      <p:cBhvr>
                                        <p:cTn id="22" dur="20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905000" y="533401"/>
            <a:ext cx="8763000" cy="803275"/>
          </a:xfrm>
        </p:spPr>
        <p:txBody>
          <a:bodyPr>
            <a:noAutofit/>
          </a:bodyPr>
          <a:lstStyle/>
          <a:p>
            <a:pPr>
              <a:defRPr/>
            </a:pPr>
            <a:r>
              <a:rPr lang="en-US" altLang="en-US" b="1" dirty="0">
                <a:solidFill>
                  <a:srgbClr val="45E838"/>
                </a:solidFill>
                <a:latin typeface="Century Gothic" panose="020B0502020202020204" pitchFamily="34" charset="0"/>
              </a:rPr>
              <a:t>What are the risks &amp; benefits?</a:t>
            </a:r>
          </a:p>
        </p:txBody>
      </p:sp>
      <p:sp>
        <p:nvSpPr>
          <p:cNvPr id="12" name="Footer Placeholder 3"/>
          <p:cNvSpPr>
            <a:spLocks noGrp="1"/>
          </p:cNvSpPr>
          <p:nvPr>
            <p:ph type="ftr" sz="quarter" idx="11"/>
          </p:nvPr>
        </p:nvSpPr>
        <p:spPr/>
        <p:txBody>
          <a:bodyPr/>
          <a:lstStyle/>
          <a:p>
            <a:pPr>
              <a:defRPr/>
            </a:pPr>
            <a:endParaRPr lang="en-US" altLang="en-US" sz="1400" dirty="0"/>
          </a:p>
        </p:txBody>
      </p:sp>
      <p:sp>
        <p:nvSpPr>
          <p:cNvPr id="13" name="Slide Number Placeholder 4"/>
          <p:cNvSpPr>
            <a:spLocks noGrp="1"/>
          </p:cNvSpPr>
          <p:nvPr>
            <p:ph type="sldNum" sz="quarter" idx="12"/>
          </p:nvPr>
        </p:nvSpPr>
        <p:spPr/>
        <p:txBody>
          <a:bodyPr/>
          <a:lstStyle/>
          <a:p>
            <a:pPr>
              <a:defRPr/>
            </a:pPr>
            <a:fld id="{509093A4-7578-40D4-A4EF-68F7A7225D7C}" type="slidenum">
              <a:rPr lang="en-US" altLang="en-US"/>
              <a:pPr>
                <a:defRPr/>
              </a:pPr>
              <a:t>30</a:t>
            </a:fld>
            <a:endParaRPr lang="en-US" altLang="en-US"/>
          </a:p>
        </p:txBody>
      </p:sp>
      <p:pic>
        <p:nvPicPr>
          <p:cNvPr id="6349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85" y="2805237"/>
            <a:ext cx="2438400" cy="218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3494" name="Group 16"/>
          <p:cNvGrpSpPr>
            <a:grpSpLocks/>
          </p:cNvGrpSpPr>
          <p:nvPr/>
        </p:nvGrpSpPr>
        <p:grpSpPr bwMode="auto">
          <a:xfrm>
            <a:off x="8382000" y="2982578"/>
            <a:ext cx="2514600" cy="2441575"/>
            <a:chOff x="2304" y="2064"/>
            <a:chExt cx="1824" cy="1771"/>
          </a:xfrm>
        </p:grpSpPr>
        <p:pic>
          <p:nvPicPr>
            <p:cNvPr id="6349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2064"/>
              <a:ext cx="904"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2592"/>
              <a:ext cx="1680"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349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555" y="3601588"/>
            <a:ext cx="17700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78" name="Rectangle 18"/>
          <p:cNvSpPr>
            <a:spLocks noChangeArrowheads="1"/>
          </p:cNvSpPr>
          <p:nvPr/>
        </p:nvSpPr>
        <p:spPr bwMode="auto">
          <a:xfrm>
            <a:off x="2133600" y="1600200"/>
            <a:ext cx="1143000" cy="1143000"/>
          </a:xfrm>
          <a:prstGeom prst="rect">
            <a:avLst/>
          </a:prstGeom>
          <a:noFill/>
          <a:ln>
            <a:noFill/>
          </a:ln>
          <a:effectLst>
            <a:outerShdw blurRad="88900"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Osaka" pitchFamily="1" charset="-128"/>
              </a:defRPr>
            </a:lvl1pPr>
            <a:lvl2pPr algn="ctr">
              <a:defRPr sz="4400">
                <a:solidFill>
                  <a:schemeClr val="tx2"/>
                </a:solidFill>
                <a:latin typeface="Arial" panose="020B0604020202020204" pitchFamily="34" charset="0"/>
                <a:ea typeface="Osaka" pitchFamily="1" charset="-128"/>
              </a:defRPr>
            </a:lvl2pPr>
            <a:lvl3pPr algn="ctr">
              <a:defRPr sz="4400">
                <a:solidFill>
                  <a:schemeClr val="tx2"/>
                </a:solidFill>
                <a:latin typeface="Arial" panose="020B0604020202020204" pitchFamily="34" charset="0"/>
                <a:ea typeface="Osaka" pitchFamily="1" charset="-128"/>
              </a:defRPr>
            </a:lvl3pPr>
            <a:lvl4pPr algn="ctr">
              <a:defRPr sz="4400">
                <a:solidFill>
                  <a:schemeClr val="tx2"/>
                </a:solidFill>
                <a:latin typeface="Arial" panose="020B0604020202020204" pitchFamily="34" charset="0"/>
                <a:ea typeface="Osaka" pitchFamily="1" charset="-128"/>
              </a:defRPr>
            </a:lvl4pPr>
            <a:lvl5pPr algn="ctr">
              <a:defRPr sz="4400">
                <a:solidFill>
                  <a:schemeClr val="tx2"/>
                </a:solidFill>
                <a:latin typeface="Arial" panose="020B0604020202020204" pitchFamily="34" charset="0"/>
                <a:ea typeface="Osaka" pitchFamily="1" charset="-128"/>
              </a:defRPr>
            </a:lvl5pPr>
            <a:lvl6pPr marL="457200" algn="ctr" fontAlgn="base">
              <a:spcBef>
                <a:spcPct val="0"/>
              </a:spcBef>
              <a:spcAft>
                <a:spcPct val="0"/>
              </a:spcAft>
              <a:defRPr sz="4400">
                <a:solidFill>
                  <a:schemeClr val="tx2"/>
                </a:solidFill>
                <a:latin typeface="Arial" panose="020B0604020202020204" pitchFamily="34" charset="0"/>
                <a:ea typeface="Osaka" pitchFamily="1" charset="-128"/>
              </a:defRPr>
            </a:lvl6pPr>
            <a:lvl7pPr marL="914400" algn="ctr" fontAlgn="base">
              <a:spcBef>
                <a:spcPct val="0"/>
              </a:spcBef>
              <a:spcAft>
                <a:spcPct val="0"/>
              </a:spcAft>
              <a:defRPr sz="4400">
                <a:solidFill>
                  <a:schemeClr val="tx2"/>
                </a:solidFill>
                <a:latin typeface="Arial" panose="020B0604020202020204" pitchFamily="34" charset="0"/>
                <a:ea typeface="Osaka" pitchFamily="1" charset="-128"/>
              </a:defRPr>
            </a:lvl7pPr>
            <a:lvl8pPr marL="1371600" algn="ctr" fontAlgn="base">
              <a:spcBef>
                <a:spcPct val="0"/>
              </a:spcBef>
              <a:spcAft>
                <a:spcPct val="0"/>
              </a:spcAft>
              <a:defRPr sz="4400">
                <a:solidFill>
                  <a:schemeClr val="tx2"/>
                </a:solidFill>
                <a:latin typeface="Arial" panose="020B0604020202020204" pitchFamily="34" charset="0"/>
                <a:ea typeface="Osaka" pitchFamily="1" charset="-128"/>
              </a:defRPr>
            </a:lvl8pPr>
            <a:lvl9pPr marL="1828800" algn="ctr" fontAlgn="base">
              <a:spcBef>
                <a:spcPct val="0"/>
              </a:spcBef>
              <a:spcAft>
                <a:spcPct val="0"/>
              </a:spcAft>
              <a:defRPr sz="4400">
                <a:solidFill>
                  <a:schemeClr val="tx2"/>
                </a:solidFill>
                <a:latin typeface="Arial" panose="020B0604020202020204" pitchFamily="34" charset="0"/>
                <a:ea typeface="Osaka" pitchFamily="1" charset="-128"/>
              </a:defRPr>
            </a:lvl9pPr>
          </a:lstStyle>
          <a:p>
            <a:pPr eaLnBrk="1" hangingPunct="1">
              <a:defRPr/>
            </a:pPr>
            <a:r>
              <a:rPr lang="en-US" altLang="en-US" sz="6500" b="1">
                <a:solidFill>
                  <a:srgbClr val="336633"/>
                </a:solidFill>
              </a:rPr>
              <a:t>1</a:t>
            </a:r>
          </a:p>
        </p:txBody>
      </p:sp>
      <p:sp>
        <p:nvSpPr>
          <p:cNvPr id="220179" name="Rectangle 19"/>
          <p:cNvSpPr>
            <a:spLocks noChangeArrowheads="1"/>
          </p:cNvSpPr>
          <p:nvPr/>
        </p:nvSpPr>
        <p:spPr bwMode="auto">
          <a:xfrm>
            <a:off x="5562600" y="2209800"/>
            <a:ext cx="1143000" cy="1143000"/>
          </a:xfrm>
          <a:prstGeom prst="rect">
            <a:avLst/>
          </a:prstGeom>
          <a:noFill/>
          <a:ln>
            <a:noFill/>
          </a:ln>
          <a:effectLst>
            <a:outerShdw blurRad="88900"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Osaka" pitchFamily="1" charset="-128"/>
              </a:defRPr>
            </a:lvl1pPr>
            <a:lvl2pPr algn="ctr">
              <a:defRPr sz="4400">
                <a:solidFill>
                  <a:schemeClr val="tx2"/>
                </a:solidFill>
                <a:latin typeface="Arial" panose="020B0604020202020204" pitchFamily="34" charset="0"/>
                <a:ea typeface="Osaka" pitchFamily="1" charset="-128"/>
              </a:defRPr>
            </a:lvl2pPr>
            <a:lvl3pPr algn="ctr">
              <a:defRPr sz="4400">
                <a:solidFill>
                  <a:schemeClr val="tx2"/>
                </a:solidFill>
                <a:latin typeface="Arial" panose="020B0604020202020204" pitchFamily="34" charset="0"/>
                <a:ea typeface="Osaka" pitchFamily="1" charset="-128"/>
              </a:defRPr>
            </a:lvl3pPr>
            <a:lvl4pPr algn="ctr">
              <a:defRPr sz="4400">
                <a:solidFill>
                  <a:schemeClr val="tx2"/>
                </a:solidFill>
                <a:latin typeface="Arial" panose="020B0604020202020204" pitchFamily="34" charset="0"/>
                <a:ea typeface="Osaka" pitchFamily="1" charset="-128"/>
              </a:defRPr>
            </a:lvl4pPr>
            <a:lvl5pPr algn="ctr">
              <a:defRPr sz="4400">
                <a:solidFill>
                  <a:schemeClr val="tx2"/>
                </a:solidFill>
                <a:latin typeface="Arial" panose="020B0604020202020204" pitchFamily="34" charset="0"/>
                <a:ea typeface="Osaka" pitchFamily="1" charset="-128"/>
              </a:defRPr>
            </a:lvl5pPr>
            <a:lvl6pPr marL="457200" algn="ctr" fontAlgn="base">
              <a:spcBef>
                <a:spcPct val="0"/>
              </a:spcBef>
              <a:spcAft>
                <a:spcPct val="0"/>
              </a:spcAft>
              <a:defRPr sz="4400">
                <a:solidFill>
                  <a:schemeClr val="tx2"/>
                </a:solidFill>
                <a:latin typeface="Arial" panose="020B0604020202020204" pitchFamily="34" charset="0"/>
                <a:ea typeface="Osaka" pitchFamily="1" charset="-128"/>
              </a:defRPr>
            </a:lvl6pPr>
            <a:lvl7pPr marL="914400" algn="ctr" fontAlgn="base">
              <a:spcBef>
                <a:spcPct val="0"/>
              </a:spcBef>
              <a:spcAft>
                <a:spcPct val="0"/>
              </a:spcAft>
              <a:defRPr sz="4400">
                <a:solidFill>
                  <a:schemeClr val="tx2"/>
                </a:solidFill>
                <a:latin typeface="Arial" panose="020B0604020202020204" pitchFamily="34" charset="0"/>
                <a:ea typeface="Osaka" pitchFamily="1" charset="-128"/>
              </a:defRPr>
            </a:lvl7pPr>
            <a:lvl8pPr marL="1371600" algn="ctr" fontAlgn="base">
              <a:spcBef>
                <a:spcPct val="0"/>
              </a:spcBef>
              <a:spcAft>
                <a:spcPct val="0"/>
              </a:spcAft>
              <a:defRPr sz="4400">
                <a:solidFill>
                  <a:schemeClr val="tx2"/>
                </a:solidFill>
                <a:latin typeface="Arial" panose="020B0604020202020204" pitchFamily="34" charset="0"/>
                <a:ea typeface="Osaka" pitchFamily="1" charset="-128"/>
              </a:defRPr>
            </a:lvl8pPr>
            <a:lvl9pPr marL="1828800" algn="ctr" fontAlgn="base">
              <a:spcBef>
                <a:spcPct val="0"/>
              </a:spcBef>
              <a:spcAft>
                <a:spcPct val="0"/>
              </a:spcAft>
              <a:defRPr sz="4400">
                <a:solidFill>
                  <a:schemeClr val="tx2"/>
                </a:solidFill>
                <a:latin typeface="Arial" panose="020B0604020202020204" pitchFamily="34" charset="0"/>
                <a:ea typeface="Osaka" pitchFamily="1" charset="-128"/>
              </a:defRPr>
            </a:lvl9pPr>
          </a:lstStyle>
          <a:p>
            <a:pPr eaLnBrk="1" hangingPunct="1">
              <a:defRPr/>
            </a:pPr>
            <a:r>
              <a:rPr lang="en-US" altLang="en-US" sz="6500" b="1">
                <a:solidFill>
                  <a:srgbClr val="336633"/>
                </a:solidFill>
              </a:rPr>
              <a:t>2</a:t>
            </a:r>
          </a:p>
        </p:txBody>
      </p:sp>
      <p:sp>
        <p:nvSpPr>
          <p:cNvPr id="220181" name="Rectangle 21"/>
          <p:cNvSpPr>
            <a:spLocks noChangeArrowheads="1"/>
          </p:cNvSpPr>
          <p:nvPr/>
        </p:nvSpPr>
        <p:spPr bwMode="auto">
          <a:xfrm>
            <a:off x="9067800" y="1981200"/>
            <a:ext cx="1143000" cy="1143000"/>
          </a:xfrm>
          <a:prstGeom prst="rect">
            <a:avLst/>
          </a:prstGeom>
          <a:noFill/>
          <a:ln>
            <a:noFill/>
          </a:ln>
          <a:effectLst>
            <a:outerShdw blurRad="88900"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Osaka" pitchFamily="1" charset="-128"/>
              </a:defRPr>
            </a:lvl1pPr>
            <a:lvl2pPr algn="ctr">
              <a:defRPr sz="4400">
                <a:solidFill>
                  <a:schemeClr val="tx2"/>
                </a:solidFill>
                <a:latin typeface="Arial" panose="020B0604020202020204" pitchFamily="34" charset="0"/>
                <a:ea typeface="Osaka" pitchFamily="1" charset="-128"/>
              </a:defRPr>
            </a:lvl2pPr>
            <a:lvl3pPr algn="ctr">
              <a:defRPr sz="4400">
                <a:solidFill>
                  <a:schemeClr val="tx2"/>
                </a:solidFill>
                <a:latin typeface="Arial" panose="020B0604020202020204" pitchFamily="34" charset="0"/>
                <a:ea typeface="Osaka" pitchFamily="1" charset="-128"/>
              </a:defRPr>
            </a:lvl3pPr>
            <a:lvl4pPr algn="ctr">
              <a:defRPr sz="4400">
                <a:solidFill>
                  <a:schemeClr val="tx2"/>
                </a:solidFill>
                <a:latin typeface="Arial" panose="020B0604020202020204" pitchFamily="34" charset="0"/>
                <a:ea typeface="Osaka" pitchFamily="1" charset="-128"/>
              </a:defRPr>
            </a:lvl4pPr>
            <a:lvl5pPr algn="ctr">
              <a:defRPr sz="4400">
                <a:solidFill>
                  <a:schemeClr val="tx2"/>
                </a:solidFill>
                <a:latin typeface="Arial" panose="020B0604020202020204" pitchFamily="34" charset="0"/>
                <a:ea typeface="Osaka" pitchFamily="1" charset="-128"/>
              </a:defRPr>
            </a:lvl5pPr>
            <a:lvl6pPr marL="457200" algn="ctr" fontAlgn="base">
              <a:spcBef>
                <a:spcPct val="0"/>
              </a:spcBef>
              <a:spcAft>
                <a:spcPct val="0"/>
              </a:spcAft>
              <a:defRPr sz="4400">
                <a:solidFill>
                  <a:schemeClr val="tx2"/>
                </a:solidFill>
                <a:latin typeface="Arial" panose="020B0604020202020204" pitchFamily="34" charset="0"/>
                <a:ea typeface="Osaka" pitchFamily="1" charset="-128"/>
              </a:defRPr>
            </a:lvl6pPr>
            <a:lvl7pPr marL="914400" algn="ctr" fontAlgn="base">
              <a:spcBef>
                <a:spcPct val="0"/>
              </a:spcBef>
              <a:spcAft>
                <a:spcPct val="0"/>
              </a:spcAft>
              <a:defRPr sz="4400">
                <a:solidFill>
                  <a:schemeClr val="tx2"/>
                </a:solidFill>
                <a:latin typeface="Arial" panose="020B0604020202020204" pitchFamily="34" charset="0"/>
                <a:ea typeface="Osaka" pitchFamily="1" charset="-128"/>
              </a:defRPr>
            </a:lvl7pPr>
            <a:lvl8pPr marL="1371600" algn="ctr" fontAlgn="base">
              <a:spcBef>
                <a:spcPct val="0"/>
              </a:spcBef>
              <a:spcAft>
                <a:spcPct val="0"/>
              </a:spcAft>
              <a:defRPr sz="4400">
                <a:solidFill>
                  <a:schemeClr val="tx2"/>
                </a:solidFill>
                <a:latin typeface="Arial" panose="020B0604020202020204" pitchFamily="34" charset="0"/>
                <a:ea typeface="Osaka" pitchFamily="1" charset="-128"/>
              </a:defRPr>
            </a:lvl8pPr>
            <a:lvl9pPr marL="1828800" algn="ctr" fontAlgn="base">
              <a:spcBef>
                <a:spcPct val="0"/>
              </a:spcBef>
              <a:spcAft>
                <a:spcPct val="0"/>
              </a:spcAft>
              <a:defRPr sz="4400">
                <a:solidFill>
                  <a:schemeClr val="tx2"/>
                </a:solidFill>
                <a:latin typeface="Arial" panose="020B0604020202020204" pitchFamily="34" charset="0"/>
                <a:ea typeface="Osaka" pitchFamily="1" charset="-128"/>
              </a:defRPr>
            </a:lvl9pPr>
          </a:lstStyle>
          <a:p>
            <a:pPr eaLnBrk="1" hangingPunct="1">
              <a:defRPr/>
            </a:pPr>
            <a:r>
              <a:rPr lang="en-US" altLang="en-US" sz="6500" b="1">
                <a:solidFill>
                  <a:srgbClr val="336633"/>
                </a:solidFill>
              </a:rPr>
              <a:t>3</a:t>
            </a:r>
          </a:p>
        </p:txBody>
      </p:sp>
    </p:spTree>
    <p:extLst>
      <p:ext uri="{BB962C8B-B14F-4D97-AF65-F5344CB8AC3E}">
        <p14:creationId xmlns:p14="http://schemas.microsoft.com/office/powerpoint/2010/main" val="3330647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8"/>
            <a:ext cx="7543800" cy="1008062"/>
          </a:xfrm>
        </p:spPr>
        <p:txBody>
          <a:bodyPr/>
          <a:lstStyle/>
          <a:p>
            <a:pPr eaLnBrk="1" hangingPunct="1">
              <a:defRPr/>
            </a:pPr>
            <a:r>
              <a:rPr lang="en-US" sz="5400" b="1" dirty="0">
                <a:solidFill>
                  <a:srgbClr val="45E838"/>
                </a:solidFill>
                <a:latin typeface="Century Gothic" panose="020B0502020202020204" pitchFamily="34" charset="0"/>
              </a:rPr>
              <a:t>Risks and Benefits</a:t>
            </a:r>
          </a:p>
        </p:txBody>
      </p:sp>
      <p:sp>
        <p:nvSpPr>
          <p:cNvPr id="65539" name="Content Placeholder 2"/>
          <p:cNvSpPr>
            <a:spLocks noGrp="1"/>
          </p:cNvSpPr>
          <p:nvPr>
            <p:ph idx="1"/>
          </p:nvPr>
        </p:nvSpPr>
        <p:spPr>
          <a:xfrm>
            <a:off x="1786943" y="1981200"/>
            <a:ext cx="9155083" cy="4876800"/>
          </a:xfrm>
        </p:spPr>
        <p:txBody>
          <a:bodyPr>
            <a:normAutofit/>
          </a:bodyPr>
          <a:lstStyle/>
          <a:p>
            <a:pPr eaLnBrk="1" hangingPunct="1"/>
            <a:r>
              <a:rPr lang="en-US" altLang="en-US" sz="3600" b="1" dirty="0">
                <a:solidFill>
                  <a:srgbClr val="0070C0"/>
                </a:solidFill>
              </a:rPr>
              <a:t>We live in an industrial society that depends on the use of both natural and human-made chemicals to function. The use of these chemicals results in benefits to society as well as risks. </a:t>
            </a:r>
          </a:p>
          <a:p>
            <a:pPr eaLnBrk="1" hangingPunct="1"/>
            <a:r>
              <a:rPr lang="en-US" altLang="en-US" sz="3600" b="1" dirty="0">
                <a:solidFill>
                  <a:srgbClr val="0070C0"/>
                </a:solidFill>
              </a:rPr>
              <a:t>Pesticides, for example, make it easier to grow </a:t>
            </a:r>
            <a:r>
              <a:rPr lang="en-US" altLang="en-US" sz="3600" b="1" dirty="0" smtClean="0">
                <a:solidFill>
                  <a:srgbClr val="0070C0"/>
                </a:solidFill>
              </a:rPr>
              <a:t>fruits. </a:t>
            </a:r>
            <a:r>
              <a:rPr lang="en-US" altLang="en-US" sz="3600" b="1" dirty="0">
                <a:solidFill>
                  <a:srgbClr val="0070C0"/>
                </a:solidFill>
              </a:rPr>
              <a:t>Unfortunately, in some cases, pesticides can make people sick. </a:t>
            </a:r>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CD2B202E-7DFB-463C-8871-323FABC55BB8}" type="slidenum">
              <a:rPr lang="en-US" altLang="en-US" smtClean="0"/>
              <a:pPr>
                <a:defRPr/>
              </a:pPr>
              <a:t>31</a:t>
            </a:fld>
            <a:endParaRPr lang="en-US" altLang="en-US"/>
          </a:p>
        </p:txBody>
      </p:sp>
    </p:spTree>
    <p:extLst>
      <p:ext uri="{BB962C8B-B14F-4D97-AF65-F5344CB8AC3E}">
        <p14:creationId xmlns:p14="http://schemas.microsoft.com/office/powerpoint/2010/main" val="2430815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7939"/>
            <a:ext cx="7543800" cy="1449387"/>
          </a:xfrm>
        </p:spPr>
        <p:txBody>
          <a:bodyPr/>
          <a:lstStyle/>
          <a:p>
            <a:pPr eaLnBrk="1" hangingPunct="1">
              <a:defRPr/>
            </a:pPr>
            <a:r>
              <a:rPr lang="en-US" b="1" dirty="0" smtClean="0">
                <a:solidFill>
                  <a:srgbClr val="45E838"/>
                </a:solidFill>
                <a:latin typeface="Century Gothic" panose="020B0502020202020204" pitchFamily="34" charset="0"/>
              </a:rPr>
              <a:t>Risks and Benefits</a:t>
            </a:r>
            <a:endParaRPr lang="en-US" dirty="0"/>
          </a:p>
        </p:txBody>
      </p:sp>
      <p:sp>
        <p:nvSpPr>
          <p:cNvPr id="66563" name="Content Placeholder 2"/>
          <p:cNvSpPr>
            <a:spLocks noGrp="1"/>
          </p:cNvSpPr>
          <p:nvPr>
            <p:ph idx="1"/>
          </p:nvPr>
        </p:nvSpPr>
        <p:spPr>
          <a:xfrm>
            <a:off x="1127661" y="1961644"/>
            <a:ext cx="10218626" cy="4356474"/>
          </a:xfrm>
        </p:spPr>
        <p:txBody>
          <a:bodyPr>
            <a:normAutofit/>
          </a:bodyPr>
          <a:lstStyle/>
          <a:p>
            <a:pPr>
              <a:spcAft>
                <a:spcPts val="1800"/>
              </a:spcAft>
            </a:pPr>
            <a:r>
              <a:rPr lang="en-US" altLang="en-US" sz="4000" b="1" dirty="0">
                <a:solidFill>
                  <a:srgbClr val="0070C0"/>
                </a:solidFill>
              </a:rPr>
              <a:t>We can reduce the risk of getting sick without giving up the health benefits that fruit offers by washing or peeling the fruit before we eat it. </a:t>
            </a:r>
            <a:endParaRPr lang="en-US" altLang="en-US" sz="1700" b="1" dirty="0" smtClean="0">
              <a:solidFill>
                <a:srgbClr val="0070C0"/>
              </a:solidFill>
            </a:endParaRPr>
          </a:p>
          <a:p>
            <a:pPr eaLnBrk="1" hangingPunct="1"/>
            <a:r>
              <a:rPr lang="en-US" altLang="en-US" sz="4000" b="1" dirty="0" smtClean="0">
                <a:solidFill>
                  <a:srgbClr val="0070C0"/>
                </a:solidFill>
              </a:rPr>
              <a:t>By </a:t>
            </a:r>
            <a:r>
              <a:rPr lang="en-US" altLang="en-US" sz="4000" b="1" dirty="0">
                <a:solidFill>
                  <a:srgbClr val="0070C0"/>
                </a:solidFill>
              </a:rPr>
              <a:t>understanding the risks and benefits that we face each day, we can make decisions that reduce our risk and keep us as safe and healthy as possible</a:t>
            </a:r>
            <a:r>
              <a:rPr lang="en-US" altLang="en-US" sz="4000" b="1" dirty="0" smtClean="0">
                <a:solidFill>
                  <a:srgbClr val="0070C0"/>
                </a:solidFill>
              </a:rPr>
              <a:t>.</a:t>
            </a:r>
            <a:endParaRPr lang="en-US" altLang="en-US" sz="4000" b="1" dirty="0">
              <a:solidFill>
                <a:srgbClr val="0070C0"/>
              </a:solidFill>
            </a:endParaRPr>
          </a:p>
          <a:p>
            <a:pPr eaLnBrk="1" hangingPunct="1"/>
            <a:endParaRPr lang="en-US" altLang="en-US" sz="4000" dirty="0"/>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B1E8D4A9-A7F4-43F7-991C-16F874FDA3F9}" type="slidenum">
              <a:rPr lang="en-US" altLang="en-US" smtClean="0"/>
              <a:pPr>
                <a:defRPr/>
              </a:pPr>
              <a:t>32</a:t>
            </a:fld>
            <a:endParaRPr lang="en-US" altLang="en-US"/>
          </a:p>
        </p:txBody>
      </p:sp>
    </p:spTree>
    <p:extLst>
      <p:ext uri="{BB962C8B-B14F-4D97-AF65-F5344CB8AC3E}">
        <p14:creationId xmlns:p14="http://schemas.microsoft.com/office/powerpoint/2010/main" val="1061859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346325" y="287338"/>
            <a:ext cx="7543800" cy="1109662"/>
          </a:xfrm>
        </p:spPr>
        <p:txBody>
          <a:bodyPr/>
          <a:lstStyle/>
          <a:p>
            <a:pPr>
              <a:defRPr/>
            </a:pPr>
            <a:r>
              <a:rPr lang="en-US" altLang="en-US" sz="6600" b="1" dirty="0">
                <a:solidFill>
                  <a:srgbClr val="45E838"/>
                </a:solidFill>
                <a:latin typeface="Century Gothic" panose="020B0502020202020204" pitchFamily="34" charset="0"/>
              </a:rPr>
              <a:t>Risks &amp; Benefits</a:t>
            </a:r>
          </a:p>
        </p:txBody>
      </p:sp>
      <p:sp>
        <p:nvSpPr>
          <p:cNvPr id="12" name="Footer Placeholder 3"/>
          <p:cNvSpPr>
            <a:spLocks noGrp="1"/>
          </p:cNvSpPr>
          <p:nvPr>
            <p:ph type="ftr" sz="quarter" idx="11"/>
          </p:nvPr>
        </p:nvSpPr>
        <p:spPr/>
        <p:txBody>
          <a:bodyPr/>
          <a:lstStyle/>
          <a:p>
            <a:pPr>
              <a:defRPr/>
            </a:pPr>
            <a:endParaRPr lang="en-US" altLang="en-US" sz="1400" dirty="0"/>
          </a:p>
        </p:txBody>
      </p:sp>
      <p:sp>
        <p:nvSpPr>
          <p:cNvPr id="13" name="Slide Number Placeholder 4"/>
          <p:cNvSpPr>
            <a:spLocks noGrp="1"/>
          </p:cNvSpPr>
          <p:nvPr>
            <p:ph type="sldNum" sz="quarter" idx="12"/>
          </p:nvPr>
        </p:nvSpPr>
        <p:spPr/>
        <p:txBody>
          <a:bodyPr/>
          <a:lstStyle/>
          <a:p>
            <a:pPr>
              <a:defRPr/>
            </a:pPr>
            <a:fld id="{8B6E1B35-2235-4B83-BED0-632CCB0C5F6D}" type="slidenum">
              <a:rPr lang="en-US" altLang="en-US"/>
              <a:pPr>
                <a:defRPr/>
              </a:pPr>
              <a:t>33</a:t>
            </a:fld>
            <a:endParaRPr lang="en-US" altLang="en-US"/>
          </a:p>
        </p:txBody>
      </p:sp>
      <p:grpSp>
        <p:nvGrpSpPr>
          <p:cNvPr id="67589" name="Group 4"/>
          <p:cNvGrpSpPr>
            <a:grpSpLocks/>
          </p:cNvGrpSpPr>
          <p:nvPr/>
        </p:nvGrpSpPr>
        <p:grpSpPr bwMode="auto">
          <a:xfrm>
            <a:off x="4486276" y="2517775"/>
            <a:ext cx="2836863" cy="3155950"/>
            <a:chOff x="2160" y="1008"/>
            <a:chExt cx="2016" cy="2324"/>
          </a:xfrm>
        </p:grpSpPr>
        <p:pic>
          <p:nvPicPr>
            <p:cNvPr id="67594" name="Picture 5"/>
            <p:cNvPicPr>
              <a:picLocks noChangeAspect="1" noChangeArrowheads="1"/>
            </p:cNvPicPr>
            <p:nvPr/>
          </p:nvPicPr>
          <p:blipFill>
            <a:blip r:embed="rId3">
              <a:extLst>
                <a:ext uri="{28A0092B-C50C-407E-A947-70E740481C1C}">
                  <a14:useLocalDpi xmlns:a14="http://schemas.microsoft.com/office/drawing/2010/main" val="0"/>
                </a:ext>
              </a:extLst>
            </a:blip>
            <a:srcRect r="37228"/>
            <a:stretch>
              <a:fillRect/>
            </a:stretch>
          </p:blipFill>
          <p:spPr bwMode="auto">
            <a:xfrm>
              <a:off x="2160" y="1008"/>
              <a:ext cx="1418" cy="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14471">
              <a:off x="3360" y="1824"/>
              <a:ext cx="674" cy="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1440"/>
              <a:ext cx="1056" cy="974"/>
            </a:xfrm>
            <a:prstGeom prst="rect">
              <a:avLst/>
            </a:prstGeom>
            <a:noFill/>
            <a:ln>
              <a:noFill/>
            </a:ln>
            <a:extLst>
              <a:ext uri="{909E8E84-426E-40DD-AFC4-6F175D3DCCD1}">
                <a14:hiddenFill xmlns:a14="http://schemas.microsoft.com/office/drawing/2010/main">
                  <a:solidFill>
                    <a:srgbClr val="FFFFFF">
                      <a:alpha val="25098"/>
                    </a:srgbClr>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0" name="Text Box 8"/>
          <p:cNvSpPr txBox="1">
            <a:spLocks noChangeArrowheads="1"/>
          </p:cNvSpPr>
          <p:nvPr/>
        </p:nvSpPr>
        <p:spPr bwMode="auto">
          <a:xfrm>
            <a:off x="7507288" y="2209801"/>
            <a:ext cx="22098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800" b="1" dirty="0">
                <a:solidFill>
                  <a:srgbClr val="FFC000"/>
                </a:solidFill>
              </a:rPr>
              <a:t>RISKS</a:t>
            </a:r>
            <a:endParaRPr lang="en-US" altLang="en-US" b="1" dirty="0">
              <a:solidFill>
                <a:srgbClr val="FFC000"/>
              </a:solidFill>
            </a:endParaRPr>
          </a:p>
        </p:txBody>
      </p:sp>
      <p:sp>
        <p:nvSpPr>
          <p:cNvPr id="67591" name="Text Box 9"/>
          <p:cNvSpPr txBox="1">
            <a:spLocks noChangeArrowheads="1"/>
          </p:cNvSpPr>
          <p:nvPr/>
        </p:nvSpPr>
        <p:spPr bwMode="auto">
          <a:xfrm>
            <a:off x="1905000" y="2260601"/>
            <a:ext cx="22098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dirty="0">
                <a:solidFill>
                  <a:srgbClr val="FFC000"/>
                </a:solidFill>
              </a:rPr>
              <a:t>BENEFITS</a:t>
            </a:r>
            <a:endParaRPr lang="en-US" altLang="en-US" b="1" dirty="0">
              <a:solidFill>
                <a:srgbClr val="FFC000"/>
              </a:solidFill>
            </a:endParaRPr>
          </a:p>
        </p:txBody>
      </p:sp>
      <p:sp>
        <p:nvSpPr>
          <p:cNvPr id="218122" name="Text Box 10"/>
          <p:cNvSpPr txBox="1">
            <a:spLocks noChangeArrowheads="1"/>
          </p:cNvSpPr>
          <p:nvPr/>
        </p:nvSpPr>
        <p:spPr bwMode="auto">
          <a:xfrm>
            <a:off x="1971675" y="3070226"/>
            <a:ext cx="2514600" cy="286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2000" b="1" dirty="0">
                <a:solidFill>
                  <a:srgbClr val="0070C0"/>
                </a:solidFill>
              </a:rPr>
              <a:t>No bugs</a:t>
            </a:r>
            <a:r>
              <a:rPr lang="en-US" altLang="en-US" sz="2000" b="1" dirty="0" smtClean="0">
                <a:solidFill>
                  <a:srgbClr val="0070C0"/>
                </a:solidFill>
              </a:rPr>
              <a:t>!</a:t>
            </a:r>
          </a:p>
          <a:p>
            <a:endParaRPr lang="en-US" altLang="en-US" sz="2000" b="1" dirty="0">
              <a:solidFill>
                <a:srgbClr val="0070C0"/>
              </a:solidFill>
            </a:endParaRPr>
          </a:p>
          <a:p>
            <a:pPr>
              <a:buFontTx/>
              <a:buChar char="•"/>
            </a:pPr>
            <a:r>
              <a:rPr lang="en-US" altLang="en-US" sz="2000" b="1" dirty="0">
                <a:solidFill>
                  <a:srgbClr val="0070C0"/>
                </a:solidFill>
              </a:rPr>
              <a:t>Better looking fruit that is more visually appealing</a:t>
            </a:r>
          </a:p>
          <a:p>
            <a:endParaRPr lang="en-US" altLang="en-US" sz="2000" b="1" dirty="0">
              <a:solidFill>
                <a:srgbClr val="0070C0"/>
              </a:solidFill>
            </a:endParaRPr>
          </a:p>
          <a:p>
            <a:pPr>
              <a:buFontTx/>
              <a:buChar char="•"/>
            </a:pPr>
            <a:r>
              <a:rPr lang="en-US" altLang="en-US" sz="2000" b="1" dirty="0">
                <a:solidFill>
                  <a:srgbClr val="0070C0"/>
                </a:solidFill>
              </a:rPr>
              <a:t>Bigger crops so farmers can make more profit</a:t>
            </a:r>
          </a:p>
        </p:txBody>
      </p:sp>
      <p:sp>
        <p:nvSpPr>
          <p:cNvPr id="218123" name="Text Box 11"/>
          <p:cNvSpPr txBox="1">
            <a:spLocks noChangeArrowheads="1"/>
          </p:cNvSpPr>
          <p:nvPr/>
        </p:nvSpPr>
        <p:spPr bwMode="auto">
          <a:xfrm>
            <a:off x="8079414" y="2902744"/>
            <a:ext cx="2743200" cy="317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2000" b="1" dirty="0">
                <a:solidFill>
                  <a:srgbClr val="0070C0"/>
                </a:solidFill>
              </a:rPr>
              <a:t>People ingest pesticides with the fruit and get sick</a:t>
            </a:r>
          </a:p>
          <a:p>
            <a:pPr>
              <a:buFontTx/>
              <a:buChar char="•"/>
            </a:pPr>
            <a:endParaRPr lang="en-US" altLang="en-US" sz="2000" b="1" dirty="0">
              <a:solidFill>
                <a:srgbClr val="0070C0"/>
              </a:solidFill>
            </a:endParaRPr>
          </a:p>
          <a:p>
            <a:pPr>
              <a:buFontTx/>
              <a:buChar char="•"/>
            </a:pPr>
            <a:r>
              <a:rPr lang="en-US" altLang="en-US" sz="2000" b="1" dirty="0">
                <a:solidFill>
                  <a:srgbClr val="0070C0"/>
                </a:solidFill>
              </a:rPr>
              <a:t>Pesticides get into dirt and water</a:t>
            </a:r>
          </a:p>
          <a:p>
            <a:endParaRPr lang="en-US" altLang="en-US" sz="2000" b="1" dirty="0">
              <a:solidFill>
                <a:srgbClr val="0070C0"/>
              </a:solidFill>
            </a:endParaRPr>
          </a:p>
          <a:p>
            <a:pPr>
              <a:buFontTx/>
              <a:buChar char="•"/>
            </a:pPr>
            <a:r>
              <a:rPr lang="en-US" altLang="en-US" sz="2000" b="1" dirty="0">
                <a:solidFill>
                  <a:srgbClr val="0070C0"/>
                </a:solidFill>
              </a:rPr>
              <a:t>Animals ingest pesticides and get sick</a:t>
            </a:r>
          </a:p>
        </p:txBody>
      </p:sp>
    </p:spTree>
    <p:extLst>
      <p:ext uri="{BB962C8B-B14F-4D97-AF65-F5344CB8AC3E}">
        <p14:creationId xmlns:p14="http://schemas.microsoft.com/office/powerpoint/2010/main" val="1507620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122"/>
                                        </p:tgtEl>
                                        <p:attrNameLst>
                                          <p:attrName>style.visibility</p:attrName>
                                        </p:attrNameLst>
                                      </p:cBhvr>
                                      <p:to>
                                        <p:strVal val="visible"/>
                                      </p:to>
                                    </p:set>
                                    <p:animEffect transition="in" filter="fade">
                                      <p:cBhvr>
                                        <p:cTn id="7" dur="1000"/>
                                        <p:tgtEl>
                                          <p:spTgt spid="218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8123"/>
                                        </p:tgtEl>
                                        <p:attrNameLst>
                                          <p:attrName>style.visibility</p:attrName>
                                        </p:attrNameLst>
                                      </p:cBhvr>
                                      <p:to>
                                        <p:strVal val="visible"/>
                                      </p:to>
                                    </p:set>
                                    <p:animEffect transition="in" filter="fade">
                                      <p:cBhvr>
                                        <p:cTn id="12" dur="1000"/>
                                        <p:tgtEl>
                                          <p:spTgt spid="218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2" grpId="0"/>
      <p:bldP spid="2181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86BC20C1-B324-4004-87F8-A6BAF291DCC7}" type="slidenum">
              <a:rPr lang="en-US" altLang="en-US"/>
              <a:pPr>
                <a:defRPr/>
              </a:pPr>
              <a:t>34</a:t>
            </a:fld>
            <a:endParaRPr lang="en-US" altLang="en-US"/>
          </a:p>
        </p:txBody>
      </p:sp>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1598613"/>
            <a:ext cx="3656013" cy="36560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725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220273" y="715046"/>
            <a:ext cx="8305800" cy="931862"/>
          </a:xfrm>
        </p:spPr>
        <p:txBody>
          <a:bodyPr>
            <a:noAutofit/>
          </a:bodyPr>
          <a:lstStyle/>
          <a:p>
            <a:pPr>
              <a:defRPr/>
            </a:pPr>
            <a:r>
              <a:rPr lang="en-US" altLang="en-US" sz="5400" b="1" dirty="0">
                <a:solidFill>
                  <a:srgbClr val="45E838"/>
                </a:solidFill>
                <a:latin typeface="+mn-lt"/>
              </a:rPr>
              <a:t>What is environmental justice?</a:t>
            </a:r>
          </a:p>
        </p:txBody>
      </p:sp>
      <p:sp>
        <p:nvSpPr>
          <p:cNvPr id="6" name="Footer Placeholder 3"/>
          <p:cNvSpPr>
            <a:spLocks noGrp="1"/>
          </p:cNvSpPr>
          <p:nvPr>
            <p:ph type="ftr" sz="quarter" idx="11"/>
          </p:nvPr>
        </p:nvSpPr>
        <p:spPr/>
        <p:txBody>
          <a:bodyPr/>
          <a:lstStyle/>
          <a:p>
            <a:pPr>
              <a:defRPr/>
            </a:pPr>
            <a:endParaRPr lang="en-US" altLang="en-US" sz="1400" dirty="0"/>
          </a:p>
        </p:txBody>
      </p:sp>
      <p:sp>
        <p:nvSpPr>
          <p:cNvPr id="7" name="Slide Number Placeholder 4"/>
          <p:cNvSpPr>
            <a:spLocks noGrp="1"/>
          </p:cNvSpPr>
          <p:nvPr>
            <p:ph type="sldNum" sz="quarter" idx="12"/>
          </p:nvPr>
        </p:nvSpPr>
        <p:spPr/>
        <p:txBody>
          <a:bodyPr/>
          <a:lstStyle/>
          <a:p>
            <a:pPr>
              <a:defRPr/>
            </a:pPr>
            <a:fld id="{854B2858-E297-4854-9CDE-A48F322E5D68}" type="slidenum">
              <a:rPr lang="en-US" altLang="en-US"/>
              <a:pPr>
                <a:defRPr/>
              </a:pPr>
              <a:t>35</a:t>
            </a:fld>
            <a:endParaRPr lang="en-US" altLang="en-US"/>
          </a:p>
        </p:txBody>
      </p:sp>
      <p:pic>
        <p:nvPicPr>
          <p:cNvPr id="716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600200"/>
            <a:ext cx="33877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3" name="Rectangle 7"/>
          <p:cNvSpPr>
            <a:spLocks noChangeArrowheads="1"/>
          </p:cNvSpPr>
          <p:nvPr/>
        </p:nvSpPr>
        <p:spPr bwMode="auto">
          <a:xfrm>
            <a:off x="6808788" y="2133600"/>
            <a:ext cx="3124200" cy="3962400"/>
          </a:xfrm>
          <a:prstGeom prst="rect">
            <a:avLst/>
          </a:prstGeom>
          <a:solidFill>
            <a:srgbClr val="F4FFDE"/>
          </a:solidFill>
          <a:ln w="28575">
            <a:solidFill>
              <a:schemeClr val="tx1"/>
            </a:solidFill>
            <a:miter lim="800000"/>
            <a:headEnd/>
            <a:tailEnd/>
          </a:ln>
          <a:effectLst>
            <a:outerShdw dist="35921" dir="2700000" algn="ctr" rotWithShape="0">
              <a:srgbClr val="808080"/>
            </a:outerShdw>
          </a:effec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rgbClr val="00B050"/>
                </a:solidFill>
              </a:rPr>
              <a:t>Environmental Justice</a:t>
            </a:r>
            <a:r>
              <a:rPr lang="en-US" altLang="en-US" dirty="0">
                <a:solidFill>
                  <a:srgbClr val="00B050"/>
                </a:solidFill>
              </a:rPr>
              <a:t> </a:t>
            </a:r>
            <a:r>
              <a:rPr lang="en-US" altLang="en-US" b="1" dirty="0">
                <a:solidFill>
                  <a:srgbClr val="0070C0"/>
                </a:solidFill>
              </a:rPr>
              <a:t>(EJ) means that everyone has a right to live in an environment that doesn’t make them sick, regardless of their race, culture, or income.</a:t>
            </a:r>
          </a:p>
        </p:txBody>
      </p:sp>
    </p:spTree>
    <p:extLst>
      <p:ext uri="{BB962C8B-B14F-4D97-AF65-F5344CB8AC3E}">
        <p14:creationId xmlns:p14="http://schemas.microsoft.com/office/powerpoint/2010/main" val="290982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8663"/>
                                        </p:tgtEl>
                                        <p:attrNameLst>
                                          <p:attrName>style.visibility</p:attrName>
                                        </p:attrNameLst>
                                      </p:cBhvr>
                                      <p:to>
                                        <p:strVal val="visible"/>
                                      </p:to>
                                    </p:set>
                                    <p:animEffect transition="in" filter="fade">
                                      <p:cBhvr>
                                        <p:cTn id="7" dur="1000"/>
                                        <p:tgtEl>
                                          <p:spTgt spid="198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8"/>
            <a:ext cx="7543800" cy="1008062"/>
          </a:xfrm>
        </p:spPr>
        <p:txBody>
          <a:bodyPr>
            <a:normAutofit fontScale="90000"/>
          </a:bodyPr>
          <a:lstStyle/>
          <a:p>
            <a:pPr eaLnBrk="1" hangingPunct="1">
              <a:defRPr/>
            </a:pPr>
            <a:r>
              <a:rPr lang="en-US" sz="6000" b="1" dirty="0">
                <a:solidFill>
                  <a:srgbClr val="45E838"/>
                </a:solidFill>
                <a:latin typeface="Century Gothic" panose="020B0502020202020204" pitchFamily="34" charset="0"/>
              </a:rPr>
              <a:t>Environmental Justice</a:t>
            </a:r>
          </a:p>
        </p:txBody>
      </p:sp>
      <p:sp>
        <p:nvSpPr>
          <p:cNvPr id="73731" name="Content Placeholder 2"/>
          <p:cNvSpPr>
            <a:spLocks noGrp="1"/>
          </p:cNvSpPr>
          <p:nvPr>
            <p:ph idx="1"/>
          </p:nvPr>
        </p:nvSpPr>
        <p:spPr>
          <a:xfrm>
            <a:off x="1328707" y="2040185"/>
            <a:ext cx="10403945" cy="4419600"/>
          </a:xfrm>
        </p:spPr>
        <p:txBody>
          <a:bodyPr>
            <a:noAutofit/>
          </a:bodyPr>
          <a:lstStyle/>
          <a:p>
            <a:pPr marL="0" indent="0">
              <a:buNone/>
            </a:pPr>
            <a:r>
              <a:rPr lang="en-US" altLang="en-US" sz="3400" b="1" dirty="0">
                <a:solidFill>
                  <a:srgbClr val="0070C0"/>
                </a:solidFill>
              </a:rPr>
              <a:t>Unfortunately, some neighborhoods or communities are exposed to more environmental hazards than others, and may suffer higher rates of health problems. </a:t>
            </a:r>
          </a:p>
          <a:p>
            <a:pPr marL="0" indent="0">
              <a:buNone/>
            </a:pPr>
            <a:r>
              <a:rPr lang="en-US" altLang="en-US" sz="3400" b="1" dirty="0">
                <a:solidFill>
                  <a:srgbClr val="0070C0"/>
                </a:solidFill>
              </a:rPr>
              <a:t>These communities often have less economic or political power in society when decisions are made. For example, toxic waste dumps, polluting factories, and busy highways are often built in lower-income neighborhoods or communities of color. </a:t>
            </a:r>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12DE33A0-7899-4E1E-9B9C-E9FEDC5D826E}" type="slidenum">
              <a:rPr lang="en-US" altLang="en-US" smtClean="0"/>
              <a:pPr>
                <a:defRPr/>
              </a:pPr>
              <a:t>36</a:t>
            </a:fld>
            <a:endParaRPr lang="en-US" altLang="en-US"/>
          </a:p>
        </p:txBody>
      </p:sp>
    </p:spTree>
    <p:extLst>
      <p:ext uri="{BB962C8B-B14F-4D97-AF65-F5344CB8AC3E}">
        <p14:creationId xmlns:p14="http://schemas.microsoft.com/office/powerpoint/2010/main" val="2393265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2346325" y="287339"/>
            <a:ext cx="7543800" cy="1063625"/>
          </a:xfrm>
        </p:spPr>
        <p:txBody>
          <a:bodyPr/>
          <a:lstStyle/>
          <a:p>
            <a:pPr>
              <a:defRPr/>
            </a:pPr>
            <a:r>
              <a:rPr lang="en-US" altLang="en-US" sz="6000" b="1" dirty="0">
                <a:solidFill>
                  <a:srgbClr val="45E838"/>
                </a:solidFill>
                <a:latin typeface="+mn-lt"/>
              </a:rPr>
              <a:t>The </a:t>
            </a:r>
            <a:r>
              <a:rPr lang="en-US" altLang="en-US" sz="6000" b="1" dirty="0" smtClean="0">
                <a:solidFill>
                  <a:srgbClr val="45E838"/>
                </a:solidFill>
                <a:latin typeface="+mn-lt"/>
              </a:rPr>
              <a:t>E J </a:t>
            </a:r>
            <a:r>
              <a:rPr lang="en-US" altLang="en-US" sz="6000" b="1" dirty="0">
                <a:solidFill>
                  <a:srgbClr val="45E838"/>
                </a:solidFill>
                <a:latin typeface="+mn-lt"/>
              </a:rPr>
              <a:t>Process</a:t>
            </a:r>
          </a:p>
        </p:txBody>
      </p:sp>
      <p:sp>
        <p:nvSpPr>
          <p:cNvPr id="20" name="Footer Placeholder 3"/>
          <p:cNvSpPr>
            <a:spLocks noGrp="1"/>
          </p:cNvSpPr>
          <p:nvPr>
            <p:ph type="ftr" sz="quarter" idx="11"/>
          </p:nvPr>
        </p:nvSpPr>
        <p:spPr/>
        <p:txBody>
          <a:bodyPr/>
          <a:lstStyle/>
          <a:p>
            <a:pPr>
              <a:defRPr/>
            </a:pPr>
            <a:endParaRPr lang="en-US" altLang="en-US" sz="1400" dirty="0"/>
          </a:p>
        </p:txBody>
      </p:sp>
      <p:sp>
        <p:nvSpPr>
          <p:cNvPr id="21" name="Slide Number Placeholder 4"/>
          <p:cNvSpPr>
            <a:spLocks noGrp="1"/>
          </p:cNvSpPr>
          <p:nvPr>
            <p:ph type="sldNum" sz="quarter" idx="12"/>
          </p:nvPr>
        </p:nvSpPr>
        <p:spPr/>
        <p:txBody>
          <a:bodyPr/>
          <a:lstStyle/>
          <a:p>
            <a:pPr>
              <a:defRPr/>
            </a:pPr>
            <a:fld id="{4CC5DA3E-D9E2-4FD5-9611-95D15ABE1E77}" type="slidenum">
              <a:rPr lang="en-US" altLang="en-US"/>
              <a:pPr>
                <a:defRPr/>
              </a:pPr>
              <a:t>37</a:t>
            </a:fld>
            <a:endParaRPr lang="en-US" altLang="en-US"/>
          </a:p>
        </p:txBody>
      </p:sp>
      <p:grpSp>
        <p:nvGrpSpPr>
          <p:cNvPr id="238616" name="Group 24"/>
          <p:cNvGrpSpPr>
            <a:grpSpLocks/>
          </p:cNvGrpSpPr>
          <p:nvPr/>
        </p:nvGrpSpPr>
        <p:grpSpPr bwMode="auto">
          <a:xfrm>
            <a:off x="2286000" y="1600200"/>
            <a:ext cx="1828800" cy="4114800"/>
            <a:chOff x="480" y="1008"/>
            <a:chExt cx="1152" cy="2592"/>
          </a:xfrm>
        </p:grpSpPr>
        <p:sp>
          <p:nvSpPr>
            <p:cNvPr id="74769" name="AutoShape 5"/>
            <p:cNvSpPr>
              <a:spLocks noChangeArrowheads="1"/>
            </p:cNvSpPr>
            <p:nvPr/>
          </p:nvSpPr>
          <p:spPr bwMode="auto">
            <a:xfrm>
              <a:off x="480" y="1008"/>
              <a:ext cx="1152" cy="768"/>
            </a:xfrm>
            <a:prstGeom prst="roundRect">
              <a:avLst>
                <a:gd name="adj" fmla="val 16667"/>
              </a:avLst>
            </a:prstGeom>
            <a:solidFill>
              <a:srgbClr val="F4FFDE"/>
            </a:solidFill>
            <a:ln w="28575">
              <a:solidFill>
                <a:schemeClr val="tx1"/>
              </a:solidFill>
              <a:round/>
              <a:headEnd/>
              <a:tailEnd/>
            </a:ln>
            <a:effectLst>
              <a:outerShdw dist="35921" dir="2700000" algn="ctr"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t>Who is producing the hazard?</a:t>
              </a:r>
            </a:p>
          </p:txBody>
        </p:sp>
        <p:sp>
          <p:nvSpPr>
            <p:cNvPr id="74770" name="AutoShape 11"/>
            <p:cNvSpPr>
              <a:spLocks noChangeArrowheads="1"/>
            </p:cNvSpPr>
            <p:nvPr/>
          </p:nvSpPr>
          <p:spPr bwMode="auto">
            <a:xfrm>
              <a:off x="480" y="1920"/>
              <a:ext cx="1152" cy="768"/>
            </a:xfrm>
            <a:prstGeom prst="roundRect">
              <a:avLst>
                <a:gd name="adj" fmla="val 16667"/>
              </a:avLst>
            </a:prstGeom>
            <a:solidFill>
              <a:srgbClr val="F4FFDE"/>
            </a:solidFill>
            <a:ln w="28575">
              <a:solidFill>
                <a:schemeClr val="tx1"/>
              </a:solidFill>
              <a:round/>
              <a:headEnd/>
              <a:tailEnd/>
            </a:ln>
            <a:effectLst>
              <a:outerShdw dist="35921" dir="2700000" algn="ctr"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t>Who is being exposed?</a:t>
              </a:r>
            </a:p>
          </p:txBody>
        </p:sp>
        <p:sp>
          <p:nvSpPr>
            <p:cNvPr id="74771" name="AutoShape 12"/>
            <p:cNvSpPr>
              <a:spLocks noChangeArrowheads="1"/>
            </p:cNvSpPr>
            <p:nvPr/>
          </p:nvSpPr>
          <p:spPr bwMode="auto">
            <a:xfrm>
              <a:off x="480" y="2832"/>
              <a:ext cx="1152" cy="768"/>
            </a:xfrm>
            <a:prstGeom prst="roundRect">
              <a:avLst>
                <a:gd name="adj" fmla="val 16667"/>
              </a:avLst>
            </a:prstGeom>
            <a:solidFill>
              <a:srgbClr val="F4FFDE"/>
            </a:solidFill>
            <a:ln w="28575">
              <a:solidFill>
                <a:schemeClr val="tx1"/>
              </a:solidFill>
              <a:round/>
              <a:headEnd/>
              <a:tailEnd/>
            </a:ln>
            <a:effectLst>
              <a:outerShdw dist="35921" dir="2700000" algn="ctr"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t>Who are the decision makers?</a:t>
              </a:r>
            </a:p>
          </p:txBody>
        </p:sp>
        <p:cxnSp>
          <p:nvCxnSpPr>
            <p:cNvPr id="74772" name="AutoShape 16"/>
            <p:cNvCxnSpPr>
              <a:cxnSpLocks noChangeShapeType="1"/>
              <a:stCxn id="74769" idx="2"/>
              <a:endCxn id="74770" idx="0"/>
            </p:cNvCxnSpPr>
            <p:nvPr/>
          </p:nvCxnSpPr>
          <p:spPr bwMode="auto">
            <a:xfrm>
              <a:off x="1056" y="1785"/>
              <a:ext cx="0" cy="12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4773" name="AutoShape 17"/>
            <p:cNvCxnSpPr>
              <a:cxnSpLocks noChangeShapeType="1"/>
              <a:stCxn id="74770" idx="2"/>
              <a:endCxn id="74771" idx="0"/>
            </p:cNvCxnSpPr>
            <p:nvPr/>
          </p:nvCxnSpPr>
          <p:spPr bwMode="auto">
            <a:xfrm>
              <a:off x="1056" y="2697"/>
              <a:ext cx="0" cy="12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nvGrpSpPr>
          <p:cNvPr id="238620" name="Group 28"/>
          <p:cNvGrpSpPr>
            <a:grpSpLocks/>
          </p:cNvGrpSpPr>
          <p:nvPr/>
        </p:nvGrpSpPr>
        <p:grpSpPr bwMode="auto">
          <a:xfrm>
            <a:off x="4129088" y="1752601"/>
            <a:ext cx="2957512" cy="4303713"/>
            <a:chOff x="1641" y="1104"/>
            <a:chExt cx="1863" cy="2711"/>
          </a:xfrm>
        </p:grpSpPr>
        <p:pic>
          <p:nvPicPr>
            <p:cNvPr id="74766"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24" y="2436"/>
              <a:ext cx="1175"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7" name="AutoShape 13"/>
            <p:cNvSpPr>
              <a:spLocks noChangeArrowheads="1"/>
            </p:cNvSpPr>
            <p:nvPr/>
          </p:nvSpPr>
          <p:spPr bwMode="auto">
            <a:xfrm>
              <a:off x="1872" y="1104"/>
              <a:ext cx="1632" cy="1440"/>
            </a:xfrm>
            <a:prstGeom prst="roundRect">
              <a:avLst>
                <a:gd name="adj" fmla="val 16667"/>
              </a:avLst>
            </a:prstGeom>
            <a:solidFill>
              <a:srgbClr val="F4FFDE"/>
            </a:solidFill>
            <a:ln w="28575">
              <a:solidFill>
                <a:schemeClr val="tx1"/>
              </a:solidFill>
              <a:round/>
              <a:headEnd/>
              <a:tailEnd/>
            </a:ln>
            <a:effectLst>
              <a:outerShdw dist="35921" dir="2700000" algn="ctr"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t>Establish a dialog between the decision makers, scientists,  and the affected community.</a:t>
              </a:r>
            </a:p>
          </p:txBody>
        </p:sp>
        <p:cxnSp>
          <p:nvCxnSpPr>
            <p:cNvPr id="74768" name="AutoShape 21"/>
            <p:cNvCxnSpPr>
              <a:cxnSpLocks noChangeShapeType="1"/>
              <a:stCxn id="74770" idx="3"/>
              <a:endCxn id="74767" idx="1"/>
            </p:cNvCxnSpPr>
            <p:nvPr/>
          </p:nvCxnSpPr>
          <p:spPr bwMode="auto">
            <a:xfrm flipV="1">
              <a:off x="1641" y="1824"/>
              <a:ext cx="222" cy="48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238621" name="Group 29"/>
          <p:cNvGrpSpPr>
            <a:grpSpLocks/>
          </p:cNvGrpSpPr>
          <p:nvPr/>
        </p:nvGrpSpPr>
        <p:grpSpPr bwMode="auto">
          <a:xfrm>
            <a:off x="7100889" y="1752601"/>
            <a:ext cx="3221037" cy="4271963"/>
            <a:chOff x="3513" y="1104"/>
            <a:chExt cx="2029" cy="2691"/>
          </a:xfrm>
        </p:grpSpPr>
        <p:grpSp>
          <p:nvGrpSpPr>
            <p:cNvPr id="74760" name="Group 25"/>
            <p:cNvGrpSpPr>
              <a:grpSpLocks/>
            </p:cNvGrpSpPr>
            <p:nvPr/>
          </p:nvGrpSpPr>
          <p:grpSpPr bwMode="auto">
            <a:xfrm>
              <a:off x="3513" y="1104"/>
              <a:ext cx="1863" cy="2208"/>
              <a:chOff x="3513" y="1104"/>
              <a:chExt cx="1863" cy="2208"/>
            </a:xfrm>
          </p:grpSpPr>
          <p:sp>
            <p:nvSpPr>
              <p:cNvPr id="74762" name="AutoShape 14"/>
              <p:cNvSpPr>
                <a:spLocks noChangeArrowheads="1"/>
              </p:cNvSpPr>
              <p:nvPr/>
            </p:nvSpPr>
            <p:spPr bwMode="auto">
              <a:xfrm>
                <a:off x="3696" y="1104"/>
                <a:ext cx="1680" cy="912"/>
              </a:xfrm>
              <a:prstGeom prst="roundRect">
                <a:avLst>
                  <a:gd name="adj" fmla="val 16667"/>
                </a:avLst>
              </a:prstGeom>
              <a:solidFill>
                <a:srgbClr val="F4FFDE"/>
              </a:solidFill>
              <a:ln w="28575">
                <a:solidFill>
                  <a:schemeClr val="tx1"/>
                </a:solidFill>
                <a:round/>
                <a:headEnd/>
                <a:tailEnd/>
              </a:ln>
              <a:effectLst>
                <a:outerShdw dist="35921" dir="2700000" algn="ctr"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t>Empower community members to bring about change.</a:t>
                </a:r>
              </a:p>
            </p:txBody>
          </p:sp>
          <p:sp>
            <p:nvSpPr>
              <p:cNvPr id="74763" name="AutoShape 15"/>
              <p:cNvSpPr>
                <a:spLocks noChangeArrowheads="1"/>
              </p:cNvSpPr>
              <p:nvPr/>
            </p:nvSpPr>
            <p:spPr bwMode="auto">
              <a:xfrm>
                <a:off x="3696" y="2400"/>
                <a:ext cx="1680" cy="912"/>
              </a:xfrm>
              <a:prstGeom prst="roundRect">
                <a:avLst>
                  <a:gd name="adj" fmla="val 16667"/>
                </a:avLst>
              </a:prstGeom>
              <a:solidFill>
                <a:srgbClr val="F4FFDE"/>
              </a:solidFill>
              <a:ln w="28575">
                <a:solidFill>
                  <a:schemeClr val="tx1"/>
                </a:solidFill>
                <a:round/>
                <a:headEnd/>
                <a:tailEnd/>
              </a:ln>
              <a:effectLst>
                <a:outerShdw dist="35921" dir="2700000" algn="ctr"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t>Share information and decisions with community members.</a:t>
                </a:r>
              </a:p>
            </p:txBody>
          </p:sp>
          <p:cxnSp>
            <p:nvCxnSpPr>
              <p:cNvPr id="74764" name="AutoShape 22"/>
              <p:cNvCxnSpPr>
                <a:cxnSpLocks noChangeShapeType="1"/>
                <a:stCxn id="74767" idx="3"/>
                <a:endCxn id="74762" idx="1"/>
              </p:cNvCxnSpPr>
              <p:nvPr/>
            </p:nvCxnSpPr>
            <p:spPr bwMode="auto">
              <a:xfrm flipV="1">
                <a:off x="3513" y="1560"/>
                <a:ext cx="174" cy="40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4765" name="AutoShape 23"/>
              <p:cNvCxnSpPr>
                <a:cxnSpLocks noChangeShapeType="1"/>
                <a:stCxn id="74762" idx="2"/>
                <a:endCxn id="74763" idx="0"/>
              </p:cNvCxnSpPr>
              <p:nvPr/>
            </p:nvCxnSpPr>
            <p:spPr bwMode="auto">
              <a:xfrm>
                <a:off x="4536" y="2025"/>
                <a:ext cx="0" cy="366"/>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pic>
          <p:nvPicPr>
            <p:cNvPr id="7476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 y="3024"/>
              <a:ext cx="694"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6784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8616"/>
                                        </p:tgtEl>
                                        <p:attrNameLst>
                                          <p:attrName>style.visibility</p:attrName>
                                        </p:attrNameLst>
                                      </p:cBhvr>
                                      <p:to>
                                        <p:strVal val="visible"/>
                                      </p:to>
                                    </p:set>
                                    <p:animEffect transition="in" filter="fade">
                                      <p:cBhvr>
                                        <p:cTn id="7" dur="1000"/>
                                        <p:tgtEl>
                                          <p:spTgt spid="2386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8620"/>
                                        </p:tgtEl>
                                        <p:attrNameLst>
                                          <p:attrName>style.visibility</p:attrName>
                                        </p:attrNameLst>
                                      </p:cBhvr>
                                      <p:to>
                                        <p:strVal val="visible"/>
                                      </p:to>
                                    </p:set>
                                    <p:animEffect transition="in" filter="fade">
                                      <p:cBhvr>
                                        <p:cTn id="12" dur="1000"/>
                                        <p:tgtEl>
                                          <p:spTgt spid="2386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8621"/>
                                        </p:tgtEl>
                                        <p:attrNameLst>
                                          <p:attrName>style.visibility</p:attrName>
                                        </p:attrNameLst>
                                      </p:cBhvr>
                                      <p:to>
                                        <p:strVal val="visible"/>
                                      </p:to>
                                    </p:set>
                                    <p:animEffect transition="in" filter="fade">
                                      <p:cBhvr>
                                        <p:cTn id="17" dur="1000"/>
                                        <p:tgtEl>
                                          <p:spTgt spid="238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EC793E84-498F-492F-A8AF-56CEF6E649FD}" type="slidenum">
              <a:rPr lang="en-US" altLang="en-US"/>
              <a:pPr>
                <a:defRPr/>
              </a:pPr>
              <a:t>38</a:t>
            </a:fld>
            <a:endParaRPr lang="en-US" altLang="en-US"/>
          </a:p>
        </p:txBody>
      </p:sp>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1598613"/>
            <a:ext cx="3656013" cy="36560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560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981200" y="381001"/>
            <a:ext cx="8153400" cy="987425"/>
          </a:xfrm>
        </p:spPr>
        <p:txBody>
          <a:bodyPr>
            <a:normAutofit fontScale="90000"/>
          </a:bodyPr>
          <a:lstStyle/>
          <a:p>
            <a:pPr>
              <a:defRPr/>
            </a:pPr>
            <a:r>
              <a:rPr lang="en-US" altLang="en-US" sz="4400" b="1" dirty="0">
                <a:solidFill>
                  <a:srgbClr val="45E838"/>
                </a:solidFill>
                <a:latin typeface="Century Gothic" panose="020B0502020202020204" pitchFamily="34" charset="0"/>
              </a:rPr>
              <a:t>Where can you go for information?</a:t>
            </a:r>
          </a:p>
        </p:txBody>
      </p:sp>
      <p:sp>
        <p:nvSpPr>
          <p:cNvPr id="21" name="Footer Placeholder 3"/>
          <p:cNvSpPr>
            <a:spLocks noGrp="1"/>
          </p:cNvSpPr>
          <p:nvPr>
            <p:ph type="ftr" sz="quarter" idx="11"/>
          </p:nvPr>
        </p:nvSpPr>
        <p:spPr/>
        <p:txBody>
          <a:bodyPr/>
          <a:lstStyle/>
          <a:p>
            <a:pPr>
              <a:defRPr/>
            </a:pPr>
            <a:endParaRPr lang="en-US" altLang="en-US" sz="1400" dirty="0"/>
          </a:p>
        </p:txBody>
      </p:sp>
      <p:sp>
        <p:nvSpPr>
          <p:cNvPr id="22" name="Slide Number Placeholder 4"/>
          <p:cNvSpPr>
            <a:spLocks noGrp="1"/>
          </p:cNvSpPr>
          <p:nvPr>
            <p:ph type="sldNum" sz="quarter" idx="12"/>
          </p:nvPr>
        </p:nvSpPr>
        <p:spPr/>
        <p:txBody>
          <a:bodyPr/>
          <a:lstStyle/>
          <a:p>
            <a:pPr>
              <a:defRPr/>
            </a:pPr>
            <a:fld id="{2DBEFDC5-AF08-4B91-A4E7-E5F4D79418DE}" type="slidenum">
              <a:rPr lang="en-US" altLang="en-US"/>
              <a:pPr>
                <a:defRPr/>
              </a:pPr>
              <a:t>39</a:t>
            </a:fld>
            <a:endParaRPr lang="en-US" altLang="en-US"/>
          </a:p>
        </p:txBody>
      </p:sp>
      <p:pic>
        <p:nvPicPr>
          <p:cNvPr id="788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213995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6626" name="Group 18"/>
          <p:cNvGrpSpPr>
            <a:grpSpLocks/>
          </p:cNvGrpSpPr>
          <p:nvPr/>
        </p:nvGrpSpPr>
        <p:grpSpPr bwMode="auto">
          <a:xfrm>
            <a:off x="2209800" y="1676401"/>
            <a:ext cx="3810000" cy="3095625"/>
            <a:chOff x="432" y="1056"/>
            <a:chExt cx="2400" cy="1950"/>
          </a:xfrm>
        </p:grpSpPr>
        <p:pic>
          <p:nvPicPr>
            <p:cNvPr id="788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056"/>
              <a:ext cx="890" cy="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8" name="Line 8"/>
            <p:cNvSpPr>
              <a:spLocks noChangeShapeType="1"/>
            </p:cNvSpPr>
            <p:nvPr/>
          </p:nvSpPr>
          <p:spPr bwMode="auto">
            <a:xfrm flipH="1">
              <a:off x="864" y="1624"/>
              <a:ext cx="1968" cy="408"/>
            </a:xfrm>
            <a:prstGeom prst="line">
              <a:avLst/>
            </a:prstGeom>
            <a:noFill/>
            <a:ln w="2857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69" name="Text Box 9"/>
            <p:cNvSpPr txBox="1">
              <a:spLocks noChangeArrowheads="1"/>
            </p:cNvSpPr>
            <p:nvPr/>
          </p:nvSpPr>
          <p:spPr bwMode="auto">
            <a:xfrm>
              <a:off x="432" y="2256"/>
              <a:ext cx="1488" cy="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City hall</a:t>
              </a:r>
            </a:p>
            <a:p>
              <a:r>
                <a:rPr lang="en-US" altLang="en-US" sz="1800"/>
                <a:t>State agencies</a:t>
              </a:r>
            </a:p>
            <a:p>
              <a:r>
                <a:rPr lang="en-US" altLang="en-US" sz="1800"/>
                <a:t>Federal agencies</a:t>
              </a:r>
            </a:p>
            <a:p>
              <a:endParaRPr lang="en-US" altLang="en-US" sz="1800"/>
            </a:p>
          </p:txBody>
        </p:sp>
      </p:grpSp>
      <p:grpSp>
        <p:nvGrpSpPr>
          <p:cNvPr id="196628" name="Group 20"/>
          <p:cNvGrpSpPr>
            <a:grpSpLocks/>
          </p:cNvGrpSpPr>
          <p:nvPr/>
        </p:nvGrpSpPr>
        <p:grpSpPr bwMode="auto">
          <a:xfrm>
            <a:off x="5410201" y="3581401"/>
            <a:ext cx="4130675" cy="2333625"/>
            <a:chOff x="2448" y="2256"/>
            <a:chExt cx="2602" cy="1470"/>
          </a:xfrm>
        </p:grpSpPr>
        <p:sp>
          <p:nvSpPr>
            <p:cNvPr id="78864" name="Text Box 14"/>
            <p:cNvSpPr txBox="1">
              <a:spLocks noChangeArrowheads="1"/>
            </p:cNvSpPr>
            <p:nvPr/>
          </p:nvSpPr>
          <p:spPr bwMode="auto">
            <a:xfrm>
              <a:off x="3696" y="2976"/>
              <a:ext cx="1354" cy="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a:t>Doctors</a:t>
              </a:r>
            </a:p>
            <a:p>
              <a:pPr algn="r"/>
              <a:r>
                <a:rPr lang="en-US" altLang="en-US" sz="1800"/>
                <a:t>Nurses</a:t>
              </a:r>
            </a:p>
            <a:p>
              <a:pPr algn="r"/>
              <a:r>
                <a:rPr lang="en-US" altLang="en-US" sz="1800"/>
                <a:t>Hospitals</a:t>
              </a:r>
            </a:p>
            <a:p>
              <a:pPr algn="r"/>
              <a:r>
                <a:rPr lang="en-US" altLang="en-US" sz="1800"/>
                <a:t>Health Department</a:t>
              </a:r>
            </a:p>
          </p:txBody>
        </p:sp>
        <p:pic>
          <p:nvPicPr>
            <p:cNvPr id="7886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256"/>
              <a:ext cx="677"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6" name="Line 13"/>
            <p:cNvSpPr>
              <a:spLocks noChangeShapeType="1"/>
            </p:cNvSpPr>
            <p:nvPr/>
          </p:nvSpPr>
          <p:spPr bwMode="auto">
            <a:xfrm>
              <a:off x="2448" y="2640"/>
              <a:ext cx="1200" cy="480"/>
            </a:xfrm>
            <a:prstGeom prst="line">
              <a:avLst/>
            </a:prstGeom>
            <a:noFill/>
            <a:ln w="2857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6627" name="Group 19"/>
          <p:cNvGrpSpPr>
            <a:grpSpLocks/>
          </p:cNvGrpSpPr>
          <p:nvPr/>
        </p:nvGrpSpPr>
        <p:grpSpPr bwMode="auto">
          <a:xfrm>
            <a:off x="6489700" y="1600200"/>
            <a:ext cx="3606800" cy="2439988"/>
            <a:chOff x="3128" y="1008"/>
            <a:chExt cx="2272" cy="1537"/>
          </a:xfrm>
        </p:grpSpPr>
        <p:pic>
          <p:nvPicPr>
            <p:cNvPr id="7886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 y="1008"/>
              <a:ext cx="117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2" name="Text Box 16"/>
            <p:cNvSpPr txBox="1">
              <a:spLocks noChangeArrowheads="1"/>
            </p:cNvSpPr>
            <p:nvPr/>
          </p:nvSpPr>
          <p:spPr bwMode="auto">
            <a:xfrm>
              <a:off x="4272" y="1968"/>
              <a:ext cx="1114" cy="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a:t>Schools</a:t>
              </a:r>
            </a:p>
            <a:p>
              <a:pPr algn="r"/>
              <a:r>
                <a:rPr lang="en-US" altLang="en-US" sz="1800"/>
                <a:t>Libraries</a:t>
              </a:r>
            </a:p>
            <a:p>
              <a:pPr algn="r"/>
              <a:r>
                <a:rPr lang="en-US" altLang="en-US" sz="1800"/>
                <a:t>Universities</a:t>
              </a:r>
            </a:p>
          </p:txBody>
        </p:sp>
        <p:sp>
          <p:nvSpPr>
            <p:cNvPr id="78863" name="Line 17"/>
            <p:cNvSpPr>
              <a:spLocks noChangeShapeType="1"/>
            </p:cNvSpPr>
            <p:nvPr/>
          </p:nvSpPr>
          <p:spPr bwMode="auto">
            <a:xfrm flipV="1">
              <a:off x="3128" y="1744"/>
              <a:ext cx="1536" cy="384"/>
            </a:xfrm>
            <a:prstGeom prst="line">
              <a:avLst/>
            </a:prstGeom>
            <a:noFill/>
            <a:ln w="2857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8857" name="Text Box 25"/>
          <p:cNvSpPr txBox="1">
            <a:spLocks noChangeArrowheads="1"/>
          </p:cNvSpPr>
          <p:nvPr/>
        </p:nvSpPr>
        <p:spPr bwMode="auto">
          <a:xfrm rot="361270">
            <a:off x="5791200" y="2101850"/>
            <a:ext cx="1371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a:t>Your Town</a:t>
            </a:r>
          </a:p>
        </p:txBody>
      </p:sp>
      <p:grpSp>
        <p:nvGrpSpPr>
          <p:cNvPr id="196636" name="Group 28"/>
          <p:cNvGrpSpPr>
            <a:grpSpLocks/>
          </p:cNvGrpSpPr>
          <p:nvPr/>
        </p:nvGrpSpPr>
        <p:grpSpPr bwMode="auto">
          <a:xfrm>
            <a:off x="3505201" y="4495800"/>
            <a:ext cx="2422525" cy="1752600"/>
            <a:chOff x="1248" y="2832"/>
            <a:chExt cx="1526" cy="1104"/>
          </a:xfrm>
        </p:grpSpPr>
        <p:sp>
          <p:nvSpPr>
            <p:cNvPr id="78859" name="Rectangle 26"/>
            <p:cNvSpPr>
              <a:spLocks noChangeArrowheads="1"/>
            </p:cNvSpPr>
            <p:nvPr/>
          </p:nvSpPr>
          <p:spPr bwMode="auto">
            <a:xfrm>
              <a:off x="2122" y="3589"/>
              <a:ext cx="652"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Caution!</a:t>
              </a:r>
            </a:p>
          </p:txBody>
        </p:sp>
        <p:pic>
          <p:nvPicPr>
            <p:cNvPr id="78860" name="Picture 27"/>
            <p:cNvPicPr>
              <a:picLocks noChangeAspect="1" noChangeArrowheads="1"/>
            </p:cNvPicPr>
            <p:nvPr/>
          </p:nvPicPr>
          <p:blipFill>
            <a:blip r:embed="rId7">
              <a:extLst>
                <a:ext uri="{28A0092B-C50C-407E-A947-70E740481C1C}">
                  <a14:useLocalDpi xmlns:a14="http://schemas.microsoft.com/office/drawing/2010/main" val="0"/>
                </a:ext>
              </a:extLst>
            </a:blip>
            <a:srcRect b="8000"/>
            <a:stretch>
              <a:fillRect/>
            </a:stretch>
          </p:blipFill>
          <p:spPr bwMode="auto">
            <a:xfrm>
              <a:off x="1248" y="2832"/>
              <a:ext cx="1095"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56439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6626"/>
                                        </p:tgtEl>
                                        <p:attrNameLst>
                                          <p:attrName>style.visibility</p:attrName>
                                        </p:attrNameLst>
                                      </p:cBhvr>
                                      <p:to>
                                        <p:strVal val="visible"/>
                                      </p:to>
                                    </p:set>
                                    <p:animEffect transition="in" filter="fade">
                                      <p:cBhvr>
                                        <p:cTn id="7" dur="500"/>
                                        <p:tgtEl>
                                          <p:spTgt spid="19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6627"/>
                                        </p:tgtEl>
                                        <p:attrNameLst>
                                          <p:attrName>style.visibility</p:attrName>
                                        </p:attrNameLst>
                                      </p:cBhvr>
                                      <p:to>
                                        <p:strVal val="visible"/>
                                      </p:to>
                                    </p:set>
                                    <p:animEffect transition="in" filter="fade">
                                      <p:cBhvr>
                                        <p:cTn id="12" dur="500"/>
                                        <p:tgtEl>
                                          <p:spTgt spid="1966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6628"/>
                                        </p:tgtEl>
                                        <p:attrNameLst>
                                          <p:attrName>style.visibility</p:attrName>
                                        </p:attrNameLst>
                                      </p:cBhvr>
                                      <p:to>
                                        <p:strVal val="visible"/>
                                      </p:to>
                                    </p:set>
                                    <p:animEffect transition="in" filter="fade">
                                      <p:cBhvr>
                                        <p:cTn id="17" dur="500"/>
                                        <p:tgtEl>
                                          <p:spTgt spid="1966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6636"/>
                                        </p:tgtEl>
                                        <p:attrNameLst>
                                          <p:attrName>style.visibility</p:attrName>
                                        </p:attrNameLst>
                                      </p:cBhvr>
                                      <p:to>
                                        <p:strVal val="visible"/>
                                      </p:to>
                                    </p:set>
                                    <p:animEffect transition="in" filter="fade">
                                      <p:cBhvr>
                                        <p:cTn id="22" dur="1000"/>
                                        <p:tgtEl>
                                          <p:spTgt spid="19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8"/>
            <a:ext cx="7543800" cy="1160462"/>
          </a:xfrm>
        </p:spPr>
        <p:txBody>
          <a:bodyPr>
            <a:normAutofit fontScale="90000"/>
          </a:bodyPr>
          <a:lstStyle/>
          <a:p>
            <a:pPr>
              <a:defRPr/>
            </a:pPr>
            <a:r>
              <a:rPr lang="en-US" sz="4400" b="1" dirty="0">
                <a:solidFill>
                  <a:srgbClr val="45E838"/>
                </a:solidFill>
                <a:latin typeface="Century Gothic" panose="020B0502020202020204" pitchFamily="34" charset="0"/>
              </a:rPr>
              <a:t>What is Environmental Health?</a:t>
            </a:r>
            <a:endParaRPr lang="en-US" dirty="0">
              <a:solidFill>
                <a:srgbClr val="45E838"/>
              </a:solidFill>
            </a:endParaRPr>
          </a:p>
        </p:txBody>
      </p:sp>
      <p:sp>
        <p:nvSpPr>
          <p:cNvPr id="14339" name="Content Placeholder 2"/>
          <p:cNvSpPr>
            <a:spLocks noGrp="1"/>
          </p:cNvSpPr>
          <p:nvPr>
            <p:ph idx="1"/>
          </p:nvPr>
        </p:nvSpPr>
        <p:spPr>
          <a:xfrm>
            <a:off x="2346326" y="1846264"/>
            <a:ext cx="8016875" cy="4402137"/>
          </a:xfrm>
        </p:spPr>
        <p:txBody>
          <a:bodyPr/>
          <a:lstStyle/>
          <a:p>
            <a:pPr eaLnBrk="1" hangingPunct="1"/>
            <a:r>
              <a:rPr lang="en-US" altLang="en-US" sz="3200" b="1" dirty="0">
                <a:solidFill>
                  <a:srgbClr val="0070C0"/>
                </a:solidFill>
              </a:rPr>
              <a:t>The World Health Organization (WHO) defines environment, as it relates to health, as “all the physical, chemical, and biological factors external to a person, and all the related behaviors.” </a:t>
            </a:r>
          </a:p>
          <a:p>
            <a:pPr eaLnBrk="1" hangingPunct="1"/>
            <a:r>
              <a:rPr lang="en-US" altLang="en-US" sz="3200" b="1" dirty="0">
                <a:solidFill>
                  <a:srgbClr val="0070C0"/>
                </a:solidFill>
              </a:rPr>
              <a:t> Environmental health consists of preventing or controlling disease, injury, and disability related to the interactions between people and their environment</a:t>
            </a:r>
            <a:r>
              <a:rPr lang="en-US" altLang="en-US" sz="3200" dirty="0" smtClean="0">
                <a:solidFill>
                  <a:srgbClr val="0070C0"/>
                </a:solidFill>
              </a:rPr>
              <a:t>.</a:t>
            </a:r>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448D6FE6-0C8B-4404-90AD-019AE867B6D9}" type="slidenum">
              <a:rPr lang="en-US" altLang="en-US"/>
              <a:pPr>
                <a:defRPr/>
              </a:pPr>
              <a:t>4</a:t>
            </a:fld>
            <a:endParaRPr lang="en-US" altLang="en-US"/>
          </a:p>
        </p:txBody>
      </p:sp>
    </p:spTree>
    <p:extLst>
      <p:ext uri="{BB962C8B-B14F-4D97-AF65-F5344CB8AC3E}">
        <p14:creationId xmlns:p14="http://schemas.microsoft.com/office/powerpoint/2010/main" val="1333438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45E838"/>
                </a:solidFill>
                <a:latin typeface="Century Gothic" panose="020B0502020202020204" pitchFamily="34" charset="0"/>
              </a:rPr>
              <a:t>Emerging Issues in Environmental </a:t>
            </a:r>
            <a:r>
              <a:rPr lang="en-US" b="1" dirty="0" smtClean="0">
                <a:solidFill>
                  <a:srgbClr val="45E838"/>
                </a:solidFill>
                <a:latin typeface="Century Gothic" panose="020B0502020202020204" pitchFamily="34" charset="0"/>
              </a:rPr>
              <a:t>Health</a:t>
            </a:r>
            <a:endParaRPr lang="en-US" b="1" dirty="0">
              <a:solidFill>
                <a:srgbClr val="45E838"/>
              </a:solidFill>
              <a:latin typeface="Century Gothic" panose="020B0502020202020204" pitchFamily="34" charset="0"/>
            </a:endParaRPr>
          </a:p>
        </p:txBody>
      </p:sp>
      <p:sp>
        <p:nvSpPr>
          <p:cNvPr id="3" name="Content Placeholder 2"/>
          <p:cNvSpPr>
            <a:spLocks noGrp="1"/>
          </p:cNvSpPr>
          <p:nvPr>
            <p:ph idx="1"/>
          </p:nvPr>
        </p:nvSpPr>
        <p:spPr>
          <a:xfrm>
            <a:off x="2133600" y="2133600"/>
            <a:ext cx="8534400" cy="3886200"/>
          </a:xfrm>
        </p:spPr>
        <p:txBody>
          <a:bodyPr rtlCol="0">
            <a:normAutofit/>
          </a:bodyPr>
          <a:lstStyle/>
          <a:p>
            <a:pPr>
              <a:lnSpc>
                <a:spcPct val="110000"/>
              </a:lnSpc>
              <a:spcBef>
                <a:spcPts val="0"/>
              </a:spcBef>
              <a:buClr>
                <a:srgbClr val="FF0000"/>
              </a:buClr>
              <a:buFont typeface="Wingdings" panose="05000000000000000000" pitchFamily="2" charset="2"/>
              <a:buChar char="§"/>
              <a:defRPr/>
            </a:pPr>
            <a:r>
              <a:rPr lang="en-US" sz="3200" b="1" dirty="0">
                <a:solidFill>
                  <a:schemeClr val="accent1">
                    <a:lumMod val="75000"/>
                  </a:schemeClr>
                </a:solidFill>
                <a:latin typeface="Century Gothic" panose="020B0502020202020204" pitchFamily="34" charset="0"/>
              </a:rPr>
              <a:t>  Climate Change</a:t>
            </a:r>
          </a:p>
          <a:p>
            <a:pPr>
              <a:lnSpc>
                <a:spcPct val="110000"/>
              </a:lnSpc>
              <a:spcBef>
                <a:spcPts val="0"/>
              </a:spcBef>
              <a:buClr>
                <a:srgbClr val="FF0000"/>
              </a:buClr>
              <a:buFont typeface="Wingdings" panose="05000000000000000000" pitchFamily="2" charset="2"/>
              <a:buChar char="§"/>
              <a:defRPr/>
            </a:pPr>
            <a:r>
              <a:rPr lang="en-US" sz="3200" b="1" dirty="0">
                <a:solidFill>
                  <a:schemeClr val="accent1">
                    <a:lumMod val="75000"/>
                  </a:schemeClr>
                </a:solidFill>
                <a:latin typeface="Century Gothic" panose="020B0502020202020204" pitchFamily="34" charset="0"/>
              </a:rPr>
              <a:t>  Disaster Preparedness</a:t>
            </a:r>
          </a:p>
          <a:p>
            <a:pPr>
              <a:lnSpc>
                <a:spcPct val="110000"/>
              </a:lnSpc>
              <a:spcBef>
                <a:spcPts val="0"/>
              </a:spcBef>
              <a:buClr>
                <a:srgbClr val="FF0000"/>
              </a:buClr>
              <a:buFont typeface="Wingdings" panose="05000000000000000000" pitchFamily="2" charset="2"/>
              <a:buChar char="§"/>
              <a:defRPr/>
            </a:pPr>
            <a:r>
              <a:rPr lang="en-US" sz="3200" b="1" dirty="0">
                <a:solidFill>
                  <a:schemeClr val="accent1">
                    <a:lumMod val="75000"/>
                  </a:schemeClr>
                </a:solidFill>
                <a:latin typeface="Century Gothic" panose="020B0502020202020204" pitchFamily="34" charset="0"/>
              </a:rPr>
              <a:t>  Nanotechnology</a:t>
            </a:r>
          </a:p>
          <a:p>
            <a:pPr>
              <a:lnSpc>
                <a:spcPct val="110000"/>
              </a:lnSpc>
              <a:spcBef>
                <a:spcPts val="0"/>
              </a:spcBef>
              <a:spcAft>
                <a:spcPts val="0"/>
              </a:spcAft>
              <a:buClr>
                <a:srgbClr val="FF0000"/>
              </a:buClr>
              <a:buFont typeface="Wingdings" panose="05000000000000000000" pitchFamily="2" charset="2"/>
              <a:buChar char="§"/>
              <a:defRPr/>
            </a:pPr>
            <a:r>
              <a:rPr lang="en-US" sz="3600" b="1" dirty="0">
                <a:solidFill>
                  <a:srgbClr val="4A66AC">
                    <a:lumMod val="75000"/>
                  </a:srgbClr>
                </a:solidFill>
                <a:latin typeface="Century Gothic" panose="020B0502020202020204" pitchFamily="34" charset="0"/>
              </a:rPr>
              <a:t> </a:t>
            </a:r>
            <a:r>
              <a:rPr lang="en-US" sz="3200" b="1" dirty="0">
                <a:solidFill>
                  <a:srgbClr val="4A66AC">
                    <a:lumMod val="75000"/>
                  </a:srgbClr>
                </a:solidFill>
                <a:latin typeface="Century Gothic" panose="020B0502020202020204" pitchFamily="34" charset="0"/>
              </a:rPr>
              <a:t>The Built Environment</a:t>
            </a:r>
          </a:p>
          <a:p>
            <a:pPr>
              <a:lnSpc>
                <a:spcPct val="110000"/>
              </a:lnSpc>
              <a:spcBef>
                <a:spcPts val="0"/>
              </a:spcBef>
              <a:spcAft>
                <a:spcPts val="0"/>
              </a:spcAft>
              <a:buClr>
                <a:srgbClr val="FF0000"/>
              </a:buClr>
              <a:buFont typeface="Wingdings" panose="05000000000000000000" pitchFamily="2" charset="2"/>
              <a:buChar char="§"/>
              <a:defRPr/>
            </a:pPr>
            <a:r>
              <a:rPr lang="en-US" sz="3200" b="1" dirty="0">
                <a:solidFill>
                  <a:srgbClr val="4A66AC">
                    <a:lumMod val="75000"/>
                  </a:srgbClr>
                </a:solidFill>
                <a:latin typeface="Century Gothic" panose="020B0502020202020204" pitchFamily="34" charset="0"/>
              </a:rPr>
              <a:t>  Exposure to Unknown Hazards</a:t>
            </a:r>
          </a:p>
          <a:p>
            <a:pPr>
              <a:lnSpc>
                <a:spcPct val="110000"/>
              </a:lnSpc>
              <a:spcBef>
                <a:spcPts val="0"/>
              </a:spcBef>
              <a:spcAft>
                <a:spcPts val="0"/>
              </a:spcAft>
              <a:buClr>
                <a:srgbClr val="FF0000"/>
              </a:buClr>
              <a:buFont typeface="Wingdings" panose="05000000000000000000" pitchFamily="2" charset="2"/>
              <a:buChar char="§"/>
              <a:defRPr/>
            </a:pPr>
            <a:r>
              <a:rPr lang="en-US" sz="3200" b="1" dirty="0">
                <a:solidFill>
                  <a:srgbClr val="4A66AC">
                    <a:lumMod val="75000"/>
                  </a:srgbClr>
                </a:solidFill>
                <a:latin typeface="Century Gothic" panose="020B0502020202020204" pitchFamily="34" charset="0"/>
              </a:rPr>
              <a:t>  Blood Lead Levels </a:t>
            </a:r>
          </a:p>
          <a:p>
            <a:pPr>
              <a:lnSpc>
                <a:spcPct val="110000"/>
              </a:lnSpc>
              <a:spcBef>
                <a:spcPts val="0"/>
              </a:spcBef>
              <a:buClr>
                <a:srgbClr val="FF0000"/>
              </a:buClr>
              <a:buFont typeface="Wingdings" panose="05000000000000000000" pitchFamily="2" charset="2"/>
              <a:buChar char="§"/>
              <a:defRPr/>
            </a:pPr>
            <a:endParaRPr lang="en-US" dirty="0">
              <a:solidFill>
                <a:schemeClr val="tx1">
                  <a:lumMod val="75000"/>
                  <a:lumOff val="25000"/>
                </a:schemeClr>
              </a:solidFill>
              <a:latin typeface="Century Gothic" panose="020B0502020202020204" pitchFamily="34" charset="0"/>
            </a:endParaRPr>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F18D9E2C-5C5A-494E-92C5-05CAC974BD77}" type="slidenum">
              <a:rPr lang="en-US" altLang="en-US"/>
              <a:pPr>
                <a:defRPr/>
              </a:pPr>
              <a:t>40</a:t>
            </a:fld>
            <a:endParaRPr lang="en-US" altLang="en-US"/>
          </a:p>
        </p:txBody>
      </p:sp>
    </p:spTree>
    <p:extLst>
      <p:ext uri="{BB962C8B-B14F-4D97-AF65-F5344CB8AC3E}">
        <p14:creationId xmlns:p14="http://schemas.microsoft.com/office/powerpoint/2010/main" val="1811996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87339"/>
            <a:ext cx="8763000" cy="1330325"/>
          </a:xfrm>
        </p:spPr>
        <p:txBody>
          <a:bodyPr>
            <a:noAutofit/>
          </a:bodyPr>
          <a:lstStyle/>
          <a:p>
            <a:pPr>
              <a:defRPr/>
            </a:pPr>
            <a:r>
              <a:rPr lang="en-US" sz="4400" b="1" dirty="0">
                <a:solidFill>
                  <a:srgbClr val="45E838"/>
                </a:solidFill>
                <a:latin typeface="Century Gothic" panose="020B0502020202020204" pitchFamily="34" charset="0"/>
              </a:rPr>
              <a:t>The 6 Themes of Environmental Health: </a:t>
            </a:r>
            <a:r>
              <a:rPr lang="en-US" sz="4400" b="1" dirty="0">
                <a:solidFill>
                  <a:srgbClr val="9E0A9E"/>
                </a:solidFill>
                <a:latin typeface="Century Gothic" panose="020B0502020202020204" pitchFamily="34" charset="0"/>
              </a:rPr>
              <a:t>Healthy People 2020</a:t>
            </a:r>
          </a:p>
        </p:txBody>
      </p:sp>
      <p:sp>
        <p:nvSpPr>
          <p:cNvPr id="3" name="Content Placeholder 2"/>
          <p:cNvSpPr>
            <a:spLocks noGrp="1"/>
          </p:cNvSpPr>
          <p:nvPr>
            <p:ph idx="1"/>
          </p:nvPr>
        </p:nvSpPr>
        <p:spPr>
          <a:xfrm>
            <a:off x="2057400" y="1981200"/>
            <a:ext cx="8305800" cy="4343400"/>
          </a:xfrm>
        </p:spPr>
        <p:txBody>
          <a:bodyPr rtlCol="0">
            <a:normAutofit/>
          </a:bodyPr>
          <a:lstStyle/>
          <a:p>
            <a:pPr>
              <a:defRPr/>
            </a:pPr>
            <a:r>
              <a:rPr lang="en-US" sz="3200" b="1" dirty="0">
                <a:solidFill>
                  <a:schemeClr val="accent1">
                    <a:lumMod val="75000"/>
                  </a:schemeClr>
                </a:solidFill>
              </a:rPr>
              <a:t>The Healthy People 2020 Environmental Health objectives focus on 6 themes, each of which highlights an element of environmental health:</a:t>
            </a:r>
          </a:p>
          <a:p>
            <a:pPr marL="514350" indent="-514350">
              <a:spcBef>
                <a:spcPts val="600"/>
              </a:spcBef>
              <a:spcAft>
                <a:spcPts val="0"/>
              </a:spcAft>
              <a:buClr>
                <a:srgbClr val="45E838"/>
              </a:buClr>
              <a:buFont typeface="+mj-lt"/>
              <a:buAutoNum type="arabicParenR"/>
              <a:defRPr/>
            </a:pPr>
            <a:r>
              <a:rPr lang="en-US" sz="3200" b="1" dirty="0">
                <a:solidFill>
                  <a:schemeClr val="accent1">
                    <a:lumMod val="75000"/>
                  </a:schemeClr>
                </a:solidFill>
              </a:rPr>
              <a:t>Outdoor air quality</a:t>
            </a:r>
          </a:p>
          <a:p>
            <a:pPr marL="514350" indent="-514350">
              <a:spcBef>
                <a:spcPts val="0"/>
              </a:spcBef>
              <a:spcAft>
                <a:spcPts val="0"/>
              </a:spcAft>
              <a:buClr>
                <a:srgbClr val="45E838"/>
              </a:buClr>
              <a:buFont typeface="+mj-lt"/>
              <a:buAutoNum type="arabicParenR"/>
              <a:defRPr/>
            </a:pPr>
            <a:r>
              <a:rPr lang="en-US" sz="3200" b="1" dirty="0">
                <a:solidFill>
                  <a:schemeClr val="accent1">
                    <a:lumMod val="75000"/>
                  </a:schemeClr>
                </a:solidFill>
              </a:rPr>
              <a:t>Surface and ground water quality</a:t>
            </a:r>
          </a:p>
          <a:p>
            <a:pPr marL="514350" indent="-514350">
              <a:spcBef>
                <a:spcPts val="0"/>
              </a:spcBef>
              <a:spcAft>
                <a:spcPts val="0"/>
              </a:spcAft>
              <a:buClr>
                <a:srgbClr val="45E838"/>
              </a:buClr>
              <a:buFont typeface="+mj-lt"/>
              <a:buAutoNum type="arabicParenR"/>
              <a:defRPr/>
            </a:pPr>
            <a:r>
              <a:rPr lang="en-US" sz="3200" b="1" dirty="0">
                <a:solidFill>
                  <a:schemeClr val="accent1">
                    <a:lumMod val="75000"/>
                  </a:schemeClr>
                </a:solidFill>
              </a:rPr>
              <a:t>Toxic substances and hazardous wastes</a:t>
            </a:r>
          </a:p>
          <a:p>
            <a:pPr marL="514350" indent="-514350">
              <a:spcBef>
                <a:spcPts val="0"/>
              </a:spcBef>
              <a:spcAft>
                <a:spcPts val="0"/>
              </a:spcAft>
              <a:buClr>
                <a:srgbClr val="45E838"/>
              </a:buClr>
              <a:buFont typeface="+mj-lt"/>
              <a:buAutoNum type="arabicParenR"/>
              <a:defRPr/>
            </a:pPr>
            <a:r>
              <a:rPr lang="en-US" sz="3200" b="1" dirty="0">
                <a:solidFill>
                  <a:schemeClr val="accent1">
                    <a:lumMod val="75000"/>
                  </a:schemeClr>
                </a:solidFill>
              </a:rPr>
              <a:t>Homes and communities</a:t>
            </a:r>
          </a:p>
          <a:p>
            <a:pPr marL="514350" indent="-514350">
              <a:spcBef>
                <a:spcPts val="0"/>
              </a:spcBef>
              <a:spcAft>
                <a:spcPts val="0"/>
              </a:spcAft>
              <a:buClr>
                <a:srgbClr val="45E838"/>
              </a:buClr>
              <a:buFont typeface="+mj-lt"/>
              <a:buAutoNum type="arabicParenR"/>
              <a:defRPr/>
            </a:pPr>
            <a:r>
              <a:rPr lang="en-US" sz="3200" b="1" dirty="0">
                <a:solidFill>
                  <a:schemeClr val="accent1">
                    <a:lumMod val="75000"/>
                  </a:schemeClr>
                </a:solidFill>
              </a:rPr>
              <a:t>Infrastructure and surveillance</a:t>
            </a:r>
          </a:p>
          <a:p>
            <a:pPr marL="514350" indent="-514350">
              <a:spcBef>
                <a:spcPts val="0"/>
              </a:spcBef>
              <a:spcAft>
                <a:spcPts val="0"/>
              </a:spcAft>
              <a:buClr>
                <a:srgbClr val="45E838"/>
              </a:buClr>
              <a:buFont typeface="+mj-lt"/>
              <a:buAutoNum type="arabicParenR"/>
              <a:defRPr/>
            </a:pPr>
            <a:r>
              <a:rPr lang="en-US" sz="3200" b="1" dirty="0">
                <a:solidFill>
                  <a:schemeClr val="accent1">
                    <a:lumMod val="75000"/>
                  </a:schemeClr>
                </a:solidFill>
              </a:rPr>
              <a:t>Global environmental health</a:t>
            </a:r>
          </a:p>
          <a:p>
            <a:pPr>
              <a:defRPr/>
            </a:pPr>
            <a:endParaRPr lang="en-US" dirty="0">
              <a:solidFill>
                <a:schemeClr val="tx1">
                  <a:lumMod val="75000"/>
                  <a:lumOff val="25000"/>
                </a:schemeClr>
              </a:solidFill>
            </a:endParaRPr>
          </a:p>
        </p:txBody>
      </p:sp>
      <p:sp>
        <p:nvSpPr>
          <p:cNvPr id="4" name="Footer Placeholder 3"/>
          <p:cNvSpPr>
            <a:spLocks noGrp="1"/>
          </p:cNvSpPr>
          <p:nvPr>
            <p:ph type="ftr" sz="quarter" idx="11"/>
          </p:nvPr>
        </p:nvSpPr>
        <p:spPr>
          <a:xfrm>
            <a:off x="4267201" y="6492876"/>
            <a:ext cx="3616325" cy="365125"/>
          </a:xfrm>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0515DEDC-A431-44F4-AD08-CB3BDC6F7959}" type="slidenum">
              <a:rPr lang="en-US" altLang="en-US"/>
              <a:pPr>
                <a:defRPr/>
              </a:pPr>
              <a:t>41</a:t>
            </a:fld>
            <a:endParaRPr lang="en-US" altLang="en-US"/>
          </a:p>
        </p:txBody>
      </p:sp>
    </p:spTree>
    <p:extLst>
      <p:ext uri="{BB962C8B-B14F-4D97-AF65-F5344CB8AC3E}">
        <p14:creationId xmlns:p14="http://schemas.microsoft.com/office/powerpoint/2010/main" val="4137959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
            <a:ext cx="8288338" cy="1314450"/>
          </a:xfrm>
        </p:spPr>
        <p:txBody>
          <a:bodyPr/>
          <a:lstStyle/>
          <a:p>
            <a:pPr>
              <a:defRPr/>
            </a:pPr>
            <a:r>
              <a:rPr lang="en-US" sz="4400" b="1" dirty="0">
                <a:solidFill>
                  <a:srgbClr val="45E838"/>
                </a:solidFill>
                <a:latin typeface="Century Gothic" panose="020B0502020202020204" pitchFamily="34" charset="0"/>
              </a:rPr>
              <a:t>What is Environmental Health?</a:t>
            </a:r>
          </a:p>
        </p:txBody>
      </p:sp>
      <p:sp>
        <p:nvSpPr>
          <p:cNvPr id="15363" name="Content Placeholder 2"/>
          <p:cNvSpPr>
            <a:spLocks noGrp="1"/>
          </p:cNvSpPr>
          <p:nvPr>
            <p:ph idx="1"/>
          </p:nvPr>
        </p:nvSpPr>
        <p:spPr>
          <a:xfrm>
            <a:off x="2286000" y="1828800"/>
            <a:ext cx="8026400" cy="4419600"/>
          </a:xfrm>
        </p:spPr>
        <p:txBody>
          <a:bodyPr/>
          <a:lstStyle/>
          <a:p>
            <a:pPr marL="0" indent="0">
              <a:buNone/>
            </a:pPr>
            <a:r>
              <a:rPr lang="en-US" altLang="en-US" sz="3200" b="1" dirty="0">
                <a:solidFill>
                  <a:srgbClr val="0070C0"/>
                </a:solidFill>
                <a:latin typeface="Century Gothic" panose="020B0502020202020204" pitchFamily="34" charset="0"/>
              </a:rPr>
              <a:t>Environmental Health is the field of science that studies how the environment influences human health and disease.       </a:t>
            </a:r>
          </a:p>
          <a:p>
            <a:pPr marL="0" indent="0">
              <a:buNone/>
            </a:pPr>
            <a:r>
              <a:rPr lang="en-US" altLang="en-US" sz="3200" b="1" dirty="0">
                <a:solidFill>
                  <a:srgbClr val="0070C0"/>
                </a:solidFill>
                <a:latin typeface="Century Gothic" panose="020B0502020202020204" pitchFamily="34" charset="0"/>
              </a:rPr>
              <a:t>“</a:t>
            </a:r>
            <a:r>
              <a:rPr lang="en-US" altLang="en-US" sz="3200" b="1" dirty="0">
                <a:solidFill>
                  <a:srgbClr val="45E838"/>
                </a:solidFill>
                <a:latin typeface="Century Gothic" panose="020B0502020202020204" pitchFamily="34" charset="0"/>
              </a:rPr>
              <a:t>Environment</a:t>
            </a:r>
            <a:r>
              <a:rPr lang="en-US" altLang="en-US" sz="3200" b="1" dirty="0">
                <a:solidFill>
                  <a:srgbClr val="0070C0"/>
                </a:solidFill>
                <a:latin typeface="Century Gothic" panose="020B0502020202020204" pitchFamily="34" charset="0"/>
              </a:rPr>
              <a:t>” in this context, means things in the natural environment like air, water and soil, and also all the physical, chemical, biological and social features of our surroundings.</a:t>
            </a:r>
          </a:p>
        </p:txBody>
      </p:sp>
    </p:spTree>
    <p:extLst>
      <p:ext uri="{BB962C8B-B14F-4D97-AF65-F5344CB8AC3E}">
        <p14:creationId xmlns:p14="http://schemas.microsoft.com/office/powerpoint/2010/main" val="3569095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166689"/>
            <a:ext cx="7543800" cy="1449387"/>
          </a:xfrm>
        </p:spPr>
        <p:txBody>
          <a:bodyPr>
            <a:noAutofit/>
          </a:bodyPr>
          <a:lstStyle/>
          <a:p>
            <a:pPr>
              <a:defRPr/>
            </a:pPr>
            <a:r>
              <a:rPr lang="en-US" b="1" dirty="0">
                <a:solidFill>
                  <a:srgbClr val="45E838"/>
                </a:solidFill>
                <a:latin typeface="Century Gothic" panose="020B0502020202020204" pitchFamily="34" charset="0"/>
              </a:rPr>
              <a:t>Why Is Environmental Health Important</a:t>
            </a:r>
            <a:r>
              <a:rPr lang="en-US" b="1" dirty="0" smtClean="0">
                <a:solidFill>
                  <a:srgbClr val="45E838"/>
                </a:solidFill>
                <a:latin typeface="Century Gothic" panose="020B0502020202020204" pitchFamily="34" charset="0"/>
              </a:rPr>
              <a:t>?</a:t>
            </a:r>
            <a:endParaRPr lang="en-US" b="1" dirty="0">
              <a:solidFill>
                <a:srgbClr val="45E838"/>
              </a:solidFill>
              <a:latin typeface="Century Gothic" panose="020B0502020202020204" pitchFamily="34" charset="0"/>
            </a:endParaRPr>
          </a:p>
        </p:txBody>
      </p:sp>
      <p:sp>
        <p:nvSpPr>
          <p:cNvPr id="16387" name="Content Placeholder 2"/>
          <p:cNvSpPr>
            <a:spLocks noGrp="1"/>
          </p:cNvSpPr>
          <p:nvPr>
            <p:ph idx="1"/>
          </p:nvPr>
        </p:nvSpPr>
        <p:spPr>
          <a:xfrm>
            <a:off x="2346326" y="2163764"/>
            <a:ext cx="8169275" cy="4478337"/>
          </a:xfrm>
        </p:spPr>
        <p:txBody>
          <a:bodyPr/>
          <a:lstStyle/>
          <a:p>
            <a:pPr eaLnBrk="1" hangingPunct="1"/>
            <a:r>
              <a:rPr lang="en-US" altLang="en-US" sz="3600" b="1">
                <a:solidFill>
                  <a:srgbClr val="0070C0"/>
                </a:solidFill>
              </a:rPr>
              <a:t>Maintaining a healthy environment is central to increasing quality of life and years of healthy life. </a:t>
            </a:r>
          </a:p>
          <a:p>
            <a:pPr eaLnBrk="1" hangingPunct="1"/>
            <a:endParaRPr lang="en-US" altLang="en-US" sz="1600" b="1">
              <a:solidFill>
                <a:srgbClr val="0070C0"/>
              </a:solidFill>
            </a:endParaRPr>
          </a:p>
          <a:p>
            <a:pPr eaLnBrk="1" hangingPunct="1"/>
            <a:r>
              <a:rPr lang="en-US" altLang="en-US" sz="3600" b="1">
                <a:solidFill>
                  <a:srgbClr val="0070C0"/>
                </a:solidFill>
              </a:rPr>
              <a:t>Globally, nearly 25 percent of all deaths and the total disease burden can be attributed to environmental factors. </a:t>
            </a:r>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9755FB7F-1D37-4F8D-8A75-BD95AE1FA7A2}" type="slidenum">
              <a:rPr lang="en-US" altLang="en-US"/>
              <a:pPr>
                <a:defRPr/>
              </a:pPr>
              <a:t>6</a:t>
            </a:fld>
            <a:endParaRPr lang="en-US" altLang="en-US"/>
          </a:p>
        </p:txBody>
      </p:sp>
    </p:spTree>
    <p:extLst>
      <p:ext uri="{BB962C8B-B14F-4D97-AF65-F5344CB8AC3E}">
        <p14:creationId xmlns:p14="http://schemas.microsoft.com/office/powerpoint/2010/main" val="2109132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569043" y="2714699"/>
            <a:ext cx="2849188" cy="133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4" name="Rectangle 2"/>
          <p:cNvSpPr>
            <a:spLocks noGrp="1" noChangeArrowheads="1"/>
          </p:cNvSpPr>
          <p:nvPr>
            <p:ph type="title"/>
          </p:nvPr>
        </p:nvSpPr>
        <p:spPr>
          <a:xfrm>
            <a:off x="2346325" y="287339"/>
            <a:ext cx="7543800" cy="873125"/>
          </a:xfrm>
        </p:spPr>
        <p:txBody>
          <a:bodyPr/>
          <a:lstStyle/>
          <a:p>
            <a:pPr>
              <a:defRPr/>
            </a:pPr>
            <a:r>
              <a:rPr lang="en-US" altLang="en-US" sz="5400" b="1" dirty="0">
                <a:solidFill>
                  <a:srgbClr val="45E838"/>
                </a:solidFill>
                <a:latin typeface="Century Gothic" panose="020B0502020202020204" pitchFamily="34" charset="0"/>
              </a:rPr>
              <a:t>Environmental Health?</a:t>
            </a:r>
          </a:p>
        </p:txBody>
      </p:sp>
      <p:sp>
        <p:nvSpPr>
          <p:cNvPr id="28" name="Footer Placeholder 3"/>
          <p:cNvSpPr>
            <a:spLocks noGrp="1"/>
          </p:cNvSpPr>
          <p:nvPr>
            <p:ph type="ftr" sz="quarter" idx="11"/>
          </p:nvPr>
        </p:nvSpPr>
        <p:spPr/>
        <p:txBody>
          <a:bodyPr/>
          <a:lstStyle/>
          <a:p>
            <a:pPr>
              <a:defRPr/>
            </a:pPr>
            <a:endParaRPr lang="en-US" altLang="en-US" sz="1400" dirty="0"/>
          </a:p>
        </p:txBody>
      </p:sp>
      <p:sp>
        <p:nvSpPr>
          <p:cNvPr id="29" name="Slide Number Placeholder 4"/>
          <p:cNvSpPr>
            <a:spLocks noGrp="1"/>
          </p:cNvSpPr>
          <p:nvPr>
            <p:ph type="sldNum" sz="quarter" idx="12"/>
          </p:nvPr>
        </p:nvSpPr>
        <p:spPr/>
        <p:txBody>
          <a:bodyPr/>
          <a:lstStyle/>
          <a:p>
            <a:pPr>
              <a:defRPr/>
            </a:pPr>
            <a:fld id="{4ECD1DE3-98CC-444F-BA4A-92BB45AAE11E}" type="slidenum">
              <a:rPr lang="en-US" altLang="en-US"/>
              <a:pPr>
                <a:defRPr/>
              </a:pPr>
              <a:t>7</a:t>
            </a:fld>
            <a:endParaRPr lang="en-US" altLang="en-US"/>
          </a:p>
        </p:txBody>
      </p:sp>
      <p:sp>
        <p:nvSpPr>
          <p:cNvPr id="131077" name="Text Box 5"/>
          <p:cNvSpPr txBox="1">
            <a:spLocks noChangeArrowheads="1"/>
          </p:cNvSpPr>
          <p:nvPr/>
        </p:nvSpPr>
        <p:spPr bwMode="auto">
          <a:xfrm>
            <a:off x="2209800" y="4997451"/>
            <a:ext cx="7924800" cy="107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dirty="0">
                <a:solidFill>
                  <a:srgbClr val="24D624"/>
                </a:solidFill>
              </a:rPr>
              <a:t>The study of how the environment</a:t>
            </a:r>
          </a:p>
          <a:p>
            <a:pPr algn="ctr"/>
            <a:r>
              <a:rPr lang="en-US" altLang="en-US" sz="3200" b="1" dirty="0">
                <a:solidFill>
                  <a:srgbClr val="24D624"/>
                </a:solidFill>
              </a:rPr>
              <a:t>affects our health.</a:t>
            </a:r>
            <a:endParaRPr lang="en-US" altLang="en-US" sz="2800" b="1" dirty="0">
              <a:solidFill>
                <a:srgbClr val="24D624"/>
              </a:solidFill>
            </a:endParaRPr>
          </a:p>
        </p:txBody>
      </p:sp>
      <p:grpSp>
        <p:nvGrpSpPr>
          <p:cNvPr id="131105" name="Group 33"/>
          <p:cNvGrpSpPr>
            <a:grpSpLocks/>
          </p:cNvGrpSpPr>
          <p:nvPr/>
        </p:nvGrpSpPr>
        <p:grpSpPr bwMode="auto">
          <a:xfrm>
            <a:off x="2025471" y="1978025"/>
            <a:ext cx="2806700" cy="2844800"/>
            <a:chOff x="720" y="1104"/>
            <a:chExt cx="1536" cy="1632"/>
          </a:xfrm>
        </p:grpSpPr>
        <p:grpSp>
          <p:nvGrpSpPr>
            <p:cNvPr id="17425" name="Group 25"/>
            <p:cNvGrpSpPr>
              <a:grpSpLocks/>
            </p:cNvGrpSpPr>
            <p:nvPr/>
          </p:nvGrpSpPr>
          <p:grpSpPr bwMode="auto">
            <a:xfrm>
              <a:off x="720" y="1680"/>
              <a:ext cx="1296" cy="432"/>
              <a:chOff x="1104" y="1056"/>
              <a:chExt cx="1296" cy="432"/>
            </a:xfrm>
          </p:grpSpPr>
          <p:sp>
            <p:nvSpPr>
              <p:cNvPr id="17432" name="AutoShape 9"/>
              <p:cNvSpPr>
                <a:spLocks noChangeArrowheads="1"/>
              </p:cNvSpPr>
              <p:nvPr/>
            </p:nvSpPr>
            <p:spPr bwMode="auto">
              <a:xfrm>
                <a:off x="1104" y="1056"/>
                <a:ext cx="1296" cy="432"/>
              </a:xfrm>
              <a:prstGeom prst="rightArrowCallout">
                <a:avLst>
                  <a:gd name="adj1" fmla="val 25000"/>
                  <a:gd name="adj2" fmla="val 25000"/>
                  <a:gd name="adj3" fmla="val 50000"/>
                  <a:gd name="adj4" fmla="val 66667"/>
                </a:avLst>
              </a:prstGeom>
              <a:solidFill>
                <a:srgbClr val="3300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33" name="Text Box 10"/>
              <p:cNvSpPr txBox="1">
                <a:spLocks noChangeArrowheads="1"/>
              </p:cNvSpPr>
              <p:nvPr/>
            </p:nvSpPr>
            <p:spPr bwMode="auto">
              <a:xfrm>
                <a:off x="1200" y="1104"/>
                <a:ext cx="720" cy="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1">
                    <a:solidFill>
                      <a:schemeClr val="bg1"/>
                    </a:solidFill>
                  </a:rPr>
                  <a:t>Food</a:t>
                </a:r>
                <a:endParaRPr lang="en-US" altLang="en-US" sz="2800">
                  <a:solidFill>
                    <a:schemeClr val="bg1"/>
                  </a:solidFill>
                </a:endParaRPr>
              </a:p>
            </p:txBody>
          </p:sp>
        </p:grpSp>
        <p:grpSp>
          <p:nvGrpSpPr>
            <p:cNvPr id="17426" name="Group 27"/>
            <p:cNvGrpSpPr>
              <a:grpSpLocks/>
            </p:cNvGrpSpPr>
            <p:nvPr/>
          </p:nvGrpSpPr>
          <p:grpSpPr bwMode="auto">
            <a:xfrm>
              <a:off x="960" y="1104"/>
              <a:ext cx="1248" cy="432"/>
              <a:chOff x="768" y="2256"/>
              <a:chExt cx="1248" cy="432"/>
            </a:xfrm>
          </p:grpSpPr>
          <p:sp>
            <p:nvSpPr>
              <p:cNvPr id="17430" name="AutoShape 15"/>
              <p:cNvSpPr>
                <a:spLocks noChangeArrowheads="1"/>
              </p:cNvSpPr>
              <p:nvPr/>
            </p:nvSpPr>
            <p:spPr bwMode="auto">
              <a:xfrm>
                <a:off x="768" y="2256"/>
                <a:ext cx="1248" cy="432"/>
              </a:xfrm>
              <a:prstGeom prst="rightArrowCallout">
                <a:avLst>
                  <a:gd name="adj1" fmla="val 25000"/>
                  <a:gd name="adj2" fmla="val 25000"/>
                  <a:gd name="adj3" fmla="val 50000"/>
                  <a:gd name="adj4" fmla="val 66667"/>
                </a:avLst>
              </a:prstGeom>
              <a:solidFill>
                <a:srgbClr val="3300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31" name="Text Box 16"/>
              <p:cNvSpPr txBox="1">
                <a:spLocks noChangeArrowheads="1"/>
              </p:cNvSpPr>
              <p:nvPr/>
            </p:nvSpPr>
            <p:spPr bwMode="auto">
              <a:xfrm>
                <a:off x="960" y="2303"/>
                <a:ext cx="720" cy="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1" dirty="0">
                    <a:solidFill>
                      <a:schemeClr val="bg1"/>
                    </a:solidFill>
                  </a:rPr>
                  <a:t>Air</a:t>
                </a:r>
                <a:endParaRPr lang="en-US" altLang="en-US" sz="2800" dirty="0">
                  <a:solidFill>
                    <a:schemeClr val="bg1"/>
                  </a:solidFill>
                </a:endParaRPr>
              </a:p>
            </p:txBody>
          </p:sp>
        </p:grpSp>
        <p:grpSp>
          <p:nvGrpSpPr>
            <p:cNvPr id="17427" name="Group 26"/>
            <p:cNvGrpSpPr>
              <a:grpSpLocks/>
            </p:cNvGrpSpPr>
            <p:nvPr/>
          </p:nvGrpSpPr>
          <p:grpSpPr bwMode="auto">
            <a:xfrm>
              <a:off x="960" y="2304"/>
              <a:ext cx="1296" cy="432"/>
              <a:chOff x="864" y="1680"/>
              <a:chExt cx="1296" cy="432"/>
            </a:xfrm>
          </p:grpSpPr>
          <p:sp>
            <p:nvSpPr>
              <p:cNvPr id="17428" name="AutoShape 17"/>
              <p:cNvSpPr>
                <a:spLocks noChangeArrowheads="1"/>
              </p:cNvSpPr>
              <p:nvPr/>
            </p:nvSpPr>
            <p:spPr bwMode="auto">
              <a:xfrm>
                <a:off x="864" y="1680"/>
                <a:ext cx="1296" cy="432"/>
              </a:xfrm>
              <a:prstGeom prst="rightArrowCallout">
                <a:avLst>
                  <a:gd name="adj1" fmla="val 25000"/>
                  <a:gd name="adj2" fmla="val 25000"/>
                  <a:gd name="adj3" fmla="val 50000"/>
                  <a:gd name="adj4" fmla="val 66667"/>
                </a:avLst>
              </a:prstGeom>
              <a:solidFill>
                <a:srgbClr val="3300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29" name="Text Box 18"/>
              <p:cNvSpPr txBox="1">
                <a:spLocks noChangeArrowheads="1"/>
              </p:cNvSpPr>
              <p:nvPr/>
            </p:nvSpPr>
            <p:spPr bwMode="auto">
              <a:xfrm>
                <a:off x="912" y="1728"/>
                <a:ext cx="864" cy="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1">
                    <a:solidFill>
                      <a:schemeClr val="bg1"/>
                    </a:solidFill>
                  </a:rPr>
                  <a:t>Water</a:t>
                </a:r>
                <a:endParaRPr lang="en-US" altLang="en-US" sz="2800">
                  <a:solidFill>
                    <a:schemeClr val="bg1"/>
                  </a:solidFill>
                </a:endParaRPr>
              </a:p>
            </p:txBody>
          </p:sp>
        </p:grpSp>
      </p:grpSp>
      <p:grpSp>
        <p:nvGrpSpPr>
          <p:cNvPr id="131106" name="Group 34"/>
          <p:cNvGrpSpPr>
            <a:grpSpLocks/>
          </p:cNvGrpSpPr>
          <p:nvPr/>
        </p:nvGrpSpPr>
        <p:grpSpPr bwMode="auto">
          <a:xfrm>
            <a:off x="6908789" y="2125541"/>
            <a:ext cx="3200400" cy="2679700"/>
            <a:chOff x="3120" y="1104"/>
            <a:chExt cx="2016" cy="1632"/>
          </a:xfrm>
        </p:grpSpPr>
        <p:grpSp>
          <p:nvGrpSpPr>
            <p:cNvPr id="17416" name="Group 23"/>
            <p:cNvGrpSpPr>
              <a:grpSpLocks/>
            </p:cNvGrpSpPr>
            <p:nvPr/>
          </p:nvGrpSpPr>
          <p:grpSpPr bwMode="auto">
            <a:xfrm>
              <a:off x="3120" y="1104"/>
              <a:ext cx="1632" cy="432"/>
              <a:chOff x="3648" y="1008"/>
              <a:chExt cx="1632" cy="432"/>
            </a:xfrm>
          </p:grpSpPr>
          <p:sp>
            <p:nvSpPr>
              <p:cNvPr id="17423" name="AutoShape 19"/>
              <p:cNvSpPr>
                <a:spLocks noChangeArrowheads="1"/>
              </p:cNvSpPr>
              <p:nvPr/>
            </p:nvSpPr>
            <p:spPr bwMode="auto">
              <a:xfrm flipH="1">
                <a:off x="3648" y="1008"/>
                <a:ext cx="1632" cy="432"/>
              </a:xfrm>
              <a:prstGeom prst="rightArrowCallout">
                <a:avLst>
                  <a:gd name="adj1" fmla="val 25000"/>
                  <a:gd name="adj2" fmla="val 25000"/>
                  <a:gd name="adj3" fmla="val 62963"/>
                  <a:gd name="adj4" fmla="val 66667"/>
                </a:avLst>
              </a:prstGeom>
              <a:solidFill>
                <a:srgbClr val="3300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24" name="Text Box 20"/>
              <p:cNvSpPr txBox="1">
                <a:spLocks noChangeArrowheads="1"/>
              </p:cNvSpPr>
              <p:nvPr/>
            </p:nvSpPr>
            <p:spPr bwMode="auto">
              <a:xfrm>
                <a:off x="4224" y="1056"/>
                <a:ext cx="1056"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1" dirty="0">
                    <a:solidFill>
                      <a:schemeClr val="bg1"/>
                    </a:solidFill>
                  </a:rPr>
                  <a:t>Sunlight</a:t>
                </a:r>
                <a:endParaRPr lang="en-US" altLang="en-US" sz="2800" dirty="0">
                  <a:solidFill>
                    <a:schemeClr val="bg1"/>
                  </a:solidFill>
                </a:endParaRPr>
              </a:p>
            </p:txBody>
          </p:sp>
        </p:grpSp>
        <p:grpSp>
          <p:nvGrpSpPr>
            <p:cNvPr id="17417" name="Group 32"/>
            <p:cNvGrpSpPr>
              <a:grpSpLocks/>
            </p:cNvGrpSpPr>
            <p:nvPr/>
          </p:nvGrpSpPr>
          <p:grpSpPr bwMode="auto">
            <a:xfrm>
              <a:off x="3504" y="1728"/>
              <a:ext cx="1632" cy="432"/>
              <a:chOff x="3744" y="1728"/>
              <a:chExt cx="1632" cy="432"/>
            </a:xfrm>
          </p:grpSpPr>
          <p:sp>
            <p:nvSpPr>
              <p:cNvPr id="17421" name="AutoShape 21"/>
              <p:cNvSpPr>
                <a:spLocks noChangeArrowheads="1"/>
              </p:cNvSpPr>
              <p:nvPr/>
            </p:nvSpPr>
            <p:spPr bwMode="auto">
              <a:xfrm flipH="1">
                <a:off x="3744" y="1728"/>
                <a:ext cx="1392" cy="432"/>
              </a:xfrm>
              <a:prstGeom prst="rightArrowCallout">
                <a:avLst>
                  <a:gd name="adj1" fmla="val 25000"/>
                  <a:gd name="adj2" fmla="val 25000"/>
                  <a:gd name="adj3" fmla="val 53704"/>
                  <a:gd name="adj4" fmla="val 66667"/>
                </a:avLst>
              </a:prstGeom>
              <a:solidFill>
                <a:srgbClr val="3300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22" name="Text Box 22"/>
              <p:cNvSpPr txBox="1">
                <a:spLocks noChangeArrowheads="1"/>
              </p:cNvSpPr>
              <p:nvPr/>
            </p:nvSpPr>
            <p:spPr bwMode="auto">
              <a:xfrm>
                <a:off x="4320" y="1776"/>
                <a:ext cx="1056"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1">
                    <a:solidFill>
                      <a:schemeClr val="bg1"/>
                    </a:solidFill>
                  </a:rPr>
                  <a:t>Noise</a:t>
                </a:r>
                <a:endParaRPr lang="en-US" altLang="en-US" sz="2800">
                  <a:solidFill>
                    <a:schemeClr val="bg1"/>
                  </a:solidFill>
                </a:endParaRPr>
              </a:p>
            </p:txBody>
          </p:sp>
        </p:grpSp>
        <p:grpSp>
          <p:nvGrpSpPr>
            <p:cNvPr id="17418" name="Group 31"/>
            <p:cNvGrpSpPr>
              <a:grpSpLocks/>
            </p:cNvGrpSpPr>
            <p:nvPr/>
          </p:nvGrpSpPr>
          <p:grpSpPr bwMode="auto">
            <a:xfrm>
              <a:off x="3360" y="2304"/>
              <a:ext cx="1680" cy="432"/>
              <a:chOff x="3696" y="2352"/>
              <a:chExt cx="1680" cy="432"/>
            </a:xfrm>
          </p:grpSpPr>
          <p:sp>
            <p:nvSpPr>
              <p:cNvPr id="17419" name="AutoShape 29"/>
              <p:cNvSpPr>
                <a:spLocks noChangeArrowheads="1"/>
              </p:cNvSpPr>
              <p:nvPr/>
            </p:nvSpPr>
            <p:spPr bwMode="auto">
              <a:xfrm flipH="1">
                <a:off x="3696" y="2352"/>
                <a:ext cx="1488" cy="432"/>
              </a:xfrm>
              <a:prstGeom prst="rightArrowCallout">
                <a:avLst>
                  <a:gd name="adj1" fmla="val 25000"/>
                  <a:gd name="adj2" fmla="val 25000"/>
                  <a:gd name="adj3" fmla="val 57407"/>
                  <a:gd name="adj4" fmla="val 66667"/>
                </a:avLst>
              </a:prstGeom>
              <a:solidFill>
                <a:srgbClr val="3300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20" name="Text Box 30"/>
              <p:cNvSpPr txBox="1">
                <a:spLocks noChangeArrowheads="1"/>
              </p:cNvSpPr>
              <p:nvPr/>
            </p:nvSpPr>
            <p:spPr bwMode="auto">
              <a:xfrm>
                <a:off x="4320" y="2400"/>
                <a:ext cx="1056"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1">
                    <a:solidFill>
                      <a:schemeClr val="bg1"/>
                    </a:solidFill>
                  </a:rPr>
                  <a:t>Soil</a:t>
                </a:r>
                <a:endParaRPr lang="en-US" altLang="en-US" sz="2800">
                  <a:solidFill>
                    <a:schemeClr val="bg1"/>
                  </a:solidFill>
                </a:endParaRPr>
              </a:p>
            </p:txBody>
          </p:sp>
        </p:grpSp>
      </p:grpSp>
      <p:sp>
        <p:nvSpPr>
          <p:cNvPr id="3" name="TextBox 2"/>
          <p:cNvSpPr txBox="1"/>
          <p:nvPr/>
        </p:nvSpPr>
        <p:spPr>
          <a:xfrm>
            <a:off x="4832171" y="2951122"/>
            <a:ext cx="2457618" cy="954107"/>
          </a:xfrm>
          <a:prstGeom prst="rect">
            <a:avLst/>
          </a:prstGeom>
          <a:noFill/>
        </p:spPr>
        <p:txBody>
          <a:bodyPr wrap="square" rtlCol="0">
            <a:spAutoFit/>
          </a:bodyPr>
          <a:lstStyle/>
          <a:p>
            <a:r>
              <a:rPr lang="en-US" sz="2800" b="1" dirty="0" smtClean="0">
                <a:solidFill>
                  <a:srgbClr val="FFC000"/>
                </a:solidFill>
              </a:rPr>
              <a:t>Environmental Health</a:t>
            </a:r>
            <a:endParaRPr lang="en-US" sz="2800" b="1" dirty="0">
              <a:solidFill>
                <a:srgbClr val="FFC000"/>
              </a:solidFill>
            </a:endParaRPr>
          </a:p>
        </p:txBody>
      </p:sp>
    </p:spTree>
    <p:extLst>
      <p:ext uri="{BB962C8B-B14F-4D97-AF65-F5344CB8AC3E}">
        <p14:creationId xmlns:p14="http://schemas.microsoft.com/office/powerpoint/2010/main" val="1974284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1105"/>
                                        </p:tgtEl>
                                        <p:attrNameLst>
                                          <p:attrName>style.visibility</p:attrName>
                                        </p:attrNameLst>
                                      </p:cBhvr>
                                      <p:to>
                                        <p:strVal val="visible"/>
                                      </p:to>
                                    </p:set>
                                    <p:animEffect transition="in" filter="fade">
                                      <p:cBhvr>
                                        <p:cTn id="7" dur="1000"/>
                                        <p:tgtEl>
                                          <p:spTgt spid="131105"/>
                                        </p:tgtEl>
                                      </p:cBhvr>
                                    </p:animEffect>
                                    <p:anim calcmode="lin" valueType="num">
                                      <p:cBhvr>
                                        <p:cTn id="8" dur="1000" fill="hold"/>
                                        <p:tgtEl>
                                          <p:spTgt spid="131105"/>
                                        </p:tgtEl>
                                        <p:attrNameLst>
                                          <p:attrName>ppt_x</p:attrName>
                                        </p:attrNameLst>
                                      </p:cBhvr>
                                      <p:tavLst>
                                        <p:tav tm="0">
                                          <p:val>
                                            <p:strVal val="#ppt_x"/>
                                          </p:val>
                                        </p:tav>
                                        <p:tav tm="100000">
                                          <p:val>
                                            <p:strVal val="#ppt_x"/>
                                          </p:val>
                                        </p:tav>
                                      </p:tavLst>
                                    </p:anim>
                                    <p:anim calcmode="lin" valueType="num">
                                      <p:cBhvr>
                                        <p:cTn id="9" dur="1000" fill="hold"/>
                                        <p:tgtEl>
                                          <p:spTgt spid="13110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1106"/>
                                        </p:tgtEl>
                                        <p:attrNameLst>
                                          <p:attrName>style.visibility</p:attrName>
                                        </p:attrNameLst>
                                      </p:cBhvr>
                                      <p:to>
                                        <p:strVal val="visible"/>
                                      </p:to>
                                    </p:set>
                                    <p:animEffect transition="in" filter="fade">
                                      <p:cBhvr>
                                        <p:cTn id="14" dur="1000"/>
                                        <p:tgtEl>
                                          <p:spTgt spid="131106"/>
                                        </p:tgtEl>
                                      </p:cBhvr>
                                    </p:animEffect>
                                    <p:anim calcmode="lin" valueType="num">
                                      <p:cBhvr>
                                        <p:cTn id="15" dur="1000" fill="hold"/>
                                        <p:tgtEl>
                                          <p:spTgt spid="131106"/>
                                        </p:tgtEl>
                                        <p:attrNameLst>
                                          <p:attrName>ppt_x</p:attrName>
                                        </p:attrNameLst>
                                      </p:cBhvr>
                                      <p:tavLst>
                                        <p:tav tm="0">
                                          <p:val>
                                            <p:strVal val="#ppt_x"/>
                                          </p:val>
                                        </p:tav>
                                        <p:tav tm="100000">
                                          <p:val>
                                            <p:strVal val="#ppt_x"/>
                                          </p:val>
                                        </p:tav>
                                      </p:tavLst>
                                    </p:anim>
                                    <p:anim calcmode="lin" valueType="num">
                                      <p:cBhvr>
                                        <p:cTn id="16" dur="1000" fill="hold"/>
                                        <p:tgtEl>
                                          <p:spTgt spid="13110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1077"/>
                                        </p:tgtEl>
                                        <p:attrNameLst>
                                          <p:attrName>style.visibility</p:attrName>
                                        </p:attrNameLst>
                                      </p:cBhvr>
                                      <p:to>
                                        <p:strVal val="visible"/>
                                      </p:to>
                                    </p:set>
                                    <p:animEffect transition="in" filter="fade">
                                      <p:cBhvr>
                                        <p:cTn id="21" dur="20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286000" y="581025"/>
            <a:ext cx="7543800" cy="901700"/>
          </a:xfrm>
        </p:spPr>
        <p:txBody>
          <a:bodyPr>
            <a:normAutofit fontScale="90000"/>
          </a:bodyPr>
          <a:lstStyle/>
          <a:p>
            <a:pPr>
              <a:defRPr/>
            </a:pPr>
            <a:r>
              <a:rPr lang="en-US" altLang="en-US" b="1" dirty="0">
                <a:solidFill>
                  <a:srgbClr val="45E838"/>
                </a:solidFill>
                <a:latin typeface="Century Gothic" panose="020B0502020202020204" pitchFamily="34" charset="0"/>
              </a:rPr>
              <a:t>Good Things Around </a:t>
            </a:r>
            <a:r>
              <a:rPr lang="en-US" altLang="en-US" b="1" dirty="0" smtClean="0">
                <a:solidFill>
                  <a:srgbClr val="45E838"/>
                </a:solidFill>
                <a:latin typeface="Century Gothic" panose="020B0502020202020204" pitchFamily="34" charset="0"/>
              </a:rPr>
              <a:t>Us ( in the environment)</a:t>
            </a:r>
            <a:endParaRPr lang="en-US" altLang="en-US" b="1" dirty="0">
              <a:solidFill>
                <a:srgbClr val="45E838"/>
              </a:solidFill>
              <a:latin typeface="Century Gothic" panose="020B0502020202020204" pitchFamily="34" charset="0"/>
            </a:endParaRPr>
          </a:p>
        </p:txBody>
      </p:sp>
      <p:sp>
        <p:nvSpPr>
          <p:cNvPr id="25" name="Footer Placeholder 3"/>
          <p:cNvSpPr>
            <a:spLocks noGrp="1"/>
          </p:cNvSpPr>
          <p:nvPr>
            <p:ph type="ftr" sz="quarter" idx="11"/>
          </p:nvPr>
        </p:nvSpPr>
        <p:spPr/>
        <p:txBody>
          <a:bodyPr/>
          <a:lstStyle/>
          <a:p>
            <a:pPr>
              <a:defRPr/>
            </a:pPr>
            <a:endParaRPr lang="en-US" altLang="en-US" sz="1400" dirty="0"/>
          </a:p>
        </p:txBody>
      </p:sp>
      <p:sp>
        <p:nvSpPr>
          <p:cNvPr id="26" name="Slide Number Placeholder 4"/>
          <p:cNvSpPr>
            <a:spLocks noGrp="1"/>
          </p:cNvSpPr>
          <p:nvPr>
            <p:ph type="sldNum" sz="quarter" idx="12"/>
          </p:nvPr>
        </p:nvSpPr>
        <p:spPr/>
        <p:txBody>
          <a:bodyPr/>
          <a:lstStyle/>
          <a:p>
            <a:pPr>
              <a:defRPr/>
            </a:pPr>
            <a:fld id="{235A49F0-703F-4F7C-9500-78FFA22A731D}" type="slidenum">
              <a:rPr lang="en-US" altLang="en-US"/>
              <a:pPr>
                <a:defRPr/>
              </a:pPr>
              <a:t>8</a:t>
            </a:fld>
            <a:endParaRPr lang="en-US" altLang="en-US"/>
          </a:p>
        </p:txBody>
      </p:sp>
      <p:sp>
        <p:nvSpPr>
          <p:cNvPr id="19461" name="Text Box 6"/>
          <p:cNvSpPr txBox="1">
            <a:spLocks noChangeArrowheads="1"/>
          </p:cNvSpPr>
          <p:nvPr/>
        </p:nvSpPr>
        <p:spPr bwMode="auto">
          <a:xfrm>
            <a:off x="2819400" y="5145088"/>
            <a:ext cx="6705600" cy="107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dirty="0">
                <a:solidFill>
                  <a:srgbClr val="24D624"/>
                </a:solidFill>
              </a:rPr>
              <a:t>There are many things around us that help us stay healthy.</a:t>
            </a:r>
            <a:endParaRPr lang="en-US" altLang="en-US" sz="2800" b="1" dirty="0">
              <a:solidFill>
                <a:srgbClr val="24D624"/>
              </a:solidFill>
            </a:endParaRPr>
          </a:p>
        </p:txBody>
      </p:sp>
      <p:grpSp>
        <p:nvGrpSpPr>
          <p:cNvPr id="133149" name="Group 29"/>
          <p:cNvGrpSpPr>
            <a:grpSpLocks/>
          </p:cNvGrpSpPr>
          <p:nvPr/>
        </p:nvGrpSpPr>
        <p:grpSpPr bwMode="auto">
          <a:xfrm>
            <a:off x="6194426" y="2419350"/>
            <a:ext cx="2352675" cy="2355850"/>
            <a:chOff x="3750" y="1224"/>
            <a:chExt cx="906" cy="1572"/>
          </a:xfrm>
        </p:grpSpPr>
        <p:sp>
          <p:nvSpPr>
            <p:cNvPr id="19467" name="Rectangle 16"/>
            <p:cNvSpPr>
              <a:spLocks noChangeArrowheads="1"/>
            </p:cNvSpPr>
            <p:nvPr/>
          </p:nvSpPr>
          <p:spPr bwMode="auto">
            <a:xfrm>
              <a:off x="3750" y="2365"/>
              <a:ext cx="570" cy="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r">
                <a:buFont typeface="Wingdings" panose="05000000000000000000" pitchFamily="2" charset="2"/>
                <a:buChar char="q"/>
              </a:pPr>
              <a:r>
                <a:rPr lang="en-US" altLang="en-US" sz="1800" b="1" dirty="0">
                  <a:solidFill>
                    <a:srgbClr val="0070C0"/>
                  </a:solidFill>
                </a:rPr>
                <a:t>Family &amp; friends</a:t>
              </a:r>
            </a:p>
          </p:txBody>
        </p:sp>
        <p:sp>
          <p:nvSpPr>
            <p:cNvPr id="19468" name="Rectangle 12"/>
            <p:cNvSpPr>
              <a:spLocks noChangeArrowheads="1"/>
            </p:cNvSpPr>
            <p:nvPr/>
          </p:nvSpPr>
          <p:spPr bwMode="auto">
            <a:xfrm>
              <a:off x="3984" y="1224"/>
              <a:ext cx="672" cy="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lgn="r">
                <a:buFont typeface="Wingdings" panose="05000000000000000000" pitchFamily="2" charset="2"/>
                <a:buChar char="q"/>
              </a:pPr>
              <a:r>
                <a:rPr lang="en-US" altLang="en-US" sz="1800" b="1" dirty="0">
                  <a:solidFill>
                    <a:srgbClr val="0070C0"/>
                  </a:solidFill>
                </a:rPr>
                <a:t>Beautiful scenery to look at</a:t>
              </a:r>
              <a:endParaRPr lang="en-US" altLang="en-US" sz="1600" b="1" dirty="0">
                <a:solidFill>
                  <a:srgbClr val="0070C0"/>
                </a:solidFill>
              </a:endParaRPr>
            </a:p>
          </p:txBody>
        </p:sp>
      </p:grpSp>
      <p:grpSp>
        <p:nvGrpSpPr>
          <p:cNvPr id="133148" name="Group 28"/>
          <p:cNvGrpSpPr>
            <a:grpSpLocks/>
          </p:cNvGrpSpPr>
          <p:nvPr/>
        </p:nvGrpSpPr>
        <p:grpSpPr bwMode="auto">
          <a:xfrm>
            <a:off x="3276600" y="2060620"/>
            <a:ext cx="3132138" cy="2852693"/>
            <a:chOff x="738" y="1137"/>
            <a:chExt cx="1364" cy="1729"/>
          </a:xfrm>
        </p:grpSpPr>
        <p:sp>
          <p:nvSpPr>
            <p:cNvPr id="19464" name="Rectangle 13"/>
            <p:cNvSpPr>
              <a:spLocks noChangeArrowheads="1"/>
            </p:cNvSpPr>
            <p:nvPr/>
          </p:nvSpPr>
          <p:spPr bwMode="auto">
            <a:xfrm>
              <a:off x="1056" y="2462"/>
              <a:ext cx="864" cy="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buFont typeface="Wingdings" panose="05000000000000000000" pitchFamily="2" charset="2"/>
                <a:buChar char="q"/>
              </a:pPr>
              <a:r>
                <a:rPr lang="en-US" altLang="en-US" sz="1800" b="1" dirty="0">
                  <a:solidFill>
                    <a:srgbClr val="0070C0"/>
                  </a:solidFill>
                </a:rPr>
                <a:t>Medicine &amp; vitamins</a:t>
              </a:r>
            </a:p>
          </p:txBody>
        </p:sp>
        <p:sp>
          <p:nvSpPr>
            <p:cNvPr id="19465" name="Rectangle 10"/>
            <p:cNvSpPr>
              <a:spLocks noChangeArrowheads="1"/>
            </p:cNvSpPr>
            <p:nvPr/>
          </p:nvSpPr>
          <p:spPr bwMode="auto">
            <a:xfrm>
              <a:off x="1387" y="1137"/>
              <a:ext cx="715" cy="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buFont typeface="Wingdings" panose="05000000000000000000" pitchFamily="2" charset="2"/>
                <a:buChar char="q"/>
              </a:pPr>
              <a:r>
                <a:rPr lang="en-US" altLang="en-US" sz="1800" b="1" dirty="0">
                  <a:solidFill>
                    <a:srgbClr val="0070C0"/>
                  </a:solidFill>
                </a:rPr>
                <a:t>Oxygen in the air</a:t>
              </a:r>
            </a:p>
          </p:txBody>
        </p:sp>
        <p:sp>
          <p:nvSpPr>
            <p:cNvPr id="19466" name="Rectangle 11"/>
            <p:cNvSpPr>
              <a:spLocks noChangeArrowheads="1"/>
            </p:cNvSpPr>
            <p:nvPr/>
          </p:nvSpPr>
          <p:spPr bwMode="auto">
            <a:xfrm>
              <a:off x="738" y="1798"/>
              <a:ext cx="768" cy="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buFont typeface="Wingdings" panose="05000000000000000000" pitchFamily="2" charset="2"/>
                <a:buChar char="q"/>
              </a:pPr>
              <a:r>
                <a:rPr lang="en-US" altLang="en-US" sz="1800" b="1" dirty="0">
                  <a:solidFill>
                    <a:srgbClr val="0070C0"/>
                  </a:solidFill>
                </a:rPr>
                <a:t>Nutrients in food</a:t>
              </a:r>
            </a:p>
          </p:txBody>
        </p:sp>
      </p:grpSp>
    </p:spTree>
    <p:extLst>
      <p:ext uri="{BB962C8B-B14F-4D97-AF65-F5344CB8AC3E}">
        <p14:creationId xmlns:p14="http://schemas.microsoft.com/office/powerpoint/2010/main" val="3303980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3148"/>
                                        </p:tgtEl>
                                        <p:attrNameLst>
                                          <p:attrName>style.visibility</p:attrName>
                                        </p:attrNameLst>
                                      </p:cBhvr>
                                      <p:to>
                                        <p:strVal val="visible"/>
                                      </p:to>
                                    </p:set>
                                    <p:animEffect transition="in" filter="fade">
                                      <p:cBhvr>
                                        <p:cTn id="7" dur="1000"/>
                                        <p:tgtEl>
                                          <p:spTgt spid="133148"/>
                                        </p:tgtEl>
                                      </p:cBhvr>
                                    </p:animEffect>
                                    <p:anim calcmode="lin" valueType="num">
                                      <p:cBhvr>
                                        <p:cTn id="8" dur="1000" fill="hold"/>
                                        <p:tgtEl>
                                          <p:spTgt spid="133148"/>
                                        </p:tgtEl>
                                        <p:attrNameLst>
                                          <p:attrName>ppt_x</p:attrName>
                                        </p:attrNameLst>
                                      </p:cBhvr>
                                      <p:tavLst>
                                        <p:tav tm="0">
                                          <p:val>
                                            <p:strVal val="#ppt_x"/>
                                          </p:val>
                                        </p:tav>
                                        <p:tav tm="100000">
                                          <p:val>
                                            <p:strVal val="#ppt_x"/>
                                          </p:val>
                                        </p:tav>
                                      </p:tavLst>
                                    </p:anim>
                                    <p:anim calcmode="lin" valueType="num">
                                      <p:cBhvr>
                                        <p:cTn id="9" dur="1000" fill="hold"/>
                                        <p:tgtEl>
                                          <p:spTgt spid="1331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3149"/>
                                        </p:tgtEl>
                                        <p:attrNameLst>
                                          <p:attrName>style.visibility</p:attrName>
                                        </p:attrNameLst>
                                      </p:cBhvr>
                                      <p:to>
                                        <p:strVal val="visible"/>
                                      </p:to>
                                    </p:set>
                                    <p:animEffect transition="in" filter="fade">
                                      <p:cBhvr>
                                        <p:cTn id="14" dur="1000"/>
                                        <p:tgtEl>
                                          <p:spTgt spid="133149"/>
                                        </p:tgtEl>
                                      </p:cBhvr>
                                    </p:animEffect>
                                    <p:anim calcmode="lin" valueType="num">
                                      <p:cBhvr>
                                        <p:cTn id="15" dur="1000" fill="hold"/>
                                        <p:tgtEl>
                                          <p:spTgt spid="133149"/>
                                        </p:tgtEl>
                                        <p:attrNameLst>
                                          <p:attrName>ppt_x</p:attrName>
                                        </p:attrNameLst>
                                      </p:cBhvr>
                                      <p:tavLst>
                                        <p:tav tm="0">
                                          <p:val>
                                            <p:strVal val="#ppt_x"/>
                                          </p:val>
                                        </p:tav>
                                        <p:tav tm="100000">
                                          <p:val>
                                            <p:strVal val="#ppt_x"/>
                                          </p:val>
                                        </p:tav>
                                      </p:tavLst>
                                    </p:anim>
                                    <p:anim calcmode="lin" valueType="num">
                                      <p:cBhvr>
                                        <p:cTn id="16" dur="1000" fill="hold"/>
                                        <p:tgtEl>
                                          <p:spTgt spid="133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968375"/>
          </a:xfrm>
        </p:spPr>
        <p:txBody>
          <a:bodyPr/>
          <a:lstStyle/>
          <a:p>
            <a:pPr>
              <a:defRPr/>
            </a:pPr>
            <a:r>
              <a:rPr lang="en-US" altLang="en-US" sz="5400" b="1" dirty="0">
                <a:solidFill>
                  <a:srgbClr val="45E838"/>
                </a:solidFill>
                <a:latin typeface="Century Gothic" panose="020B0502020202020204" pitchFamily="34" charset="0"/>
              </a:rPr>
              <a:t>Hazards</a:t>
            </a:r>
            <a:endParaRPr lang="en-US" dirty="0">
              <a:solidFill>
                <a:schemeClr val="tx1">
                  <a:lumMod val="75000"/>
                  <a:lumOff val="25000"/>
                </a:schemeClr>
              </a:solidFill>
            </a:endParaRPr>
          </a:p>
        </p:txBody>
      </p:sp>
      <p:sp>
        <p:nvSpPr>
          <p:cNvPr id="21507" name="Content Placeholder 2"/>
          <p:cNvSpPr>
            <a:spLocks noGrp="1"/>
          </p:cNvSpPr>
          <p:nvPr>
            <p:ph idx="1"/>
          </p:nvPr>
        </p:nvSpPr>
        <p:spPr>
          <a:xfrm>
            <a:off x="1575601" y="1906074"/>
            <a:ext cx="9732050" cy="4736274"/>
          </a:xfrm>
        </p:spPr>
        <p:txBody>
          <a:bodyPr>
            <a:normAutofit/>
          </a:bodyPr>
          <a:lstStyle/>
          <a:p>
            <a:pPr eaLnBrk="1" hangingPunct="1">
              <a:lnSpc>
                <a:spcPct val="100000"/>
              </a:lnSpc>
              <a:spcBef>
                <a:spcPts val="600"/>
              </a:spcBef>
              <a:buClr>
                <a:srgbClr val="FF0000"/>
              </a:buClr>
              <a:buFont typeface="Wingdings" panose="05000000000000000000" pitchFamily="2" charset="2"/>
              <a:buChar char="ü"/>
            </a:pPr>
            <a:r>
              <a:rPr lang="en-US" altLang="en-US" sz="2800" b="1" dirty="0">
                <a:solidFill>
                  <a:srgbClr val="0070C0"/>
                </a:solidFill>
              </a:rPr>
              <a:t>Every day, you come in contact with things in your environment that can help you or hurt you. Some of these things are important for keeping you healthy, such as oxygen or medicines.</a:t>
            </a:r>
          </a:p>
          <a:p>
            <a:pPr eaLnBrk="1" hangingPunct="1">
              <a:lnSpc>
                <a:spcPct val="100000"/>
              </a:lnSpc>
              <a:spcBef>
                <a:spcPts val="600"/>
              </a:spcBef>
              <a:buClr>
                <a:srgbClr val="FF0000"/>
              </a:buClr>
              <a:buFont typeface="Wingdings" panose="05000000000000000000" pitchFamily="2" charset="2"/>
              <a:buChar char="ü"/>
            </a:pPr>
            <a:r>
              <a:rPr lang="en-US" altLang="en-US" sz="2800" b="1" dirty="0">
                <a:solidFill>
                  <a:srgbClr val="0070C0"/>
                </a:solidFill>
              </a:rPr>
              <a:t>  However, some of these things may be harmful to your health, such as tobacco smoke or snake venom.</a:t>
            </a:r>
          </a:p>
          <a:p>
            <a:pPr eaLnBrk="1" hangingPunct="1">
              <a:lnSpc>
                <a:spcPct val="100000"/>
              </a:lnSpc>
              <a:spcBef>
                <a:spcPts val="600"/>
              </a:spcBef>
              <a:buClr>
                <a:srgbClr val="FF0000"/>
              </a:buClr>
              <a:buFont typeface="Wingdings" panose="05000000000000000000" pitchFamily="2" charset="2"/>
              <a:buChar char="ü"/>
            </a:pPr>
            <a:r>
              <a:rPr lang="en-US" altLang="en-US" sz="2800" b="1" dirty="0">
                <a:solidFill>
                  <a:srgbClr val="0070C0"/>
                </a:solidFill>
              </a:rPr>
              <a:t>  Things in the environment that are harmful are called </a:t>
            </a:r>
            <a:r>
              <a:rPr lang="en-US" altLang="en-US" sz="2800" b="1" dirty="0">
                <a:solidFill>
                  <a:srgbClr val="FF0000"/>
                </a:solidFill>
              </a:rPr>
              <a:t>hazards </a:t>
            </a:r>
            <a:r>
              <a:rPr lang="en-US" altLang="en-US" sz="2800" b="1" dirty="0">
                <a:solidFill>
                  <a:srgbClr val="0070C0"/>
                </a:solidFill>
              </a:rPr>
              <a:t>and include things like chemicals, disease-causing bacteria, loud noises and even stress. </a:t>
            </a:r>
            <a:endParaRPr lang="en-US" altLang="en-US" sz="2800" b="1" dirty="0" smtClean="0">
              <a:solidFill>
                <a:srgbClr val="0070C0"/>
              </a:solidFill>
            </a:endParaRPr>
          </a:p>
          <a:p>
            <a:pPr eaLnBrk="1" hangingPunct="1">
              <a:lnSpc>
                <a:spcPct val="100000"/>
              </a:lnSpc>
              <a:spcBef>
                <a:spcPts val="600"/>
              </a:spcBef>
              <a:buClr>
                <a:srgbClr val="FF0000"/>
              </a:buClr>
              <a:buFont typeface="Wingdings" panose="05000000000000000000" pitchFamily="2" charset="2"/>
              <a:buChar char="ü"/>
            </a:pPr>
            <a:r>
              <a:rPr lang="en-US" altLang="en-US" sz="2800" b="1" dirty="0" smtClean="0">
                <a:solidFill>
                  <a:srgbClr val="0070C0"/>
                </a:solidFill>
              </a:rPr>
              <a:t>Hazards </a:t>
            </a:r>
            <a:r>
              <a:rPr lang="en-US" altLang="en-US" sz="2800" b="1" dirty="0">
                <a:solidFill>
                  <a:srgbClr val="0070C0"/>
                </a:solidFill>
              </a:rPr>
              <a:t>can be natural or human-made.</a:t>
            </a:r>
          </a:p>
        </p:txBody>
      </p:sp>
      <p:sp>
        <p:nvSpPr>
          <p:cNvPr id="4" name="Footer Placeholder 3"/>
          <p:cNvSpPr>
            <a:spLocks noGrp="1"/>
          </p:cNvSpPr>
          <p:nvPr>
            <p:ph type="ftr" sz="quarter" idx="11"/>
          </p:nvPr>
        </p:nvSpPr>
        <p:spPr/>
        <p:txBody>
          <a:bodyPr/>
          <a:lstStyle/>
          <a:p>
            <a:pPr>
              <a:defRPr/>
            </a:pPr>
            <a:endParaRPr lang="en-US" altLang="en-US" sz="1400" dirty="0"/>
          </a:p>
        </p:txBody>
      </p:sp>
      <p:sp>
        <p:nvSpPr>
          <p:cNvPr id="5" name="Slide Number Placeholder 4"/>
          <p:cNvSpPr>
            <a:spLocks noGrp="1"/>
          </p:cNvSpPr>
          <p:nvPr>
            <p:ph type="sldNum" sz="quarter" idx="12"/>
          </p:nvPr>
        </p:nvSpPr>
        <p:spPr/>
        <p:txBody>
          <a:bodyPr/>
          <a:lstStyle/>
          <a:p>
            <a:pPr>
              <a:defRPr/>
            </a:pPr>
            <a:fld id="{B798A393-8C7B-457C-8CBF-F548EF5D798A}" type="slidenum">
              <a:rPr lang="en-US" altLang="en-US"/>
              <a:pPr>
                <a:defRPr/>
              </a:pPr>
              <a:t>9</a:t>
            </a:fld>
            <a:endParaRPr lang="en-US" altLang="en-US"/>
          </a:p>
        </p:txBody>
      </p:sp>
    </p:spTree>
    <p:extLst>
      <p:ext uri="{BB962C8B-B14F-4D97-AF65-F5344CB8AC3E}">
        <p14:creationId xmlns:p14="http://schemas.microsoft.com/office/powerpoint/2010/main" val="3651995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4399</TotalTime>
  <Words>1908</Words>
  <Application>Microsoft Office PowerPoint</Application>
  <PresentationFormat>Widescreen</PresentationFormat>
  <Paragraphs>277</Paragraphs>
  <Slides>41</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Arial</vt:lpstr>
      <vt:lpstr>Arial Black</vt:lpstr>
      <vt:lpstr>Calibri</vt:lpstr>
      <vt:lpstr>Calibri Light</vt:lpstr>
      <vt:lpstr>Century Gothic</vt:lpstr>
      <vt:lpstr>Impact</vt:lpstr>
      <vt:lpstr>Osaka</vt:lpstr>
      <vt:lpstr>Wingdings</vt:lpstr>
      <vt:lpstr>Retrospect</vt:lpstr>
      <vt:lpstr>Environmental Health</vt:lpstr>
      <vt:lpstr>Environmental Health</vt:lpstr>
      <vt:lpstr>What is the environment?</vt:lpstr>
      <vt:lpstr>What is Environmental Health?</vt:lpstr>
      <vt:lpstr>What is Environmental Health?</vt:lpstr>
      <vt:lpstr>Why Is Environmental Health Important?</vt:lpstr>
      <vt:lpstr>Environmental Health?</vt:lpstr>
      <vt:lpstr>Good Things Around Us ( in the environment)</vt:lpstr>
      <vt:lpstr>Hazards</vt:lpstr>
      <vt:lpstr>Environmental Health Careers</vt:lpstr>
      <vt:lpstr>The 7 Core Concepts </vt:lpstr>
      <vt:lpstr>Toxicity</vt:lpstr>
      <vt:lpstr>Toxicology</vt:lpstr>
      <vt:lpstr>How would rate these products in Toxicity?</vt:lpstr>
      <vt:lpstr>PowerPoint Presentation</vt:lpstr>
      <vt:lpstr>Exposure is</vt:lpstr>
      <vt:lpstr>The 3 parts of exposure </vt:lpstr>
      <vt:lpstr>Which route will the hazards take?    Route #1: Inhalation</vt:lpstr>
      <vt:lpstr>Route #2: Ingestion</vt:lpstr>
      <vt:lpstr>Route #3: Dermal Absorption</vt:lpstr>
      <vt:lpstr>PowerPoint Presentation</vt:lpstr>
      <vt:lpstr>What is dose?</vt:lpstr>
      <vt:lpstr>Dose can depend on…</vt:lpstr>
      <vt:lpstr>What determines Exposure?</vt:lpstr>
      <vt:lpstr>Dose/ Response Relationship</vt:lpstr>
      <vt:lpstr>PowerPoint Presentation</vt:lpstr>
      <vt:lpstr>Individual Susceptibility</vt:lpstr>
      <vt:lpstr>Individual Susceptibility</vt:lpstr>
      <vt:lpstr>PowerPoint Presentation</vt:lpstr>
      <vt:lpstr>What are the risks &amp; benefits?</vt:lpstr>
      <vt:lpstr>Risks and Benefits</vt:lpstr>
      <vt:lpstr>Risks and Benefits</vt:lpstr>
      <vt:lpstr>Risks &amp; Benefits</vt:lpstr>
      <vt:lpstr>PowerPoint Presentation</vt:lpstr>
      <vt:lpstr>What is environmental justice?</vt:lpstr>
      <vt:lpstr>Environmental Justice</vt:lpstr>
      <vt:lpstr>The E J Process</vt:lpstr>
      <vt:lpstr>PowerPoint Presentation</vt:lpstr>
      <vt:lpstr>Where can you go for information?</vt:lpstr>
      <vt:lpstr>Emerging Issues in Environmental Health</vt:lpstr>
      <vt:lpstr>The 6 Themes of Environmental Health: Healthy People 2020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Health</dc:title>
  <dc:creator>sireen</dc:creator>
  <cp:lastModifiedBy>sireen</cp:lastModifiedBy>
  <cp:revision>11</cp:revision>
  <dcterms:created xsi:type="dcterms:W3CDTF">2015-11-15T06:25:15Z</dcterms:created>
  <dcterms:modified xsi:type="dcterms:W3CDTF">2015-12-01T09:55:26Z</dcterms:modified>
</cp:coreProperties>
</file>