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34"/>
  </p:notesMasterIdLst>
  <p:sldIdLst>
    <p:sldId id="289" r:id="rId3"/>
    <p:sldId id="259" r:id="rId4"/>
    <p:sldId id="291" r:id="rId5"/>
    <p:sldId id="260" r:id="rId6"/>
    <p:sldId id="265" r:id="rId7"/>
    <p:sldId id="267" r:id="rId8"/>
    <p:sldId id="268" r:id="rId9"/>
    <p:sldId id="290" r:id="rId10"/>
    <p:sldId id="264" r:id="rId11"/>
    <p:sldId id="266" r:id="rId12"/>
    <p:sldId id="334" r:id="rId13"/>
    <p:sldId id="335" r:id="rId14"/>
    <p:sldId id="336" r:id="rId15"/>
    <p:sldId id="337" r:id="rId16"/>
    <p:sldId id="338" r:id="rId17"/>
    <p:sldId id="339" r:id="rId18"/>
    <p:sldId id="340" r:id="rId19"/>
    <p:sldId id="341" r:id="rId20"/>
    <p:sldId id="342" r:id="rId21"/>
    <p:sldId id="343" r:id="rId22"/>
    <p:sldId id="344" r:id="rId23"/>
    <p:sldId id="322" r:id="rId24"/>
    <p:sldId id="292" r:id="rId25"/>
    <p:sldId id="293" r:id="rId26"/>
    <p:sldId id="323" r:id="rId27"/>
    <p:sldId id="326" r:id="rId28"/>
    <p:sldId id="328" r:id="rId29"/>
    <p:sldId id="333" r:id="rId30"/>
    <p:sldId id="329" r:id="rId31"/>
    <p:sldId id="330" r:id="rId32"/>
    <p:sldId id="33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30151-53A9-49B5-8BB6-2BA876DAC029}" type="datetimeFigureOut">
              <a:rPr lang="en-US" smtClean="0"/>
              <a:t>12/3/2016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FFEA6C-F908-4B03-82AB-722C37F764F0}" type="slidenum">
              <a:rPr lang="en-US" smtClean="0"/>
              <a:t>‹#›</a:t>
            </a:fld>
            <a:endParaRPr lang="en-US"/>
          </a:p>
        </p:txBody>
      </p:sp>
    </p:spTree>
    <p:extLst>
      <p:ext uri="{BB962C8B-B14F-4D97-AF65-F5344CB8AC3E}">
        <p14:creationId xmlns:p14="http://schemas.microsoft.com/office/powerpoint/2010/main" val="655834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Legionellosis can</a:t>
            </a:r>
            <a:r>
              <a:rPr lang="en-US" baseline="0" dirty="0" smtClean="0"/>
              <a:t> present as two distinct clinical entities: Legionnaires disease—which is the most severe form involving pneumonia and Pontiac fever—which is described as a self-limited, flu-like illness. Mention incubation periods. As this slide highlights, the case-fatality rate is quite high among individuals with Legionnaires’ disease at 5-30% which unfortunately as you will see was demonstrated in our outbreak as well.</a:t>
            </a:r>
            <a:endParaRPr lang="en-US" dirty="0"/>
          </a:p>
        </p:txBody>
      </p:sp>
      <p:sp>
        <p:nvSpPr>
          <p:cNvPr id="4" name="Slide Number Placeholder 3"/>
          <p:cNvSpPr>
            <a:spLocks noGrp="1"/>
          </p:cNvSpPr>
          <p:nvPr>
            <p:ph type="sldNum" sz="quarter" idx="10"/>
          </p:nvPr>
        </p:nvSpPr>
        <p:spPr/>
        <p:txBody>
          <a:bodyPr/>
          <a:lstStyle/>
          <a:p>
            <a:pPr>
              <a:defRPr/>
            </a:pPr>
            <a:fld id="{8369A720-8752-4A77-AE70-912A74A8BB04}" type="slidenum">
              <a:rPr lang="en-US" smtClean="0">
                <a:solidFill>
                  <a:prstClr val="black"/>
                </a:solidFill>
              </a:rPr>
              <a:pPr>
                <a:defRPr/>
              </a:pPr>
              <a:t>28</a:t>
            </a:fld>
            <a:endParaRPr lang="en-US" dirty="0">
              <a:solidFill>
                <a:prstClr val="black"/>
              </a:solidFill>
            </a:endParaRPr>
          </a:p>
        </p:txBody>
      </p:sp>
    </p:spTree>
    <p:extLst>
      <p:ext uri="{BB962C8B-B14F-4D97-AF65-F5344CB8AC3E}">
        <p14:creationId xmlns:p14="http://schemas.microsoft.com/office/powerpoint/2010/main" val="74834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solidFill>
                <a:srgbClr val="1C1C1C"/>
              </a:solidFill>
            </a:endParaRPr>
          </a:p>
        </p:txBody>
      </p:sp>
      <p:sp>
        <p:nvSpPr>
          <p:cNvPr id="19" name="Footer Placeholder 18"/>
          <p:cNvSpPr>
            <a:spLocks noGrp="1"/>
          </p:cNvSpPr>
          <p:nvPr>
            <p:ph type="ftr" sz="quarter" idx="11"/>
          </p:nvPr>
        </p:nvSpPr>
        <p:spPr/>
        <p:txBody>
          <a:bodyPr/>
          <a:lstStyle/>
          <a:p>
            <a:endParaRPr lang="en-US" altLang="en-US">
              <a:solidFill>
                <a:srgbClr val="1C1C1C"/>
              </a:solidFill>
            </a:endParaRPr>
          </a:p>
        </p:txBody>
      </p:sp>
      <p:sp>
        <p:nvSpPr>
          <p:cNvPr id="27" name="Slide Number Placeholder 26"/>
          <p:cNvSpPr>
            <a:spLocks noGrp="1"/>
          </p:cNvSpPr>
          <p:nvPr>
            <p:ph type="sldNum" sz="quarter" idx="12"/>
          </p:nvPr>
        </p:nvSpPr>
        <p:spPr/>
        <p:txBody>
          <a:bodyPr/>
          <a:lstStyle/>
          <a:p>
            <a:fld id="{88C83E8C-D412-46FD-92FE-E06095C16CE0}" type="slidenum">
              <a:rPr lang="en-US" altLang="en-US" smtClean="0">
                <a:solidFill>
                  <a:srgbClr val="1C1C1C"/>
                </a:solidFill>
              </a:rPr>
              <a:pPr/>
              <a:t>‹#›</a:t>
            </a:fld>
            <a:endParaRPr lang="en-US" altLang="en-US">
              <a:solidFill>
                <a:srgbClr val="1C1C1C"/>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502AC030-83C9-4554-8874-58ED3E12A538}"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F62BE865-3078-4A09-8453-2CD88E889A59}" type="slidenum">
              <a:rPr lang="en-US" altLang="en-US" smtClean="0">
                <a:solidFill>
                  <a:srgbClr val="000000"/>
                </a:solidFill>
              </a:rPr>
              <a:pPr/>
              <a:t>‹#›</a:t>
            </a:fld>
            <a:endParaRPr lang="en-US" altLang="en-US">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B9BEE7EF-4B27-4D92-B7F6-65D72AA8C80B}"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B21FED92-E763-4E8D-A48E-ABD3D0D5B270}"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F1859800-BD64-4019-8F27-C588B66BCD45}"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A5E0D36B-0AB4-4932-91F4-D21A4C613031}"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80B30783-B299-4418-86B0-9A362BC4CDE8}"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D8058946-6626-4A4A-BA0F-988E85CC2317}" type="slidenum">
              <a:rPr lang="en-US" altLang="en-US" smtClean="0">
                <a:solidFill>
                  <a:srgbClr val="000000"/>
                </a:solidFill>
              </a:rPr>
              <a:pPr/>
              <a:t>‹#›</a:t>
            </a:fld>
            <a:endParaRPr lang="en-US" altLang="en-US">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74796AB2-8E2D-49F9-BF91-2F064826EB7C}"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D4735B4E-F445-4C3A-AE00-C742FF697B5B}"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hyperlink" Target="http://www.nasphv.org/documentsCompendiaPsittacosis.html" TargetMode="Externa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990600"/>
            <a:ext cx="8229600" cy="1981200"/>
          </a:xfrm>
        </p:spPr>
        <p:txBody>
          <a:bodyPr>
            <a:normAutofit fontScale="90000"/>
          </a:bodyPr>
          <a:lstStyle/>
          <a:p>
            <a:pPr algn="ctr"/>
            <a:r>
              <a:rPr lang="en-US" altLang="ar-JO" sz="3600" dirty="0" smtClean="0">
                <a:latin typeface="Arial" pitchFamily="34" charset="0"/>
                <a:cs typeface="Arial" pitchFamily="34" charset="0"/>
              </a:rPr>
              <a:t/>
            </a:r>
            <a:br>
              <a:rPr lang="en-US" altLang="ar-JO" sz="3600" dirty="0" smtClean="0">
                <a:latin typeface="Arial" pitchFamily="34" charset="0"/>
                <a:cs typeface="Arial" pitchFamily="34" charset="0"/>
              </a:rPr>
            </a:br>
            <a:r>
              <a:rPr lang="en-US" altLang="ar-JO" sz="3600" dirty="0">
                <a:latin typeface="Arial" pitchFamily="34" charset="0"/>
                <a:cs typeface="Arial" pitchFamily="34" charset="0"/>
              </a:rPr>
              <a:t/>
            </a:r>
            <a:br>
              <a:rPr lang="en-US" altLang="ar-JO" sz="3600" dirty="0">
                <a:latin typeface="Arial" pitchFamily="34" charset="0"/>
                <a:cs typeface="Arial" pitchFamily="34" charset="0"/>
              </a:rPr>
            </a:br>
            <a:r>
              <a:rPr lang="en-US" altLang="ar-JO" sz="3600" dirty="0" smtClean="0">
                <a:latin typeface="Arial" pitchFamily="34" charset="0"/>
                <a:cs typeface="Arial" pitchFamily="34" charset="0"/>
              </a:rPr>
              <a:t/>
            </a:r>
            <a:br>
              <a:rPr lang="en-US" altLang="ar-JO" sz="3600" dirty="0" smtClean="0">
                <a:latin typeface="Arial" pitchFamily="34" charset="0"/>
                <a:cs typeface="Arial" pitchFamily="34" charset="0"/>
              </a:rPr>
            </a:br>
            <a:r>
              <a:rPr lang="en-US" altLang="ar-JO" sz="3600" dirty="0">
                <a:latin typeface="Arial" pitchFamily="34" charset="0"/>
                <a:cs typeface="Arial" pitchFamily="34" charset="0"/>
              </a:rPr>
              <a:t/>
            </a:r>
            <a:br>
              <a:rPr lang="en-US" altLang="ar-JO" sz="3600" dirty="0">
                <a:latin typeface="Arial" pitchFamily="34" charset="0"/>
                <a:cs typeface="Arial" pitchFamily="34" charset="0"/>
              </a:rPr>
            </a:br>
            <a:r>
              <a:rPr lang="ar-JO" altLang="ar-JO" sz="3600" i="1" dirty="0">
                <a:latin typeface="Arial" pitchFamily="34" charset="0"/>
                <a:cs typeface="Arial" pitchFamily="34" charset="0"/>
              </a:rPr>
              <a:t/>
            </a:r>
            <a:br>
              <a:rPr lang="ar-JO" altLang="ar-JO" sz="3600" i="1" dirty="0">
                <a:latin typeface="Arial" pitchFamily="34" charset="0"/>
                <a:cs typeface="Arial" pitchFamily="34" charset="0"/>
              </a:rPr>
            </a:br>
            <a:r>
              <a:rPr lang="ar-JO" altLang="ar-JO" sz="3600" i="1" dirty="0">
                <a:latin typeface="Arial" pitchFamily="34" charset="0"/>
                <a:cs typeface="Arial" pitchFamily="34" charset="0"/>
              </a:rPr>
              <a:t/>
            </a:r>
            <a:br>
              <a:rPr lang="ar-JO" altLang="ar-JO" sz="3600" i="1" dirty="0">
                <a:latin typeface="Arial" pitchFamily="34" charset="0"/>
                <a:cs typeface="Arial" pitchFamily="34" charset="0"/>
              </a:rPr>
            </a:br>
            <a:r>
              <a:rPr lang="ar-JO" altLang="ar-JO" sz="3600" i="1" dirty="0">
                <a:latin typeface="Arial" pitchFamily="34" charset="0"/>
                <a:cs typeface="Arial" pitchFamily="34" charset="0"/>
              </a:rPr>
              <a:t/>
            </a:r>
            <a:br>
              <a:rPr lang="ar-JO" altLang="ar-JO" sz="3600" i="1" dirty="0">
                <a:latin typeface="Arial" pitchFamily="34" charset="0"/>
                <a:cs typeface="Arial" pitchFamily="34" charset="0"/>
              </a:rPr>
            </a:br>
            <a:r>
              <a:rPr lang="en-US" altLang="ar-JO" sz="3600" dirty="0">
                <a:latin typeface="Arial" pitchFamily="34" charset="0"/>
                <a:cs typeface="Arial" pitchFamily="34" charset="0"/>
              </a:rPr>
              <a:t>Medical Microbiology</a:t>
            </a:r>
            <a:br>
              <a:rPr lang="en-US" altLang="ar-JO" sz="3600" dirty="0">
                <a:latin typeface="Arial" pitchFamily="34" charset="0"/>
                <a:cs typeface="Arial" pitchFamily="34" charset="0"/>
              </a:rPr>
            </a:br>
            <a:r>
              <a:rPr lang="en-US" altLang="ar-JO" sz="3600" dirty="0">
                <a:latin typeface="Arial" pitchFamily="34" charset="0"/>
                <a:cs typeface="Arial" pitchFamily="34" charset="0"/>
              </a:rPr>
              <a:t> </a:t>
            </a:r>
            <a:r>
              <a:rPr lang="en-US" altLang="ar-JO" sz="3600" u="sng" dirty="0">
                <a:latin typeface="Arial" pitchFamily="34" charset="0"/>
                <a:cs typeface="Arial" pitchFamily="34" charset="0"/>
              </a:rPr>
              <a:t>Respiratory System - Pneumonia</a:t>
            </a:r>
            <a:r>
              <a:rPr lang="en-US" altLang="ar-JO" sz="3600" dirty="0">
                <a:latin typeface="Arial" pitchFamily="34" charset="0"/>
                <a:cs typeface="Arial" pitchFamily="34" charset="0"/>
              </a:rPr>
              <a:t/>
            </a:r>
            <a:br>
              <a:rPr lang="en-US" altLang="ar-JO" sz="3600" dirty="0">
                <a:latin typeface="Arial" pitchFamily="34" charset="0"/>
                <a:cs typeface="Arial" pitchFamily="34" charset="0"/>
              </a:rPr>
            </a:br>
            <a:r>
              <a:rPr lang="en-US" altLang="ar-JO" sz="3600" i="1" dirty="0">
                <a:latin typeface="Arial" pitchFamily="34" charset="0"/>
                <a:cs typeface="Arial" pitchFamily="34" charset="0"/>
              </a:rPr>
              <a:t>Streptococcus Pneumoniae</a:t>
            </a:r>
            <a:r>
              <a:rPr lang="en-US" altLang="ar-JO" sz="3600" dirty="0">
                <a:latin typeface="Arial" pitchFamily="34" charset="0"/>
                <a:cs typeface="Arial" pitchFamily="34" charset="0"/>
              </a:rPr>
              <a:t>,</a:t>
            </a:r>
            <a:br>
              <a:rPr lang="en-US" altLang="ar-JO" sz="3600" dirty="0">
                <a:latin typeface="Arial" pitchFamily="34" charset="0"/>
                <a:cs typeface="Arial" pitchFamily="34" charset="0"/>
              </a:rPr>
            </a:br>
            <a:r>
              <a:rPr lang="en-US" altLang="ar-JO" sz="3600" i="1" dirty="0">
                <a:latin typeface="Arial" pitchFamily="34" charset="0"/>
                <a:cs typeface="Arial" pitchFamily="34" charset="0"/>
              </a:rPr>
              <a:t>Chlamydia </a:t>
            </a:r>
            <a:r>
              <a:rPr lang="en-US" altLang="ar-JO" sz="3600" dirty="0">
                <a:latin typeface="Arial" pitchFamily="34" charset="0"/>
                <a:cs typeface="Arial" pitchFamily="34" charset="0"/>
              </a:rPr>
              <a:t>and </a:t>
            </a:r>
            <a:r>
              <a:rPr lang="en-US" altLang="ar-JO" sz="3600" i="1" dirty="0">
                <a:latin typeface="Arial" pitchFamily="34" charset="0"/>
                <a:cs typeface="Arial" pitchFamily="34" charset="0"/>
              </a:rPr>
              <a:t>Legionella</a:t>
            </a:r>
            <a:endParaRPr lang="ar-JO" altLang="ar-JO" sz="3600" i="1" dirty="0" smtClean="0">
              <a:solidFill>
                <a:schemeClr val="tx2"/>
              </a:solidFill>
              <a:latin typeface="Arial" pitchFamily="34" charset="0"/>
              <a:cs typeface="Arial" pitchFamily="34" charset="0"/>
            </a:endParaRPr>
          </a:p>
        </p:txBody>
      </p:sp>
      <p:sp>
        <p:nvSpPr>
          <p:cNvPr id="15363" name="Content Placeholder 2"/>
          <p:cNvSpPr>
            <a:spLocks noGrp="1"/>
          </p:cNvSpPr>
          <p:nvPr>
            <p:ph idx="1"/>
          </p:nvPr>
        </p:nvSpPr>
        <p:spPr>
          <a:xfrm>
            <a:off x="533400" y="3352800"/>
            <a:ext cx="8229600" cy="3124200"/>
          </a:xfrm>
        </p:spPr>
        <p:txBody>
          <a:bodyPr>
            <a:normAutofit/>
          </a:bodyPr>
          <a:lstStyle/>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Dr. Sameer Naji, MB, </a:t>
            </a:r>
            <a:r>
              <a:rPr lang="en-US" altLang="ar-JO" sz="2800" dirty="0" err="1" smtClean="0">
                <a:solidFill>
                  <a:schemeClr val="tx2"/>
                </a:solidFill>
                <a:latin typeface="Arial" pitchFamily="34" charset="0"/>
                <a:cs typeface="Arial" pitchFamily="34" charset="0"/>
              </a:rPr>
              <a:t>BCh</a:t>
            </a:r>
            <a:r>
              <a:rPr lang="en-US" altLang="ar-JO" sz="2800" dirty="0" smtClean="0">
                <a:solidFill>
                  <a:schemeClr val="tx2"/>
                </a:solidFill>
                <a:latin typeface="Arial" pitchFamily="34" charset="0"/>
                <a:cs typeface="Arial" pitchFamily="34" charset="0"/>
              </a:rPr>
              <a:t>, PhD (UK)</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Dean Assistant</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Head of Basic Medical Sciences Dept. </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Faculty of Medicine</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The Hashemite University</a:t>
            </a:r>
            <a:endParaRPr lang="ar-JO" altLang="ar-JO" sz="28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3661679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8229600" cy="5059525"/>
          </a:xfrm>
        </p:spPr>
        <p:txBody>
          <a:bodyPr/>
          <a:lstStyle/>
          <a:p>
            <a:pPr marL="0" indent="0">
              <a:buNone/>
            </a:pPr>
            <a:r>
              <a:rPr lang="en-US" dirty="0" smtClean="0">
                <a:latin typeface="Arial" panose="020B0604020202020204" pitchFamily="34" charset="0"/>
                <a:cs typeface="Arial" panose="020B0604020202020204" pitchFamily="34" charset="0"/>
              </a:rPr>
              <a:t>   </a:t>
            </a:r>
            <a:r>
              <a:rPr lang="en-US" sz="2800" dirty="0">
                <a:solidFill>
                  <a:srgbClr val="0070C0"/>
                </a:solidFill>
                <a:latin typeface="Arial" panose="020B0604020202020204" pitchFamily="34" charset="0"/>
                <a:cs typeface="Arial" panose="020B0604020202020204" pitchFamily="34" charset="0"/>
              </a:rPr>
              <a:t>Prevention</a:t>
            </a:r>
          </a:p>
          <a:p>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the prevention of this disease, a vaccine is currently offered which has a 23-valent capsular polysaccharide which protects against the most common </a:t>
            </a:r>
            <a:r>
              <a:rPr lang="en-US" dirty="0" smtClean="0">
                <a:latin typeface="Arial" panose="020B0604020202020204" pitchFamily="34" charset="0"/>
                <a:cs typeface="Arial" panose="020B0604020202020204" pitchFamily="34" charset="0"/>
              </a:rPr>
              <a:t>strains </a:t>
            </a:r>
          </a:p>
          <a:p>
            <a:r>
              <a:rPr lang="en-US" dirty="0" smtClean="0">
                <a:latin typeface="Arial" panose="020B0604020202020204" pitchFamily="34" charset="0"/>
                <a:cs typeface="Arial" panose="020B0604020202020204" pitchFamily="34" charset="0"/>
              </a:rPr>
              <a:t>But </a:t>
            </a:r>
            <a:r>
              <a:rPr lang="en-US" dirty="0">
                <a:latin typeface="Arial" panose="020B0604020202020204" pitchFamily="34" charset="0"/>
                <a:cs typeface="Arial" panose="020B0604020202020204" pitchFamily="34" charset="0"/>
              </a:rPr>
              <a:t>due to the great antigenic variety of the </a:t>
            </a:r>
            <a:r>
              <a:rPr lang="en-US" i="1" dirty="0">
                <a:latin typeface="Arial" panose="020B0604020202020204" pitchFamily="34" charset="0"/>
                <a:cs typeface="Arial" panose="020B0604020202020204" pitchFamily="34" charset="0"/>
              </a:rPr>
              <a:t>S. pneumoniae</a:t>
            </a:r>
            <a:r>
              <a:rPr lang="en-US" dirty="0">
                <a:latin typeface="Arial" panose="020B0604020202020204" pitchFamily="34" charset="0"/>
                <a:cs typeface="Arial" panose="020B0604020202020204" pitchFamily="34" charset="0"/>
              </a:rPr>
              <a:t>, which has at least 90 different strains, a universal vaccine cannot be developed</a:t>
            </a:r>
          </a:p>
          <a:p>
            <a:endParaRPr lang="en-US" dirty="0"/>
          </a:p>
        </p:txBody>
      </p:sp>
    </p:spTree>
    <p:extLst>
      <p:ext uri="{BB962C8B-B14F-4D97-AF65-F5344CB8AC3E}">
        <p14:creationId xmlns:p14="http://schemas.microsoft.com/office/powerpoint/2010/main" val="1329313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133600"/>
            <a:ext cx="8229600" cy="4221325"/>
          </a:xfrm>
        </p:spPr>
        <p:txBody>
          <a:bodyPr/>
          <a:lstStyle/>
          <a:p>
            <a:pPr marL="0" indent="0" algn="ctr">
              <a:buNone/>
            </a:pPr>
            <a:r>
              <a:rPr lang="en-US" sz="4000" dirty="0">
                <a:solidFill>
                  <a:schemeClr val="accent2">
                    <a:lumMod val="75000"/>
                  </a:schemeClr>
                </a:solidFill>
                <a:latin typeface="Arial" panose="020B0604020202020204" pitchFamily="34" charset="0"/>
                <a:cs typeface="Arial" panose="020B0604020202020204" pitchFamily="34" charset="0"/>
              </a:rPr>
              <a:t>Chlamydial Pneumonias</a:t>
            </a:r>
          </a:p>
          <a:p>
            <a:endParaRPr lang="en-US" dirty="0"/>
          </a:p>
        </p:txBody>
      </p:sp>
    </p:spTree>
    <p:extLst>
      <p:ext uri="{BB962C8B-B14F-4D97-AF65-F5344CB8AC3E}">
        <p14:creationId xmlns:p14="http://schemas.microsoft.com/office/powerpoint/2010/main" val="4233131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924800" cy="609600"/>
          </a:xfrm>
        </p:spPr>
        <p:txBody>
          <a:bodyPr>
            <a:normAutofit fontScale="90000"/>
          </a:bodyPr>
          <a:lstStyle/>
          <a:p>
            <a:r>
              <a:rPr lang="en-US" sz="5400" dirty="0">
                <a:latin typeface="Arial" panose="020B0604020202020204" pitchFamily="34" charset="0"/>
                <a:cs typeface="Arial" panose="020B0604020202020204" pitchFamily="34" charset="0"/>
              </a:rPr>
              <a:t/>
            </a:r>
            <a:br>
              <a:rPr lang="en-US" sz="5400" dirty="0">
                <a:latin typeface="Arial" panose="020B0604020202020204" pitchFamily="34" charset="0"/>
                <a:cs typeface="Arial" panose="020B0604020202020204" pitchFamily="34" charset="0"/>
              </a:rPr>
            </a:br>
            <a:r>
              <a:rPr lang="en-US" sz="3600" dirty="0">
                <a:solidFill>
                  <a:schemeClr val="accent2">
                    <a:lumMod val="75000"/>
                  </a:schemeClr>
                </a:solidFill>
                <a:latin typeface="Arial" panose="020B0604020202020204" pitchFamily="34" charset="0"/>
                <a:cs typeface="Arial" panose="020B0604020202020204" pitchFamily="34" charset="0"/>
              </a:rPr>
              <a:t>Overview</a:t>
            </a:r>
            <a:endParaRPr lang="en-US" sz="3600" dirty="0">
              <a:solidFill>
                <a:schemeClr val="accent2">
                  <a:lumMod val="75000"/>
                </a:schemeClr>
              </a:solidFill>
            </a:endParaRPr>
          </a:p>
        </p:txBody>
      </p:sp>
      <p:sp>
        <p:nvSpPr>
          <p:cNvPr id="3" name="Content Placeholder 2"/>
          <p:cNvSpPr>
            <a:spLocks noGrp="1"/>
          </p:cNvSpPr>
          <p:nvPr>
            <p:ph sz="half" idx="1"/>
          </p:nvPr>
        </p:nvSpPr>
        <p:spPr>
          <a:xfrm>
            <a:off x="457200" y="1524000"/>
            <a:ext cx="8229600" cy="4830925"/>
          </a:xfrm>
        </p:spPr>
        <p:txBody>
          <a:bodyPr>
            <a:normAutofit fontScale="77500" lnSpcReduction="20000"/>
          </a:bodyPr>
          <a:lstStyle/>
          <a:p>
            <a:r>
              <a:rPr lang="en-US" sz="2400" dirty="0" smtClean="0">
                <a:latin typeface="Arial" panose="020B0604020202020204" pitchFamily="34" charset="0"/>
                <a:cs typeface="Arial" panose="020B0604020202020204" pitchFamily="34" charset="0"/>
              </a:rPr>
              <a:t>Three </a:t>
            </a:r>
            <a:r>
              <a:rPr lang="en-US" sz="2400" dirty="0">
                <a:latin typeface="Arial" panose="020B0604020202020204" pitchFamily="34" charset="0"/>
                <a:cs typeface="Arial" panose="020B0604020202020204" pitchFamily="34" charset="0"/>
              </a:rPr>
              <a:t>chlamydial organisms are pathogenic to humans: </a:t>
            </a:r>
            <a:r>
              <a:rPr lang="en-US" sz="2400" dirty="0" err="1" smtClean="0">
                <a:latin typeface="Arial" panose="020B0604020202020204" pitchFamily="34" charset="0"/>
                <a:cs typeface="Arial" panose="020B0604020202020204" pitchFamily="34" charset="0"/>
              </a:rPr>
              <a:t>Chlamydophila</a:t>
            </a:r>
            <a:r>
              <a:rPr lang="en-US" sz="2400" dirty="0" smtClean="0">
                <a:latin typeface="Arial" panose="020B0604020202020204" pitchFamily="34" charset="0"/>
                <a:cs typeface="Arial" panose="020B0604020202020204" pitchFamily="34" charset="0"/>
              </a:rPr>
              <a:t> pneumoniae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Chlamydophila</a:t>
            </a:r>
            <a:r>
              <a:rPr lang="en-US" sz="2400" dirty="0">
                <a:latin typeface="Arial" panose="020B0604020202020204" pitchFamily="34" charset="0"/>
                <a:cs typeface="Arial" panose="020B0604020202020204" pitchFamily="34" charset="0"/>
              </a:rPr>
              <a:t> psittaci, and Chlamydia trachomatis. These are small, gram-negative, obligate intracellular organisms. All three species can cause pneumonia in humans.</a:t>
            </a:r>
          </a:p>
          <a:p>
            <a:r>
              <a:rPr lang="en-US" sz="2400" dirty="0">
                <a:latin typeface="Arial" panose="020B0604020202020204" pitchFamily="34" charset="0"/>
                <a:cs typeface="Arial" panose="020B0604020202020204" pitchFamily="34" charset="0"/>
              </a:rPr>
              <a:t>C pneumoniae causes mild pneumonia or bronchitis in adolescents and young adults. Older adults may experience more severe disease and repeated infections.</a:t>
            </a:r>
          </a:p>
          <a:p>
            <a:r>
              <a:rPr lang="en-US" sz="2400" dirty="0">
                <a:latin typeface="Arial" panose="020B0604020202020204" pitchFamily="34" charset="0"/>
                <a:cs typeface="Arial" panose="020B0604020202020204" pitchFamily="34" charset="0"/>
              </a:rPr>
              <a:t>C psittaci causes psittacosis or </a:t>
            </a:r>
            <a:r>
              <a:rPr lang="en-US" sz="2400" dirty="0" err="1">
                <a:latin typeface="Arial" panose="020B0604020202020204" pitchFamily="34" charset="0"/>
                <a:cs typeface="Arial" panose="020B0604020202020204" pitchFamily="34" charset="0"/>
              </a:rPr>
              <a:t>ornithosis</a:t>
            </a:r>
            <a:r>
              <a:rPr lang="en-US" sz="2400" dirty="0">
                <a:latin typeface="Arial" panose="020B0604020202020204" pitchFamily="34" charset="0"/>
                <a:cs typeface="Arial" panose="020B0604020202020204" pitchFamily="34" charset="0"/>
              </a:rPr>
              <a:t> after exposure to an infected bird. </a:t>
            </a:r>
            <a:r>
              <a:rPr lang="en-US" sz="2400" dirty="0" err="1">
                <a:latin typeface="Arial" panose="020B0604020202020204" pitchFamily="34" charset="0"/>
                <a:cs typeface="Arial" panose="020B0604020202020204" pitchFamily="34" charset="0"/>
              </a:rPr>
              <a:t>Ornithosis</a:t>
            </a:r>
            <a:r>
              <a:rPr lang="en-US" sz="2400" dirty="0">
                <a:latin typeface="Arial" panose="020B0604020202020204" pitchFamily="34" charset="0"/>
                <a:cs typeface="Arial" panose="020B0604020202020204" pitchFamily="34" charset="0"/>
              </a:rPr>
              <a:t> is the preferred term, because almost any bird can transmit the organism. The clinical spectrum of C psittaci infection ranges from an asymptomatic infection to a fulminant toxic syndrome. Patients with </a:t>
            </a:r>
            <a:r>
              <a:rPr lang="en-US" sz="2400" dirty="0" err="1">
                <a:latin typeface="Arial" panose="020B0604020202020204" pitchFamily="34" charset="0"/>
                <a:cs typeface="Arial" panose="020B0604020202020204" pitchFamily="34" charset="0"/>
              </a:rPr>
              <a:t>ornithosis</a:t>
            </a:r>
            <a:r>
              <a:rPr lang="en-US" sz="2400" dirty="0">
                <a:latin typeface="Arial" panose="020B0604020202020204" pitchFamily="34" charset="0"/>
                <a:cs typeface="Arial" panose="020B0604020202020204" pitchFamily="34" charset="0"/>
              </a:rPr>
              <a:t> most commonly present with pneumonia or fever of unknown origin.</a:t>
            </a:r>
          </a:p>
          <a:p>
            <a:r>
              <a:rPr lang="en-US" sz="2400" dirty="0">
                <a:latin typeface="Arial" panose="020B0604020202020204" pitchFamily="34" charset="0"/>
                <a:cs typeface="Arial" panose="020B0604020202020204" pitchFamily="34" charset="0"/>
              </a:rPr>
              <a:t>C trachomatis is an important cause of sexually transmitted diseases, including trachoma, pelvic inflammatory disease, and cervicitis. C trachomatis can also cause pneumonia, primarily in infants and young children. Document cases of pneumonia due to C trachomatis  have been reported in immunocompromised adults and laboratory workers.</a:t>
            </a:r>
          </a:p>
        </p:txBody>
      </p:sp>
    </p:spTree>
    <p:extLst>
      <p:ext uri="{BB962C8B-B14F-4D97-AF65-F5344CB8AC3E}">
        <p14:creationId xmlns:p14="http://schemas.microsoft.com/office/powerpoint/2010/main" val="802813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924800" cy="609600"/>
          </a:xfrm>
        </p:spPr>
        <p:txBody>
          <a:bodyPr>
            <a:noAutofit/>
          </a:bodyPr>
          <a:lstStyle/>
          <a:p>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Mode </a:t>
            </a:r>
            <a:r>
              <a:rPr lang="en-US" sz="3200" dirty="0">
                <a:latin typeface="Arial" panose="020B0604020202020204" pitchFamily="34" charset="0"/>
                <a:cs typeface="Arial" panose="020B0604020202020204" pitchFamily="34" charset="0"/>
              </a:rPr>
              <a:t>of transmission</a:t>
            </a:r>
          </a:p>
        </p:txBody>
      </p:sp>
      <p:sp>
        <p:nvSpPr>
          <p:cNvPr id="3" name="Content Placeholder 2"/>
          <p:cNvSpPr>
            <a:spLocks noGrp="1"/>
          </p:cNvSpPr>
          <p:nvPr>
            <p:ph sz="half" idx="1"/>
          </p:nvPr>
        </p:nvSpPr>
        <p:spPr>
          <a:xfrm>
            <a:off x="457200" y="1676400"/>
            <a:ext cx="8229600" cy="4678525"/>
          </a:xfrm>
        </p:spPr>
        <p:txBody>
          <a:bodyPr>
            <a:normAutofit fontScale="77500" lnSpcReduction="20000"/>
          </a:bodyPr>
          <a:lstStyle/>
          <a:p>
            <a:r>
              <a:rPr lang="en-US" dirty="0">
                <a:latin typeface="Arial" panose="020B0604020202020204" pitchFamily="34" charset="0"/>
                <a:cs typeface="Arial" panose="020B0604020202020204" pitchFamily="34" charset="0"/>
              </a:rPr>
              <a:t>The mode of transmission is different among the three species (</a:t>
            </a:r>
            <a:r>
              <a:rPr lang="en-US" i="1" dirty="0">
                <a:latin typeface="Arial" panose="020B0604020202020204" pitchFamily="34" charset="0"/>
                <a:cs typeface="Arial" panose="020B0604020202020204" pitchFamily="34" charset="0"/>
              </a:rPr>
              <a:t>C pneumoniae</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C psittaci</a:t>
            </a:r>
            <a:r>
              <a:rPr lang="en-US" dirty="0">
                <a:latin typeface="Arial" panose="020B0604020202020204" pitchFamily="34" charset="0"/>
                <a:cs typeface="Arial" panose="020B0604020202020204" pitchFamily="34" charset="0"/>
              </a:rPr>
              <a:t>, and </a:t>
            </a:r>
            <a:r>
              <a:rPr lang="en-US" i="1" dirty="0">
                <a:latin typeface="Arial" panose="020B0604020202020204" pitchFamily="34" charset="0"/>
                <a:cs typeface="Arial" panose="020B0604020202020204" pitchFamily="34" charset="0"/>
              </a:rPr>
              <a:t>C trachomatis</a:t>
            </a:r>
            <a:r>
              <a:rPr lang="en-US" dirty="0">
                <a:latin typeface="Arial" panose="020B0604020202020204" pitchFamily="34" charset="0"/>
                <a:cs typeface="Arial" panose="020B0604020202020204" pitchFamily="34" charset="0"/>
              </a:rPr>
              <a:t>), but all can cause systemic disease by </a:t>
            </a:r>
            <a:r>
              <a:rPr lang="en-US" dirty="0" err="1">
                <a:latin typeface="Arial" panose="020B0604020202020204" pitchFamily="34" charset="0"/>
                <a:cs typeface="Arial" panose="020B0604020202020204" pitchFamily="34" charset="0"/>
              </a:rPr>
              <a:t>hematogenous</a:t>
            </a:r>
            <a:r>
              <a:rPr lang="en-US" dirty="0">
                <a:latin typeface="Arial" panose="020B0604020202020204" pitchFamily="34" charset="0"/>
                <a:cs typeface="Arial" panose="020B0604020202020204" pitchFamily="34" charset="0"/>
              </a:rPr>
              <a:t> spread. Respiratory secretions transmit </a:t>
            </a:r>
            <a:r>
              <a:rPr lang="en-US" i="1" dirty="0">
                <a:latin typeface="Arial" panose="020B0604020202020204" pitchFamily="34" charset="0"/>
                <a:cs typeface="Arial" panose="020B0604020202020204" pitchFamily="34" charset="0"/>
              </a:rPr>
              <a:t>C pneumoniae</a:t>
            </a:r>
            <a:r>
              <a:rPr lang="en-US" dirty="0">
                <a:latin typeface="Arial" panose="020B0604020202020204" pitchFamily="34" charset="0"/>
                <a:cs typeface="Arial" panose="020B0604020202020204" pitchFamily="34" charset="0"/>
              </a:rPr>
              <a:t> from human to human, whereas infected birds transmit </a:t>
            </a:r>
            <a:r>
              <a:rPr lang="en-US" i="1" dirty="0">
                <a:latin typeface="Arial" panose="020B0604020202020204" pitchFamily="34" charset="0"/>
                <a:cs typeface="Arial" panose="020B0604020202020204" pitchFamily="34" charset="0"/>
              </a:rPr>
              <a:t>C psittaci</a:t>
            </a:r>
            <a:r>
              <a:rPr lang="en-US" dirty="0">
                <a:latin typeface="Arial" panose="020B0604020202020204" pitchFamily="34" charset="0"/>
                <a:cs typeface="Arial" panose="020B0604020202020204" pitchFamily="34" charset="0"/>
              </a:rPr>
              <a:t> to humans via a respiratory route through direct contact or </a:t>
            </a:r>
            <a:r>
              <a:rPr lang="en-US" dirty="0" err="1">
                <a:latin typeface="Arial" panose="020B0604020202020204" pitchFamily="34" charset="0"/>
                <a:cs typeface="Arial" panose="020B0604020202020204" pitchFamily="34" charset="0"/>
              </a:rPr>
              <a:t>aerosolization</a:t>
            </a:r>
            <a:r>
              <a:rPr lang="en-US" dirty="0">
                <a:latin typeface="Arial" panose="020B0604020202020204" pitchFamily="34" charset="0"/>
                <a:cs typeface="Arial" panose="020B0604020202020204" pitchFamily="34" charset="0"/>
              </a:rPr>
              <a:t>.</a:t>
            </a:r>
            <a:r>
              <a:rPr lang="en-US" baseline="30000"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Birds known to cause </a:t>
            </a:r>
            <a:r>
              <a:rPr lang="en-US" dirty="0" err="1">
                <a:latin typeface="Arial" panose="020B0604020202020204" pitchFamily="34" charset="0"/>
                <a:cs typeface="Arial" panose="020B0604020202020204" pitchFamily="34" charset="0"/>
              </a:rPr>
              <a:t>ornithosis</a:t>
            </a:r>
            <a:r>
              <a:rPr lang="en-US" dirty="0">
                <a:latin typeface="Arial" panose="020B0604020202020204" pitchFamily="34" charset="0"/>
                <a:cs typeface="Arial" panose="020B0604020202020204" pitchFamily="34" charset="0"/>
              </a:rPr>
              <a:t> include cockatiels, parrots, parakeets, macaws, chickens, ducks, turkeys, pigeons, and sparrows, among others.</a:t>
            </a:r>
          </a:p>
          <a:p>
            <a:r>
              <a:rPr lang="en-US" dirty="0">
                <a:latin typeface="Arial" panose="020B0604020202020204" pitchFamily="34" charset="0"/>
                <a:cs typeface="Arial" panose="020B0604020202020204" pitchFamily="34" charset="0"/>
              </a:rPr>
              <a:t>When a pregnant woman have a </a:t>
            </a:r>
            <a:r>
              <a:rPr lang="en-US" i="1" dirty="0">
                <a:latin typeface="Arial" panose="020B0604020202020204" pitchFamily="34" charset="0"/>
                <a:cs typeface="Arial" panose="020B0604020202020204" pitchFamily="34" charset="0"/>
              </a:rPr>
              <a:t>C trachomatis</a:t>
            </a:r>
            <a:r>
              <a:rPr lang="en-US" dirty="0">
                <a:latin typeface="Arial" panose="020B0604020202020204" pitchFamily="34" charset="0"/>
                <a:cs typeface="Arial" panose="020B0604020202020204" pitchFamily="34" charset="0"/>
              </a:rPr>
              <a:t> infection of the cervix, the organism is transmitted when the infant passes through the infected birth canal. </a:t>
            </a:r>
            <a:r>
              <a:rPr lang="en-US" i="1" dirty="0">
                <a:latin typeface="Arial" panose="020B0604020202020204" pitchFamily="34" charset="0"/>
                <a:cs typeface="Arial" panose="020B0604020202020204" pitchFamily="34" charset="0"/>
              </a:rPr>
              <a:t>C trachomatis</a:t>
            </a:r>
            <a:r>
              <a:rPr lang="en-US" dirty="0">
                <a:latin typeface="Arial" panose="020B0604020202020204" pitchFamily="34" charset="0"/>
                <a:cs typeface="Arial" panose="020B0604020202020204" pitchFamily="34" charset="0"/>
              </a:rPr>
              <a:t> infection may cause neonatal conjunctivitis, </a:t>
            </a:r>
            <a:r>
              <a:rPr lang="en-US" dirty="0" err="1">
                <a:latin typeface="Arial" panose="020B0604020202020204" pitchFamily="34" charset="0"/>
                <a:cs typeface="Arial" panose="020B0604020202020204" pitchFamily="34" charset="0"/>
              </a:rPr>
              <a:t>nasopharyngitis</a:t>
            </a:r>
            <a:r>
              <a:rPr lang="en-US" dirty="0">
                <a:latin typeface="Arial" panose="020B0604020202020204" pitchFamily="34" charset="0"/>
                <a:cs typeface="Arial" panose="020B0604020202020204" pitchFamily="34" charset="0"/>
              </a:rPr>
              <a:t>, otitis media, and pneumonitis. The tendency to chronic inflammation is typical, and chronic persistent infection may occur if a neonatal infection remains untreated.</a:t>
            </a:r>
          </a:p>
          <a:p>
            <a:r>
              <a:rPr lang="en-US" dirty="0">
                <a:latin typeface="Arial" panose="020B0604020202020204" pitchFamily="34" charset="0"/>
                <a:cs typeface="Arial" panose="020B0604020202020204" pitchFamily="34" charset="0"/>
              </a:rPr>
              <a:t>Immunity to chlamydial organisms is usually not persistent, leading to repeated and chronic infections, particularly in the ocular and urogenital systems.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940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848600" cy="609600"/>
          </a:xfrm>
        </p:spPr>
        <p:txBody>
          <a:bodyPr>
            <a:normAutofit/>
          </a:bodyPr>
          <a:lstStyle/>
          <a:p>
            <a:r>
              <a:rPr lang="en-US" sz="3200" dirty="0" smtClean="0">
                <a:latin typeface="Arial" panose="020B0604020202020204" pitchFamily="34" charset="0"/>
                <a:cs typeface="Arial" panose="020B0604020202020204" pitchFamily="34" charset="0"/>
              </a:rPr>
              <a:t>Epidemiology</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81000" y="1600200"/>
            <a:ext cx="8382000" cy="4754725"/>
          </a:xfrm>
        </p:spPr>
        <p:txBody>
          <a:bodyPr>
            <a:normAutofit fontScale="92500" lnSpcReduction="10000"/>
          </a:bodyPr>
          <a:lstStyle/>
          <a:p>
            <a:pPr>
              <a:buFont typeface="Wingdings" panose="05000000000000000000" pitchFamily="2" charset="2"/>
              <a:buChar char="q"/>
            </a:pPr>
            <a:r>
              <a:rPr lang="en-US" sz="2800" i="1" dirty="0" smtClean="0">
                <a:solidFill>
                  <a:schemeClr val="accent1"/>
                </a:solidFill>
                <a:latin typeface="proxima_nova_ltlight"/>
              </a:rPr>
              <a:t>C. </a:t>
            </a:r>
            <a:r>
              <a:rPr lang="en-US" sz="2800" i="1" dirty="0">
                <a:solidFill>
                  <a:schemeClr val="accent1"/>
                </a:solidFill>
                <a:latin typeface="proxima_nova_ltlight"/>
              </a:rPr>
              <a:t>pneumoniae</a:t>
            </a:r>
            <a:r>
              <a:rPr lang="en-US" sz="2800" dirty="0">
                <a:solidFill>
                  <a:schemeClr val="accent1"/>
                </a:solidFill>
                <a:latin typeface="proxima_nova_ltlight"/>
              </a:rPr>
              <a:t> pneumonia</a:t>
            </a:r>
          </a:p>
          <a:p>
            <a:r>
              <a:rPr lang="en-US" dirty="0" smtClean="0">
                <a:solidFill>
                  <a:srgbClr val="2A2A2A"/>
                </a:solidFill>
                <a:latin typeface="proxima_nova_ltlight"/>
              </a:rPr>
              <a:t>The </a:t>
            </a:r>
            <a:r>
              <a:rPr lang="en-US" dirty="0">
                <a:solidFill>
                  <a:srgbClr val="2A2A2A"/>
                </a:solidFill>
                <a:latin typeface="proxima_nova_ltlight"/>
              </a:rPr>
              <a:t>estimated number of cases of </a:t>
            </a:r>
            <a:r>
              <a:rPr lang="en-US" i="1" dirty="0" smtClean="0">
                <a:solidFill>
                  <a:srgbClr val="2A2A2A"/>
                </a:solidFill>
                <a:latin typeface="proxima_nova_ltlight"/>
              </a:rPr>
              <a:t>C. </a:t>
            </a:r>
            <a:r>
              <a:rPr lang="en-US" i="1" dirty="0">
                <a:solidFill>
                  <a:srgbClr val="2A2A2A"/>
                </a:solidFill>
                <a:latin typeface="proxima_nova_ltlight"/>
              </a:rPr>
              <a:t>pneumoniae </a:t>
            </a:r>
            <a:r>
              <a:rPr lang="en-US" dirty="0" smtClean="0">
                <a:solidFill>
                  <a:srgbClr val="2A2A2A"/>
                </a:solidFill>
                <a:latin typeface="proxima_nova_ltlight"/>
              </a:rPr>
              <a:t>pneumonia</a:t>
            </a:r>
            <a:r>
              <a:rPr lang="en-US" dirty="0">
                <a:solidFill>
                  <a:srgbClr val="2A2A2A"/>
                </a:solidFill>
                <a:latin typeface="proxima_nova_ltlight"/>
              </a:rPr>
              <a:t> </a:t>
            </a:r>
            <a:r>
              <a:rPr lang="en-US" dirty="0" smtClean="0">
                <a:solidFill>
                  <a:srgbClr val="2A2A2A"/>
                </a:solidFill>
                <a:latin typeface="proxima_nova_ltlight"/>
              </a:rPr>
              <a:t>per </a:t>
            </a:r>
            <a:r>
              <a:rPr lang="en-US" dirty="0">
                <a:solidFill>
                  <a:srgbClr val="2A2A2A"/>
                </a:solidFill>
                <a:latin typeface="proxima_nova_ltlight"/>
              </a:rPr>
              <a:t>year in the United States is 300,000, and the pathogen is estimated to cause 1-20% of community-acquired pneumonia (CAP) cases among adults.</a:t>
            </a:r>
            <a:r>
              <a:rPr lang="en-US" baseline="30000" dirty="0">
                <a:solidFill>
                  <a:srgbClr val="2A2A2A"/>
                </a:solidFill>
                <a:latin typeface="proxima_nova_ltlight"/>
              </a:rPr>
              <a:t> </a:t>
            </a:r>
            <a:r>
              <a:rPr lang="en-US" dirty="0" smtClean="0">
                <a:solidFill>
                  <a:srgbClr val="2A2A2A"/>
                </a:solidFill>
                <a:latin typeface="proxima_nova_ltlight"/>
              </a:rPr>
              <a:t>In </a:t>
            </a:r>
            <a:r>
              <a:rPr lang="en-US" dirty="0">
                <a:solidFill>
                  <a:srgbClr val="2A2A2A"/>
                </a:solidFill>
                <a:latin typeface="proxima_nova_ltlight"/>
              </a:rPr>
              <a:t>contrast, the incidence </a:t>
            </a:r>
            <a:r>
              <a:rPr lang="en-US" dirty="0" smtClean="0">
                <a:solidFill>
                  <a:srgbClr val="2A2A2A"/>
                </a:solidFill>
                <a:latin typeface="proxima_nova_ltlight"/>
              </a:rPr>
              <a:t>may </a:t>
            </a:r>
            <a:r>
              <a:rPr lang="en-US" dirty="0">
                <a:solidFill>
                  <a:srgbClr val="2A2A2A"/>
                </a:solidFill>
                <a:latin typeface="proxima_nova_ltlight"/>
              </a:rPr>
              <a:t>be as high as 50% in children with </a:t>
            </a:r>
            <a:r>
              <a:rPr lang="en-US" dirty="0" smtClean="0">
                <a:solidFill>
                  <a:srgbClr val="2A2A2A"/>
                </a:solidFill>
                <a:latin typeface="proxima_nova_ltlight"/>
              </a:rPr>
              <a:t>CAP</a:t>
            </a:r>
          </a:p>
          <a:p>
            <a:r>
              <a:rPr lang="en-US" dirty="0">
                <a:solidFill>
                  <a:srgbClr val="2A2A2A"/>
                </a:solidFill>
                <a:latin typeface="proxima_nova_ltlight"/>
              </a:rPr>
              <a:t>Although </a:t>
            </a:r>
            <a:r>
              <a:rPr lang="en-US" i="1" dirty="0">
                <a:solidFill>
                  <a:srgbClr val="2A2A2A"/>
                </a:solidFill>
                <a:latin typeface="proxima_nova_ltlight"/>
              </a:rPr>
              <a:t>C pneumoniae</a:t>
            </a:r>
            <a:r>
              <a:rPr lang="en-US" dirty="0">
                <a:solidFill>
                  <a:srgbClr val="2A2A2A"/>
                </a:solidFill>
                <a:latin typeface="proxima_nova_ltlight"/>
              </a:rPr>
              <a:t> pneumonias occur every year, epidemiologic studies suggest a 4-year cycle. This disease is more common in males (60-90%) than in females, a difference possibly due to cigarette smoking. The incidence of </a:t>
            </a:r>
            <a:r>
              <a:rPr lang="en-US" i="1" dirty="0">
                <a:solidFill>
                  <a:srgbClr val="2A2A2A"/>
                </a:solidFill>
                <a:latin typeface="proxima_nova_ltlight"/>
              </a:rPr>
              <a:t>C pneumoniae</a:t>
            </a:r>
            <a:r>
              <a:rPr lang="en-US" dirty="0">
                <a:solidFill>
                  <a:srgbClr val="2A2A2A"/>
                </a:solidFill>
                <a:latin typeface="proxima_nova_ltlight"/>
              </a:rPr>
              <a:t> pneumonia is highest among the elderly</a:t>
            </a:r>
            <a:endParaRPr lang="en-US" dirty="0" smtClean="0">
              <a:solidFill>
                <a:srgbClr val="2A2A2A"/>
              </a:solidFill>
              <a:latin typeface="proxima_nova_ltlight"/>
            </a:endParaRPr>
          </a:p>
          <a:p>
            <a:endParaRPr lang="en-US" dirty="0" smtClean="0">
              <a:solidFill>
                <a:srgbClr val="2A2A2A"/>
              </a:solidFill>
              <a:latin typeface="proxima_nova_ltlight"/>
            </a:endParaRPr>
          </a:p>
          <a:p>
            <a:endParaRPr lang="en-US" dirty="0"/>
          </a:p>
        </p:txBody>
      </p:sp>
    </p:spTree>
    <p:extLst>
      <p:ext uri="{BB962C8B-B14F-4D97-AF65-F5344CB8AC3E}">
        <p14:creationId xmlns:p14="http://schemas.microsoft.com/office/powerpoint/2010/main" val="701895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66800"/>
            <a:ext cx="8229600" cy="5288125"/>
          </a:xfrm>
        </p:spPr>
        <p:txBody>
          <a:bodyPr>
            <a:normAutofit fontScale="77500" lnSpcReduction="20000"/>
          </a:bodyPr>
          <a:lstStyle/>
          <a:p>
            <a:pPr>
              <a:buFont typeface="Wingdings" panose="05000000000000000000" pitchFamily="2" charset="2"/>
              <a:buChar char="q"/>
            </a:pPr>
            <a:r>
              <a:rPr lang="en-US" sz="3400" i="1" dirty="0" smtClean="0">
                <a:solidFill>
                  <a:schemeClr val="accent1"/>
                </a:solidFill>
                <a:latin typeface="proxima_nova_ltsemibold"/>
              </a:rPr>
              <a:t>C. </a:t>
            </a:r>
            <a:r>
              <a:rPr lang="en-US" sz="3400" i="1" dirty="0">
                <a:solidFill>
                  <a:schemeClr val="accent1"/>
                </a:solidFill>
                <a:latin typeface="proxima_nova_ltsemibold"/>
              </a:rPr>
              <a:t>psittaci </a:t>
            </a:r>
            <a:r>
              <a:rPr lang="en-US" sz="3400" dirty="0">
                <a:solidFill>
                  <a:schemeClr val="accent1"/>
                </a:solidFill>
                <a:latin typeface="proxima_nova_ltsemibold"/>
              </a:rPr>
              <a:t>pneumonia</a:t>
            </a:r>
          </a:p>
          <a:p>
            <a:r>
              <a:rPr lang="en-US" dirty="0">
                <a:solidFill>
                  <a:srgbClr val="2A2A2A"/>
                </a:solidFill>
                <a:latin typeface="proxima_nova_ltlight"/>
              </a:rPr>
              <a:t>Psittacosis was first reported in Europe in 1879. Anyone exposed to an infected bird is at risk for infection with </a:t>
            </a:r>
            <a:r>
              <a:rPr lang="en-US" i="1" dirty="0">
                <a:solidFill>
                  <a:srgbClr val="2A2A2A"/>
                </a:solidFill>
                <a:latin typeface="proxima_nova_ltlight"/>
              </a:rPr>
              <a:t>C psittaci</a:t>
            </a:r>
            <a:r>
              <a:rPr lang="en-US" dirty="0">
                <a:solidFill>
                  <a:srgbClr val="2A2A2A"/>
                </a:solidFill>
                <a:latin typeface="proxima_nova_ltlight"/>
              </a:rPr>
              <a:t>. This disease is found worldwide and year-round, with most cases being sporadic.</a:t>
            </a:r>
          </a:p>
          <a:p>
            <a:r>
              <a:rPr lang="en-US" dirty="0">
                <a:solidFill>
                  <a:srgbClr val="2A2A2A"/>
                </a:solidFill>
                <a:latin typeface="proxima_nova_ltlight"/>
              </a:rPr>
              <a:t>Cases of </a:t>
            </a:r>
            <a:r>
              <a:rPr lang="en-US" dirty="0" err="1">
                <a:solidFill>
                  <a:srgbClr val="2A2A2A"/>
                </a:solidFill>
                <a:latin typeface="proxima_nova_ltlight"/>
              </a:rPr>
              <a:t>ornithosis</a:t>
            </a:r>
            <a:r>
              <a:rPr lang="en-US" dirty="0">
                <a:solidFill>
                  <a:srgbClr val="2A2A2A"/>
                </a:solidFill>
                <a:latin typeface="proxima_nova_ltlight"/>
              </a:rPr>
              <a:t> in the United States declined after the introduction of antibiotic-laced bird feed and a quarantine period of 30 days for imported birds. From 1988-1998, 813 cases of psittacosis in humans were reported to the US Centers for Disease Control and Prevention (CDC).</a:t>
            </a:r>
            <a:r>
              <a:rPr lang="en-US" baseline="30000" dirty="0">
                <a:solidFill>
                  <a:srgbClr val="2A2A2A"/>
                </a:solidFill>
                <a:latin typeface="proxima_nova_ltlight"/>
              </a:rPr>
              <a:t> [</a:t>
            </a:r>
            <a:r>
              <a:rPr lang="en-US" baseline="30000" dirty="0">
                <a:solidFill>
                  <a:srgbClr val="007CB0"/>
                </a:solidFill>
                <a:latin typeface="proxima_nova_ltlight"/>
              </a:rPr>
              <a:t>11</a:t>
            </a:r>
            <a:r>
              <a:rPr lang="en-US" baseline="30000" dirty="0">
                <a:solidFill>
                  <a:srgbClr val="2A2A2A"/>
                </a:solidFill>
                <a:latin typeface="proxima_nova_ltlight"/>
              </a:rPr>
              <a:t>] </a:t>
            </a:r>
            <a:r>
              <a:rPr lang="en-US" dirty="0">
                <a:solidFill>
                  <a:srgbClr val="2A2A2A"/>
                </a:solidFill>
                <a:latin typeface="proxima_nova_ltlight"/>
              </a:rPr>
              <a:t>The Council of State and Territorial Epidemiologists revised the case definition for psittacosis in June 2009 to include more stringent laboratory criteria for confirmed and probable cases. As a result, only 4 cases of psittacosis were reported in 2010, as compared with an average of 16 (range: 9–25) cases reported from 2000-2009.</a:t>
            </a:r>
            <a:r>
              <a:rPr lang="en-US" baseline="30000" dirty="0">
                <a:solidFill>
                  <a:srgbClr val="2A2A2A"/>
                </a:solidFill>
                <a:latin typeface="proxima_nova_ltlight"/>
              </a:rPr>
              <a:t> [</a:t>
            </a:r>
            <a:r>
              <a:rPr lang="en-US" baseline="30000" dirty="0">
                <a:solidFill>
                  <a:srgbClr val="007CB0"/>
                </a:solidFill>
                <a:latin typeface="proxima_nova_ltlight"/>
              </a:rPr>
              <a:t>12</a:t>
            </a:r>
            <a:r>
              <a:rPr lang="en-US" baseline="30000" dirty="0">
                <a:solidFill>
                  <a:srgbClr val="2A2A2A"/>
                </a:solidFill>
                <a:latin typeface="proxima_nova_ltlight"/>
              </a:rPr>
              <a:t>] </a:t>
            </a:r>
            <a:r>
              <a:rPr lang="en-US" dirty="0">
                <a:solidFill>
                  <a:srgbClr val="2A2A2A"/>
                </a:solidFill>
                <a:latin typeface="proxima_nova_ltlight"/>
              </a:rPr>
              <a:t>Additional information about case reporting of psittacosis can be found through the </a:t>
            </a:r>
            <a:r>
              <a:rPr lang="en-US" dirty="0">
                <a:solidFill>
                  <a:srgbClr val="007CB0"/>
                </a:solidFill>
                <a:latin typeface="proxima_nova_ltlight"/>
                <a:hlinkClick r:id="rId2"/>
              </a:rPr>
              <a:t>National Association of State Public Health Veterinarians</a:t>
            </a:r>
            <a:r>
              <a:rPr lang="en-US" dirty="0">
                <a:solidFill>
                  <a:srgbClr val="2A2A2A"/>
                </a:solidFill>
                <a:latin typeface="proxima_nova_ltlight"/>
              </a:rPr>
              <a:t>.</a:t>
            </a:r>
          </a:p>
          <a:p>
            <a:r>
              <a:rPr lang="en-US" dirty="0">
                <a:solidFill>
                  <a:srgbClr val="2A2A2A"/>
                </a:solidFill>
                <a:latin typeface="proxima_nova_ltlight"/>
              </a:rPr>
              <a:t>Approximately 70% of the psittacosis cases with a known source of infection result from exposure to a pet bird. The diagnosis of psittacosis can be difficult, and many more cases may be undiagnosed or unreported</a:t>
            </a:r>
          </a:p>
          <a:p>
            <a:endParaRPr lang="en-US" dirty="0"/>
          </a:p>
        </p:txBody>
      </p:sp>
    </p:spTree>
    <p:extLst>
      <p:ext uri="{BB962C8B-B14F-4D97-AF65-F5344CB8AC3E}">
        <p14:creationId xmlns:p14="http://schemas.microsoft.com/office/powerpoint/2010/main" val="613713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8229600" cy="5135725"/>
          </a:xfrm>
        </p:spPr>
        <p:txBody>
          <a:bodyPr>
            <a:normAutofit fontScale="92500"/>
          </a:bodyPr>
          <a:lstStyle/>
          <a:p>
            <a:pPr>
              <a:buFont typeface="Wingdings" panose="05000000000000000000" pitchFamily="2" charset="2"/>
              <a:buChar char="q"/>
            </a:pPr>
            <a:r>
              <a:rPr lang="en-US" sz="2800" i="1" dirty="0" smtClean="0">
                <a:solidFill>
                  <a:schemeClr val="accent1"/>
                </a:solidFill>
                <a:latin typeface="proxima_nova_ltsemibold"/>
              </a:rPr>
              <a:t>C. </a:t>
            </a:r>
            <a:r>
              <a:rPr lang="en-US" sz="2800" i="1" dirty="0">
                <a:solidFill>
                  <a:schemeClr val="accent1"/>
                </a:solidFill>
                <a:latin typeface="proxima_nova_ltsemibold"/>
              </a:rPr>
              <a:t>trachomatis </a:t>
            </a:r>
            <a:r>
              <a:rPr lang="en-US" sz="2800" dirty="0">
                <a:solidFill>
                  <a:schemeClr val="accent1"/>
                </a:solidFill>
                <a:latin typeface="proxima_nova_ltsemibold"/>
              </a:rPr>
              <a:t>pneumonia</a:t>
            </a:r>
          </a:p>
          <a:p>
            <a:r>
              <a:rPr lang="en-US" dirty="0">
                <a:solidFill>
                  <a:srgbClr val="2A2A2A"/>
                </a:solidFill>
                <a:latin typeface="proxima_nova_ltlight"/>
              </a:rPr>
              <a:t>In infants, an estimated 12,000 cases of pneumonia due to </a:t>
            </a:r>
            <a:r>
              <a:rPr lang="en-US" i="1" dirty="0">
                <a:solidFill>
                  <a:srgbClr val="2A2A2A"/>
                </a:solidFill>
                <a:latin typeface="proxima_nova_ltlight"/>
              </a:rPr>
              <a:t>C </a:t>
            </a:r>
            <a:r>
              <a:rPr lang="en-US" i="1" dirty="0" err="1">
                <a:solidFill>
                  <a:srgbClr val="2A2A2A"/>
                </a:solidFill>
                <a:latin typeface="proxima_nova_ltlight"/>
              </a:rPr>
              <a:t>trachomatis</a:t>
            </a:r>
            <a:r>
              <a:rPr lang="en-US" dirty="0" err="1">
                <a:solidFill>
                  <a:srgbClr val="2A2A2A"/>
                </a:solidFill>
                <a:latin typeface="proxima_nova_ltlight"/>
              </a:rPr>
              <a:t>occur</a:t>
            </a:r>
            <a:r>
              <a:rPr lang="en-US" dirty="0">
                <a:solidFill>
                  <a:srgbClr val="2A2A2A"/>
                </a:solidFill>
                <a:latin typeface="proxima_nova_ltlight"/>
              </a:rPr>
              <a:t> each year, and approximately 5-22% of pregnant women are thought to have </a:t>
            </a:r>
            <a:r>
              <a:rPr lang="en-US" i="1" dirty="0">
                <a:solidFill>
                  <a:srgbClr val="2A2A2A"/>
                </a:solidFill>
                <a:latin typeface="proxima_nova_ltlight"/>
              </a:rPr>
              <a:t>C trachomatis</a:t>
            </a:r>
            <a:r>
              <a:rPr lang="en-US" dirty="0">
                <a:solidFill>
                  <a:srgbClr val="2A2A2A"/>
                </a:solidFill>
                <a:latin typeface="proxima_nova_ltlight"/>
              </a:rPr>
              <a:t> infection of the cervix; 30-50% of neonates born to infected mothers show culture evidence of infection. Of infected neonates, 15-25% present with clinical conjunctivitis and/or </a:t>
            </a:r>
            <a:r>
              <a:rPr lang="en-US" dirty="0" err="1">
                <a:solidFill>
                  <a:srgbClr val="2A2A2A"/>
                </a:solidFill>
                <a:latin typeface="proxima_nova_ltlight"/>
              </a:rPr>
              <a:t>nasopharyngitis</a:t>
            </a:r>
            <a:r>
              <a:rPr lang="en-US" dirty="0">
                <a:solidFill>
                  <a:srgbClr val="2A2A2A"/>
                </a:solidFill>
                <a:latin typeface="proxima_nova_ltlight"/>
              </a:rPr>
              <a:t> which can develop into neonatal pneumonitis in some cases, and approximately 11-20% of infants born to infected mothers develop symptomatic pneumonia before 8 weeks of age.</a:t>
            </a:r>
            <a:r>
              <a:rPr lang="en-US" baseline="30000" dirty="0">
                <a:solidFill>
                  <a:srgbClr val="2A2A2A"/>
                </a:solidFill>
                <a:latin typeface="proxima_nova_ltlight"/>
              </a:rPr>
              <a:t> [</a:t>
            </a:r>
            <a:r>
              <a:rPr lang="en-US" baseline="30000" dirty="0">
                <a:solidFill>
                  <a:srgbClr val="007CB0"/>
                </a:solidFill>
                <a:latin typeface="proxima_nova_ltlight"/>
              </a:rPr>
              <a:t>13</a:t>
            </a:r>
            <a:r>
              <a:rPr lang="en-US" baseline="30000" dirty="0">
                <a:solidFill>
                  <a:srgbClr val="2A2A2A"/>
                </a:solidFill>
                <a:latin typeface="proxima_nova_ltlight"/>
              </a:rPr>
              <a:t>] </a:t>
            </a:r>
            <a:r>
              <a:rPr lang="en-US" dirty="0">
                <a:solidFill>
                  <a:srgbClr val="2A2A2A"/>
                </a:solidFill>
                <a:latin typeface="proxima_nova_ltlight"/>
              </a:rPr>
              <a:t>Adult cases have been reported in immunocompromised hosts</a:t>
            </a:r>
          </a:p>
          <a:p>
            <a:endParaRPr lang="en-US" dirty="0"/>
          </a:p>
        </p:txBody>
      </p:sp>
    </p:spTree>
    <p:extLst>
      <p:ext uri="{BB962C8B-B14F-4D97-AF65-F5344CB8AC3E}">
        <p14:creationId xmlns:p14="http://schemas.microsoft.com/office/powerpoint/2010/main" val="1225594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848600" cy="457200"/>
          </a:xfrm>
        </p:spPr>
        <p:txBody>
          <a:bodyPr>
            <a:normAutofit fontScale="90000"/>
          </a:bodyPr>
          <a:lstStyle/>
          <a:p>
            <a:r>
              <a:rPr lang="en-US" sz="3200" dirty="0">
                <a:solidFill>
                  <a:srgbClr val="2A2A2A"/>
                </a:solidFill>
                <a:latin typeface="proxima_nova_ltsemibold"/>
              </a:rPr>
              <a:t/>
            </a:r>
            <a:br>
              <a:rPr lang="en-US" sz="3200" dirty="0">
                <a:solidFill>
                  <a:srgbClr val="2A2A2A"/>
                </a:solidFill>
                <a:latin typeface="proxima_nova_ltsemibold"/>
              </a:rPr>
            </a:br>
            <a:r>
              <a:rPr lang="en-US" sz="3200" dirty="0">
                <a:solidFill>
                  <a:srgbClr val="2A2A2A"/>
                </a:solidFill>
                <a:latin typeface="proxima_nova_rgregular"/>
              </a:rPr>
              <a:t/>
            </a:r>
            <a:br>
              <a:rPr lang="en-US" sz="3200" dirty="0">
                <a:solidFill>
                  <a:srgbClr val="2A2A2A"/>
                </a:solidFill>
                <a:latin typeface="proxima_nova_rgregular"/>
              </a:rPr>
            </a:br>
            <a:r>
              <a:rPr lang="en-US" sz="2800" dirty="0"/>
              <a:t/>
            </a:r>
            <a:br>
              <a:rPr lang="en-US" sz="2800" dirty="0"/>
            </a:br>
            <a:r>
              <a:rPr lang="en-US" sz="3200" dirty="0"/>
              <a:t/>
            </a:r>
            <a:br>
              <a:rPr lang="en-US" sz="3200" dirty="0"/>
            </a:br>
            <a:r>
              <a:rPr lang="en-US" sz="3100" dirty="0" smtClean="0">
                <a:latin typeface="Arial" panose="020B0604020202020204" pitchFamily="34" charset="0"/>
                <a:cs typeface="Arial" panose="020B0604020202020204" pitchFamily="34" charset="0"/>
              </a:rPr>
              <a:t>Clinica</a:t>
            </a:r>
            <a:r>
              <a:rPr lang="en-US" sz="3200" dirty="0" smtClean="0"/>
              <a:t>l </a:t>
            </a:r>
            <a:r>
              <a:rPr lang="en-US" sz="3100" dirty="0" smtClean="0">
                <a:latin typeface="Arial" panose="020B0604020202020204" pitchFamily="34" charset="0"/>
                <a:cs typeface="Arial" panose="020B0604020202020204" pitchFamily="34" charset="0"/>
              </a:rPr>
              <a:t>Presentation</a:t>
            </a:r>
            <a:endParaRPr lang="en-US" sz="31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200" y="1447800"/>
            <a:ext cx="8229600" cy="4892040"/>
          </a:xfrm>
        </p:spPr>
        <p:txBody>
          <a:bodyPr>
            <a:normAutofit fontScale="92500" lnSpcReduction="20000"/>
          </a:bodyPr>
          <a:lstStyle/>
          <a:p>
            <a:pPr>
              <a:buFont typeface="Wingdings" panose="05000000000000000000" pitchFamily="2" charset="2"/>
              <a:buChar char="q"/>
            </a:pPr>
            <a:r>
              <a:rPr lang="en-US" sz="2800" i="1" dirty="0" smtClean="0">
                <a:solidFill>
                  <a:schemeClr val="accent1"/>
                </a:solidFill>
                <a:latin typeface="proxima_nova_ltsemibold"/>
              </a:rPr>
              <a:t>C. </a:t>
            </a:r>
            <a:r>
              <a:rPr lang="en-US" sz="2800" i="1" dirty="0">
                <a:solidFill>
                  <a:schemeClr val="accent1"/>
                </a:solidFill>
                <a:latin typeface="proxima_nova_ltsemibold"/>
              </a:rPr>
              <a:t>pneumoniae </a:t>
            </a:r>
            <a:r>
              <a:rPr lang="en-US" sz="2800" dirty="0">
                <a:solidFill>
                  <a:schemeClr val="accent1"/>
                </a:solidFill>
                <a:latin typeface="proxima_nova_ltsemibold"/>
              </a:rPr>
              <a:t>pneumonia</a:t>
            </a:r>
          </a:p>
          <a:p>
            <a:r>
              <a:rPr lang="en-US" dirty="0">
                <a:solidFill>
                  <a:srgbClr val="2A2A2A"/>
                </a:solidFill>
                <a:latin typeface="proxima_nova_ltlight"/>
              </a:rPr>
              <a:t>Most patients infected with </a:t>
            </a:r>
            <a:r>
              <a:rPr lang="en-US" i="1" dirty="0" smtClean="0">
                <a:solidFill>
                  <a:srgbClr val="2A2A2A"/>
                </a:solidFill>
                <a:latin typeface="proxima_nova_ltlight"/>
              </a:rPr>
              <a:t>C. </a:t>
            </a:r>
            <a:r>
              <a:rPr lang="en-US" i="1" dirty="0">
                <a:solidFill>
                  <a:srgbClr val="2A2A2A"/>
                </a:solidFill>
                <a:latin typeface="proxima_nova_ltlight"/>
              </a:rPr>
              <a:t>pneumoniae</a:t>
            </a:r>
            <a:r>
              <a:rPr lang="en-US" dirty="0">
                <a:solidFill>
                  <a:srgbClr val="2A2A2A"/>
                </a:solidFill>
                <a:latin typeface="proxima_nova_ltlight"/>
              </a:rPr>
              <a:t> remain asymptomatic. The incubation period is approximately 3-4 weeks. Symptoms develop in a biphasic pattern characterized by an initial period of upper respiratory tract symptoms (</a:t>
            </a:r>
            <a:r>
              <a:rPr lang="en-US" dirty="0" err="1">
                <a:solidFill>
                  <a:srgbClr val="2A2A2A"/>
                </a:solidFill>
                <a:latin typeface="proxima_nova_ltlight"/>
              </a:rPr>
              <a:t>eg</a:t>
            </a:r>
            <a:r>
              <a:rPr lang="en-US" dirty="0">
                <a:solidFill>
                  <a:srgbClr val="2A2A2A"/>
                </a:solidFill>
                <a:latin typeface="proxima_nova_ltlight"/>
              </a:rPr>
              <a:t>, rhinitis, laryngitis, pharyngitis, sinusitis), followed by symptoms of pneumonia after 1-4 weeks.</a:t>
            </a:r>
          </a:p>
          <a:p>
            <a:r>
              <a:rPr lang="en-US" dirty="0">
                <a:solidFill>
                  <a:srgbClr val="2A2A2A"/>
                </a:solidFill>
                <a:latin typeface="proxima_nova_ltlight"/>
              </a:rPr>
              <a:t>Fever is present in the first several days, less often after 1 week. Cough is prominent, with scant sputum production and may persist for weeks to months despite therapy, along with malaise</a:t>
            </a:r>
            <a:r>
              <a:rPr lang="en-US" dirty="0" smtClean="0">
                <a:solidFill>
                  <a:srgbClr val="2A2A2A"/>
                </a:solidFill>
                <a:latin typeface="proxima_nova_ltlight"/>
              </a:rPr>
              <a:t>.</a:t>
            </a:r>
          </a:p>
          <a:p>
            <a:r>
              <a:rPr lang="en-US" dirty="0" smtClean="0">
                <a:solidFill>
                  <a:srgbClr val="2A2A2A"/>
                </a:solidFill>
                <a:latin typeface="proxima_nova_ltlight"/>
              </a:rPr>
              <a:t>Hoarseness </a:t>
            </a:r>
            <a:r>
              <a:rPr lang="en-US" dirty="0">
                <a:solidFill>
                  <a:srgbClr val="2A2A2A"/>
                </a:solidFill>
                <a:latin typeface="proxima_nova_ltlight"/>
              </a:rPr>
              <a:t>is more common </a:t>
            </a:r>
            <a:r>
              <a:rPr lang="en-US" dirty="0" smtClean="0">
                <a:solidFill>
                  <a:srgbClr val="2A2A2A"/>
                </a:solidFill>
                <a:latin typeface="proxima_nova_ltlight"/>
              </a:rPr>
              <a:t>than </a:t>
            </a:r>
            <a:r>
              <a:rPr lang="en-US" dirty="0">
                <a:solidFill>
                  <a:srgbClr val="2A2A2A"/>
                </a:solidFill>
                <a:latin typeface="proxima_nova_ltlight"/>
              </a:rPr>
              <a:t>in mycoplasma or other pneumonias. Headache occurs in as many as 60% of </a:t>
            </a:r>
            <a:r>
              <a:rPr lang="en-US" dirty="0" smtClean="0">
                <a:solidFill>
                  <a:srgbClr val="2A2A2A"/>
                </a:solidFill>
                <a:latin typeface="proxima_nova_ltlight"/>
              </a:rPr>
              <a:t>cases</a:t>
            </a:r>
            <a:endParaRPr lang="en-US" dirty="0"/>
          </a:p>
        </p:txBody>
      </p:sp>
    </p:spTree>
    <p:extLst>
      <p:ext uri="{BB962C8B-B14F-4D97-AF65-F5344CB8AC3E}">
        <p14:creationId xmlns:p14="http://schemas.microsoft.com/office/powerpoint/2010/main" val="3378797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8305800" cy="5211925"/>
          </a:xfrm>
        </p:spPr>
        <p:txBody>
          <a:bodyPr/>
          <a:lstStyle/>
          <a:p>
            <a:pPr>
              <a:buFont typeface="Wingdings" panose="05000000000000000000" pitchFamily="2" charset="2"/>
              <a:buChar char="q"/>
            </a:pPr>
            <a:r>
              <a:rPr lang="en-US" i="1" dirty="0" smtClean="0">
                <a:solidFill>
                  <a:schemeClr val="accent1"/>
                </a:solidFill>
                <a:latin typeface="proxima_nova_ltsemibold"/>
              </a:rPr>
              <a:t>C. </a:t>
            </a:r>
            <a:r>
              <a:rPr lang="en-US" i="1" dirty="0">
                <a:solidFill>
                  <a:schemeClr val="accent1"/>
                </a:solidFill>
                <a:latin typeface="proxima_nova_ltsemibold"/>
              </a:rPr>
              <a:t>psittaci </a:t>
            </a:r>
            <a:r>
              <a:rPr lang="en-US" dirty="0">
                <a:solidFill>
                  <a:schemeClr val="accent1"/>
                </a:solidFill>
                <a:latin typeface="proxima_nova_ltsemibold"/>
              </a:rPr>
              <a:t>pneumonia</a:t>
            </a:r>
          </a:p>
          <a:p>
            <a:r>
              <a:rPr lang="en-US" sz="2400" dirty="0">
                <a:solidFill>
                  <a:srgbClr val="2A2A2A"/>
                </a:solidFill>
                <a:latin typeface="proxima_nova_ltlight"/>
              </a:rPr>
              <a:t>Exposure to birds, especially sick ones, is a clue to the diagnosis of </a:t>
            </a:r>
            <a:r>
              <a:rPr lang="en-US" sz="2400" i="1" dirty="0" smtClean="0">
                <a:solidFill>
                  <a:srgbClr val="2A2A2A"/>
                </a:solidFill>
                <a:latin typeface="proxima_nova_ltlight"/>
              </a:rPr>
              <a:t>C. </a:t>
            </a:r>
            <a:r>
              <a:rPr lang="en-US" sz="2400" i="1" dirty="0">
                <a:solidFill>
                  <a:srgbClr val="2A2A2A"/>
                </a:solidFill>
                <a:latin typeface="proxima_nova_ltlight"/>
              </a:rPr>
              <a:t>psittaci</a:t>
            </a:r>
            <a:r>
              <a:rPr lang="en-US" sz="2400" dirty="0">
                <a:solidFill>
                  <a:srgbClr val="2A2A2A"/>
                </a:solidFill>
                <a:latin typeface="proxima_nova_ltlight"/>
              </a:rPr>
              <a:t> </a:t>
            </a:r>
            <a:r>
              <a:rPr lang="en-US" sz="2400" dirty="0" smtClean="0">
                <a:solidFill>
                  <a:srgbClr val="2A2A2A"/>
                </a:solidFill>
                <a:latin typeface="proxima_nova_ltlight"/>
              </a:rPr>
              <a:t>pneumonia</a:t>
            </a:r>
          </a:p>
          <a:p>
            <a:r>
              <a:rPr lang="en-US" sz="2400" dirty="0">
                <a:solidFill>
                  <a:srgbClr val="2A2A2A"/>
                </a:solidFill>
                <a:latin typeface="proxima_nova_ltlight"/>
              </a:rPr>
              <a:t>Pet shop employees and poultry industry workers are also at </a:t>
            </a:r>
            <a:r>
              <a:rPr lang="en-US" sz="2400" dirty="0" smtClean="0">
                <a:solidFill>
                  <a:srgbClr val="2A2A2A"/>
                </a:solidFill>
                <a:latin typeface="proxima_nova_ltlight"/>
              </a:rPr>
              <a:t>risk</a:t>
            </a:r>
          </a:p>
          <a:p>
            <a:r>
              <a:rPr lang="en-US" sz="2400" dirty="0">
                <a:solidFill>
                  <a:srgbClr val="2A2A2A"/>
                </a:solidFill>
                <a:latin typeface="proxima_nova_ltlight"/>
              </a:rPr>
              <a:t>The incubation period </a:t>
            </a:r>
            <a:r>
              <a:rPr lang="en-US" sz="2400" dirty="0" smtClean="0">
                <a:solidFill>
                  <a:srgbClr val="2A2A2A"/>
                </a:solidFill>
                <a:latin typeface="proxima_nova_ltlight"/>
              </a:rPr>
              <a:t>is </a:t>
            </a:r>
            <a:r>
              <a:rPr lang="en-US" sz="2400" dirty="0">
                <a:solidFill>
                  <a:srgbClr val="2A2A2A"/>
                </a:solidFill>
                <a:latin typeface="proxima_nova_ltlight"/>
              </a:rPr>
              <a:t>5-14 days or longer. </a:t>
            </a:r>
            <a:r>
              <a:rPr lang="en-US" sz="2400" dirty="0" smtClean="0">
                <a:solidFill>
                  <a:srgbClr val="2A2A2A"/>
                </a:solidFill>
                <a:latin typeface="proxima_nova_ltlight"/>
              </a:rPr>
              <a:t>Disease </a:t>
            </a:r>
            <a:r>
              <a:rPr lang="en-US" sz="2400" dirty="0">
                <a:solidFill>
                  <a:srgbClr val="2A2A2A"/>
                </a:solidFill>
                <a:latin typeface="proxima_nova_ltlight"/>
              </a:rPr>
              <a:t>severity ranges from mild to severe with associated systemic illness. Mortality occurs in less than 5</a:t>
            </a:r>
            <a:r>
              <a:rPr lang="en-US" sz="2400" dirty="0" smtClean="0">
                <a:solidFill>
                  <a:srgbClr val="2A2A2A"/>
                </a:solidFill>
                <a:latin typeface="proxima_nova_ltlight"/>
              </a:rPr>
              <a:t>%</a:t>
            </a:r>
          </a:p>
          <a:p>
            <a:r>
              <a:rPr lang="en-US" sz="2400" dirty="0">
                <a:solidFill>
                  <a:srgbClr val="2A2A2A"/>
                </a:solidFill>
                <a:latin typeface="proxima_nova_ltlight"/>
              </a:rPr>
              <a:t>Fever is the most common symptom and may reach </a:t>
            </a:r>
            <a:r>
              <a:rPr lang="en-US" sz="2400" dirty="0" smtClean="0">
                <a:solidFill>
                  <a:srgbClr val="2A2A2A"/>
                </a:solidFill>
                <a:latin typeface="proxima_nova_ltlight"/>
              </a:rPr>
              <a:t>39.4-40.5°C</a:t>
            </a:r>
          </a:p>
          <a:p>
            <a:r>
              <a:rPr lang="en-US" sz="2400" dirty="0">
                <a:solidFill>
                  <a:srgbClr val="2A2A2A"/>
                </a:solidFill>
                <a:latin typeface="proxima_nova_ltlight"/>
              </a:rPr>
              <a:t>Nonproductive cough has been observed in 50-80% of </a:t>
            </a:r>
            <a:r>
              <a:rPr lang="en-US" sz="2400" dirty="0" smtClean="0">
                <a:solidFill>
                  <a:srgbClr val="2A2A2A"/>
                </a:solidFill>
                <a:latin typeface="proxima_nova_ltlight"/>
              </a:rPr>
              <a:t>cases.</a:t>
            </a:r>
            <a:r>
              <a:rPr lang="en-US" sz="2400" dirty="0">
                <a:solidFill>
                  <a:srgbClr val="2A2A2A"/>
                </a:solidFill>
                <a:latin typeface="proxima_nova_ltlight"/>
              </a:rPr>
              <a:t> Chest pain is common, but pleuritic pain is rare</a:t>
            </a:r>
            <a:r>
              <a:rPr lang="en-US" sz="2400" dirty="0" smtClean="0">
                <a:solidFill>
                  <a:srgbClr val="2A2A2A"/>
                </a:solidFill>
                <a:latin typeface="proxima_nova_ltlight"/>
              </a:rPr>
              <a:t> </a:t>
            </a:r>
          </a:p>
          <a:p>
            <a:endParaRPr lang="en-US" sz="2400" dirty="0"/>
          </a:p>
        </p:txBody>
      </p:sp>
    </p:spTree>
    <p:extLst>
      <p:ext uri="{BB962C8B-B14F-4D97-AF65-F5344CB8AC3E}">
        <p14:creationId xmlns:p14="http://schemas.microsoft.com/office/powerpoint/2010/main" val="450600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8229600" cy="5135725"/>
          </a:xfrm>
        </p:spPr>
        <p:txBody>
          <a:bodyPr/>
          <a:lstStyle/>
          <a:p>
            <a:r>
              <a:rPr lang="en-US" i="1" dirty="0" smtClean="0">
                <a:solidFill>
                  <a:schemeClr val="accent1"/>
                </a:solidFill>
                <a:latin typeface="proxima_nova_ltsemibold"/>
              </a:rPr>
              <a:t>C. </a:t>
            </a:r>
            <a:r>
              <a:rPr lang="en-US" i="1" dirty="0">
                <a:solidFill>
                  <a:schemeClr val="accent1"/>
                </a:solidFill>
                <a:latin typeface="proxima_nova_ltsemibold"/>
              </a:rPr>
              <a:t>trachomatis </a:t>
            </a:r>
            <a:r>
              <a:rPr lang="en-US" dirty="0">
                <a:solidFill>
                  <a:schemeClr val="accent1"/>
                </a:solidFill>
                <a:latin typeface="proxima_nova_ltsemibold"/>
              </a:rPr>
              <a:t>pneumonia</a:t>
            </a:r>
          </a:p>
          <a:p>
            <a:r>
              <a:rPr lang="en-US" sz="2400" dirty="0">
                <a:solidFill>
                  <a:srgbClr val="2A2A2A"/>
                </a:solidFill>
                <a:latin typeface="proxima_nova_ltlight"/>
              </a:rPr>
              <a:t>Nasal obstruction/discharge, cough, and tachypnea are common symptoms in </a:t>
            </a:r>
            <a:r>
              <a:rPr lang="en-US" sz="2400" i="1" dirty="0" smtClean="0">
                <a:solidFill>
                  <a:srgbClr val="2A2A2A"/>
                </a:solidFill>
                <a:latin typeface="proxima_nova_ltlight"/>
              </a:rPr>
              <a:t>C. </a:t>
            </a:r>
            <a:r>
              <a:rPr lang="en-US" sz="2400" i="1" dirty="0">
                <a:solidFill>
                  <a:srgbClr val="2A2A2A"/>
                </a:solidFill>
                <a:latin typeface="proxima_nova_ltlight"/>
              </a:rPr>
              <a:t>trachomatis </a:t>
            </a:r>
            <a:r>
              <a:rPr lang="en-US" sz="2400" dirty="0">
                <a:solidFill>
                  <a:srgbClr val="2A2A2A"/>
                </a:solidFill>
                <a:latin typeface="proxima_nova_ltlight"/>
              </a:rPr>
              <a:t>infection. Infants are usually symptomatic for 3 weeks or longer before presentation.</a:t>
            </a:r>
          </a:p>
          <a:p>
            <a:r>
              <a:rPr lang="en-US" sz="2400" dirty="0">
                <a:solidFill>
                  <a:srgbClr val="2A2A2A"/>
                </a:solidFill>
                <a:latin typeface="proxima_nova_ltlight"/>
              </a:rPr>
              <a:t>Most patients are afebrile and only moderately ill. </a:t>
            </a:r>
            <a:endParaRPr lang="en-US" sz="2400" dirty="0" smtClean="0">
              <a:solidFill>
                <a:srgbClr val="2A2A2A"/>
              </a:solidFill>
              <a:latin typeface="proxima_nova_ltlight"/>
            </a:endParaRPr>
          </a:p>
          <a:p>
            <a:r>
              <a:rPr lang="en-US" sz="2400" dirty="0" smtClean="0">
                <a:solidFill>
                  <a:srgbClr val="2A2A2A"/>
                </a:solidFill>
                <a:latin typeface="proxima_nova_ltlight"/>
              </a:rPr>
              <a:t>Scattered </a:t>
            </a:r>
            <a:r>
              <a:rPr lang="en-US" sz="2400" dirty="0">
                <a:solidFill>
                  <a:srgbClr val="2A2A2A"/>
                </a:solidFill>
                <a:latin typeface="proxima_nova_ltlight"/>
              </a:rPr>
              <a:t>crackles with good breath sounds are characteristic. Wheezing is usually absent. </a:t>
            </a:r>
            <a:endParaRPr lang="en-US" sz="2400" dirty="0" smtClean="0">
              <a:solidFill>
                <a:srgbClr val="2A2A2A"/>
              </a:solidFill>
              <a:latin typeface="proxima_nova_ltlight"/>
            </a:endParaRPr>
          </a:p>
          <a:p>
            <a:r>
              <a:rPr lang="en-US" sz="2400" dirty="0" smtClean="0">
                <a:solidFill>
                  <a:srgbClr val="2A2A2A"/>
                </a:solidFill>
                <a:latin typeface="proxima_nova_ltlight"/>
              </a:rPr>
              <a:t>Conjunctivitis </a:t>
            </a:r>
            <a:r>
              <a:rPr lang="en-US" sz="2400" dirty="0">
                <a:solidFill>
                  <a:srgbClr val="2A2A2A"/>
                </a:solidFill>
                <a:latin typeface="proxima_nova_ltlight"/>
              </a:rPr>
              <a:t>and middle ear abnormality are present in half of </a:t>
            </a:r>
            <a:r>
              <a:rPr lang="en-US" sz="2400" i="1" dirty="0" smtClean="0">
                <a:solidFill>
                  <a:srgbClr val="2A2A2A"/>
                </a:solidFill>
                <a:latin typeface="proxima_nova_ltlight"/>
              </a:rPr>
              <a:t>C. </a:t>
            </a:r>
            <a:r>
              <a:rPr lang="en-US" sz="2400" i="1" dirty="0">
                <a:solidFill>
                  <a:srgbClr val="2A2A2A"/>
                </a:solidFill>
                <a:latin typeface="proxima_nova_ltlight"/>
              </a:rPr>
              <a:t>trachomatis </a:t>
            </a:r>
            <a:r>
              <a:rPr lang="en-US" sz="2400" dirty="0">
                <a:solidFill>
                  <a:srgbClr val="2A2A2A"/>
                </a:solidFill>
                <a:latin typeface="proxima_nova_ltlight"/>
              </a:rPr>
              <a:t>pneumonia cases</a:t>
            </a:r>
          </a:p>
          <a:p>
            <a:endParaRPr lang="en-US" dirty="0"/>
          </a:p>
        </p:txBody>
      </p:sp>
    </p:spTree>
    <p:extLst>
      <p:ext uri="{BB962C8B-B14F-4D97-AF65-F5344CB8AC3E}">
        <p14:creationId xmlns:p14="http://schemas.microsoft.com/office/powerpoint/2010/main" val="2242711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924800" cy="591312"/>
          </a:xfrm>
        </p:spPr>
        <p:txBody>
          <a:bodyPr>
            <a:normAutofit/>
          </a:bodyPr>
          <a:lstStyle/>
          <a:p>
            <a:r>
              <a:rPr lang="en-US" sz="3200" dirty="0">
                <a:solidFill>
                  <a:srgbClr val="0070C0"/>
                </a:solidFill>
                <a:latin typeface="Arial" panose="020B0604020202020204" pitchFamily="34" charset="0"/>
                <a:ea typeface="+mn-ea"/>
                <a:cs typeface="Arial" panose="020B0604020202020204" pitchFamily="34" charset="0"/>
              </a:rPr>
              <a:t>Life History</a:t>
            </a:r>
          </a:p>
        </p:txBody>
      </p:sp>
      <p:sp>
        <p:nvSpPr>
          <p:cNvPr id="3" name="Content Placeholder 2"/>
          <p:cNvSpPr>
            <a:spLocks noGrp="1"/>
          </p:cNvSpPr>
          <p:nvPr>
            <p:ph sz="half" idx="1"/>
          </p:nvPr>
        </p:nvSpPr>
        <p:spPr>
          <a:xfrm>
            <a:off x="381000" y="1828800"/>
            <a:ext cx="8382000" cy="4343400"/>
          </a:xfrm>
        </p:spPr>
        <p:txBody>
          <a:bodyPr>
            <a:normAutofit/>
          </a:bodyPr>
          <a:lstStyle/>
          <a:p>
            <a:r>
              <a:rPr lang="en-US" i="1" dirty="0">
                <a:latin typeface="Arial" panose="020B0604020202020204" pitchFamily="34" charset="0"/>
                <a:cs typeface="Arial" panose="020B0604020202020204" pitchFamily="34" charset="0"/>
              </a:rPr>
              <a:t>Streptococcus pneumoniae </a:t>
            </a:r>
            <a:r>
              <a:rPr lang="en-US" dirty="0">
                <a:latin typeface="Arial" panose="020B0604020202020204" pitchFamily="34" charset="0"/>
                <a:cs typeface="Arial" panose="020B0604020202020204" pitchFamily="34" charset="0"/>
              </a:rPr>
              <a:t>is found worldwide. </a:t>
            </a:r>
            <a:r>
              <a:rPr lang="en-US" dirty="0" smtClean="0">
                <a:latin typeface="Arial" panose="020B0604020202020204" pitchFamily="34" charset="0"/>
                <a:cs typeface="Arial" panose="020B0604020202020204" pitchFamily="34" charset="0"/>
              </a:rPr>
              <a:t>It resides </a:t>
            </a:r>
            <a:r>
              <a:rPr lang="en-US" dirty="0">
                <a:latin typeface="Arial" panose="020B0604020202020204" pitchFamily="34" charset="0"/>
                <a:cs typeface="Arial" panose="020B0604020202020204" pitchFamily="34" charset="0"/>
              </a:rPr>
              <a:t>asymptomatically in the nasopharynx of healthy carriers.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respiratory tract, sinuses, and nasal cavity are the parts of host body that are usually infected. However, in susceptible individuals, such as elderly and </a:t>
            </a:r>
            <a:r>
              <a:rPr lang="en-US" dirty="0" smtClean="0">
                <a:latin typeface="Arial" panose="020B0604020202020204" pitchFamily="34" charset="0"/>
                <a:cs typeface="Arial" panose="020B0604020202020204" pitchFamily="34" charset="0"/>
              </a:rPr>
              <a:t>immuno-compromised </a:t>
            </a:r>
            <a:r>
              <a:rPr lang="en-US" dirty="0">
                <a:latin typeface="Arial" panose="020B0604020202020204" pitchFamily="34" charset="0"/>
                <a:cs typeface="Arial" panose="020B0604020202020204" pitchFamily="34" charset="0"/>
              </a:rPr>
              <a:t>people and children, the bacterium may become pathogenic, spread to other locations and cause </a:t>
            </a:r>
            <a:r>
              <a:rPr lang="en-US" dirty="0" smtClean="0">
                <a:latin typeface="Arial" panose="020B0604020202020204" pitchFamily="34" charset="0"/>
                <a:cs typeface="Arial" panose="020B0604020202020204" pitchFamily="34" charset="0"/>
              </a:rPr>
              <a:t>disease. </a:t>
            </a:r>
          </a:p>
        </p:txBody>
      </p:sp>
    </p:spTree>
    <p:extLst>
      <p:ext uri="{BB962C8B-B14F-4D97-AF65-F5344CB8AC3E}">
        <p14:creationId xmlns:p14="http://schemas.microsoft.com/office/powerpoint/2010/main" val="631082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457200"/>
          </a:xfrm>
        </p:spPr>
        <p:txBody>
          <a:bodyPr>
            <a:noAutofit/>
          </a:bodyPr>
          <a:lstStyle/>
          <a:p>
            <a:r>
              <a:rPr lang="en-US" sz="2600" dirty="0"/>
              <a:t/>
            </a:r>
            <a:br>
              <a:rPr lang="en-US" sz="2600" dirty="0"/>
            </a:br>
            <a:r>
              <a:rPr lang="en-US" sz="2600" dirty="0"/>
              <a:t/>
            </a:r>
            <a:br>
              <a:rPr lang="en-US" sz="2600" dirty="0"/>
            </a:br>
            <a:r>
              <a:rPr lang="en-US" sz="2600" dirty="0">
                <a:latin typeface="Arial" panose="020B0604020202020204" pitchFamily="34" charset="0"/>
                <a:cs typeface="Arial" panose="020B0604020202020204" pitchFamily="34" charset="0"/>
              </a:rPr>
              <a:t>Laboratory Tests in Chlamydial Pneumonias</a:t>
            </a:r>
          </a:p>
        </p:txBody>
      </p:sp>
      <p:sp>
        <p:nvSpPr>
          <p:cNvPr id="3" name="Content Placeholder 2"/>
          <p:cNvSpPr>
            <a:spLocks noGrp="1"/>
          </p:cNvSpPr>
          <p:nvPr>
            <p:ph sz="half" idx="1"/>
          </p:nvPr>
        </p:nvSpPr>
        <p:spPr>
          <a:xfrm>
            <a:off x="304800" y="1219200"/>
            <a:ext cx="8534400" cy="5486400"/>
          </a:xfrm>
        </p:spPr>
        <p:txBody>
          <a:bodyPr>
            <a:normAutofit fontScale="92500" lnSpcReduction="20000"/>
          </a:bodyPr>
          <a:lstStyle/>
          <a:p>
            <a:r>
              <a:rPr lang="en-US" sz="2400" dirty="0" smtClean="0">
                <a:solidFill>
                  <a:srgbClr val="2A2A2A"/>
                </a:solidFill>
                <a:latin typeface="proxima_nova_ltlight"/>
              </a:rPr>
              <a:t>Serological </a:t>
            </a:r>
            <a:r>
              <a:rPr lang="en-US" sz="2400" dirty="0">
                <a:solidFill>
                  <a:srgbClr val="2A2A2A"/>
                </a:solidFill>
                <a:latin typeface="proxima_nova_ltlight"/>
              </a:rPr>
              <a:t>testing or polymerase chain reaction (PCR) for the diagnosis of </a:t>
            </a:r>
            <a:r>
              <a:rPr lang="en-US" sz="2400" i="1" dirty="0" smtClean="0">
                <a:solidFill>
                  <a:schemeClr val="accent1"/>
                </a:solidFill>
                <a:latin typeface="proxima_nova_ltlight"/>
              </a:rPr>
              <a:t>C. </a:t>
            </a:r>
            <a:r>
              <a:rPr lang="en-US" sz="2400" i="1" dirty="0">
                <a:solidFill>
                  <a:schemeClr val="accent1"/>
                </a:solidFill>
                <a:latin typeface="proxima_nova_ltlight"/>
              </a:rPr>
              <a:t>pneumoniae</a:t>
            </a:r>
            <a:r>
              <a:rPr lang="en-US" sz="2400" i="1" dirty="0">
                <a:solidFill>
                  <a:srgbClr val="2A2A2A"/>
                </a:solidFill>
                <a:latin typeface="proxima_nova_ltlight"/>
              </a:rPr>
              <a:t>.</a:t>
            </a:r>
            <a:r>
              <a:rPr lang="en-US" sz="2400" dirty="0">
                <a:solidFill>
                  <a:srgbClr val="2A2A2A"/>
                </a:solidFill>
                <a:latin typeface="proxima_nova_ltlight"/>
              </a:rPr>
              <a:t> Despite evident drawbacks, serology is still considered the gold standard, but this is likely to </a:t>
            </a:r>
            <a:r>
              <a:rPr lang="en-US" sz="2400" dirty="0" smtClean="0">
                <a:solidFill>
                  <a:srgbClr val="2A2A2A"/>
                </a:solidFill>
                <a:latin typeface="proxima_nova_ltlight"/>
              </a:rPr>
              <a:t>change. </a:t>
            </a:r>
            <a:r>
              <a:rPr lang="en-US" sz="2400" dirty="0">
                <a:solidFill>
                  <a:srgbClr val="2A2A2A"/>
                </a:solidFill>
                <a:latin typeface="proxima_nova_ltlight"/>
              </a:rPr>
              <a:t>The preferred serologic test is </a:t>
            </a:r>
            <a:r>
              <a:rPr lang="en-US" sz="2400" dirty="0" err="1">
                <a:solidFill>
                  <a:srgbClr val="2A2A2A"/>
                </a:solidFill>
                <a:latin typeface="proxima_nova_ltlight"/>
              </a:rPr>
              <a:t>microimmunofluorescence</a:t>
            </a:r>
            <a:r>
              <a:rPr lang="en-US" sz="2400" dirty="0">
                <a:solidFill>
                  <a:srgbClr val="2A2A2A"/>
                </a:solidFill>
                <a:latin typeface="proxima_nova_ltlight"/>
              </a:rPr>
              <a:t> (MIF</a:t>
            </a:r>
            <a:r>
              <a:rPr lang="en-US" sz="2400" dirty="0" smtClean="0">
                <a:solidFill>
                  <a:srgbClr val="2A2A2A"/>
                </a:solidFill>
                <a:latin typeface="proxima_nova_ltlight"/>
              </a:rPr>
              <a:t>) with an </a:t>
            </a:r>
            <a:r>
              <a:rPr lang="en-US" sz="2400" dirty="0">
                <a:solidFill>
                  <a:srgbClr val="2A2A2A"/>
                </a:solidFill>
                <a:latin typeface="proxima_nova_ltlight"/>
              </a:rPr>
              <a:t>IgM titer ≥1:16 or a 4-fold increase in IgG </a:t>
            </a:r>
            <a:r>
              <a:rPr lang="en-US" sz="2400" dirty="0" smtClean="0">
                <a:solidFill>
                  <a:srgbClr val="2A2A2A"/>
                </a:solidFill>
                <a:latin typeface="proxima_nova_ltlight"/>
              </a:rPr>
              <a:t>titer. Culture </a:t>
            </a:r>
            <a:r>
              <a:rPr lang="en-US" sz="2400" dirty="0">
                <a:solidFill>
                  <a:srgbClr val="2A2A2A"/>
                </a:solidFill>
                <a:latin typeface="proxima_nova_ltlight"/>
              </a:rPr>
              <a:t>for </a:t>
            </a:r>
            <a:r>
              <a:rPr lang="en-US" sz="2400" i="1" dirty="0" smtClean="0">
                <a:solidFill>
                  <a:srgbClr val="2A2A2A"/>
                </a:solidFill>
                <a:latin typeface="proxima_nova_ltlight"/>
              </a:rPr>
              <a:t>C. </a:t>
            </a:r>
            <a:r>
              <a:rPr lang="en-US" sz="2400" i="1" dirty="0">
                <a:solidFill>
                  <a:srgbClr val="2A2A2A"/>
                </a:solidFill>
                <a:latin typeface="proxima_nova_ltlight"/>
              </a:rPr>
              <a:t>pneumoniae</a:t>
            </a:r>
            <a:r>
              <a:rPr lang="en-US" sz="2400" dirty="0">
                <a:solidFill>
                  <a:srgbClr val="2A2A2A"/>
                </a:solidFill>
                <a:latin typeface="proxima_nova_ltlight"/>
              </a:rPr>
              <a:t> is technically complex and time </a:t>
            </a:r>
            <a:r>
              <a:rPr lang="en-US" sz="2400" dirty="0" smtClean="0">
                <a:solidFill>
                  <a:srgbClr val="2A2A2A"/>
                </a:solidFill>
                <a:latin typeface="proxima_nova_ltlight"/>
              </a:rPr>
              <a:t>consuming. Isolation </a:t>
            </a:r>
            <a:r>
              <a:rPr lang="en-US" sz="2400" dirty="0">
                <a:solidFill>
                  <a:srgbClr val="2A2A2A"/>
                </a:solidFill>
                <a:latin typeface="proxima_nova_ltlight"/>
              </a:rPr>
              <a:t>of the organism by culture</a:t>
            </a:r>
          </a:p>
          <a:p>
            <a:r>
              <a:rPr lang="en-US" sz="2400" i="1" dirty="0" smtClean="0">
                <a:solidFill>
                  <a:srgbClr val="2A2A2A"/>
                </a:solidFill>
                <a:latin typeface="proxima_nova_ltlight"/>
              </a:rPr>
              <a:t>For </a:t>
            </a:r>
            <a:r>
              <a:rPr lang="en-US" sz="2400" i="1" dirty="0" smtClean="0">
                <a:solidFill>
                  <a:schemeClr val="accent1"/>
                </a:solidFill>
                <a:latin typeface="proxima_nova_ltlight"/>
              </a:rPr>
              <a:t>C. psittaci </a:t>
            </a:r>
            <a:r>
              <a:rPr lang="en-US" sz="2400" dirty="0" smtClean="0">
                <a:solidFill>
                  <a:srgbClr val="2A2A2A"/>
                </a:solidFill>
                <a:latin typeface="proxima_nova_ltlight"/>
              </a:rPr>
              <a:t>compatible </a:t>
            </a:r>
            <a:r>
              <a:rPr lang="en-US" sz="2400" dirty="0">
                <a:solidFill>
                  <a:srgbClr val="2A2A2A"/>
                </a:solidFill>
                <a:latin typeface="proxima_nova_ltlight"/>
              </a:rPr>
              <a:t>clinical illness with a 4-fold rise (to a reciprocal titer of 32 or greater by paired sera collected at least 2 weeks apart) in CF or </a:t>
            </a:r>
            <a:r>
              <a:rPr lang="en-US" sz="2400" dirty="0" smtClean="0">
                <a:solidFill>
                  <a:srgbClr val="2A2A2A"/>
                </a:solidFill>
                <a:latin typeface="proxima_nova_ltlight"/>
              </a:rPr>
              <a:t>MIF. Detection </a:t>
            </a:r>
            <a:r>
              <a:rPr lang="en-US" sz="2400" dirty="0">
                <a:solidFill>
                  <a:srgbClr val="2A2A2A"/>
                </a:solidFill>
                <a:latin typeface="proxima_nova_ltlight"/>
              </a:rPr>
              <a:t>of an IgM titer of 16 or greater against </a:t>
            </a:r>
            <a:r>
              <a:rPr lang="en-US" sz="2400" i="1" dirty="0">
                <a:solidFill>
                  <a:srgbClr val="2A2A2A"/>
                </a:solidFill>
                <a:latin typeface="proxima_nova_ltlight"/>
              </a:rPr>
              <a:t>C psittaci</a:t>
            </a:r>
            <a:r>
              <a:rPr lang="en-US" sz="2400" dirty="0">
                <a:solidFill>
                  <a:srgbClr val="2A2A2A"/>
                </a:solidFill>
                <a:latin typeface="proxima_nova_ltlight"/>
              </a:rPr>
              <a:t> by </a:t>
            </a:r>
            <a:r>
              <a:rPr lang="en-US" sz="2400" dirty="0" smtClean="0">
                <a:solidFill>
                  <a:srgbClr val="2A2A2A"/>
                </a:solidFill>
                <a:latin typeface="proxima_nova_ltlight"/>
              </a:rPr>
              <a:t>MIF</a:t>
            </a:r>
          </a:p>
          <a:p>
            <a:r>
              <a:rPr lang="en-US" sz="2400" dirty="0">
                <a:solidFill>
                  <a:srgbClr val="2A2A2A"/>
                </a:solidFill>
                <a:latin typeface="proxima_nova_ltlight"/>
              </a:rPr>
              <a:t>Clinical findings suggest the diagnosis of </a:t>
            </a:r>
            <a:r>
              <a:rPr lang="en-US" sz="2400" i="1" dirty="0" smtClean="0">
                <a:solidFill>
                  <a:schemeClr val="accent1"/>
                </a:solidFill>
                <a:latin typeface="proxima_nova_ltlight"/>
              </a:rPr>
              <a:t>C.</a:t>
            </a:r>
            <a:r>
              <a:rPr lang="en-US" sz="2400" i="1" dirty="0">
                <a:solidFill>
                  <a:schemeClr val="accent1"/>
                </a:solidFill>
                <a:latin typeface="proxima_nova_ltlight"/>
              </a:rPr>
              <a:t> trachomatis</a:t>
            </a:r>
            <a:r>
              <a:rPr lang="en-US" sz="2400" i="1" dirty="0" smtClean="0">
                <a:solidFill>
                  <a:schemeClr val="accent1"/>
                </a:solidFill>
                <a:latin typeface="proxima_nova_ltlight"/>
              </a:rPr>
              <a:t> </a:t>
            </a:r>
            <a:r>
              <a:rPr lang="en-US" sz="2400" dirty="0" smtClean="0">
                <a:solidFill>
                  <a:srgbClr val="2A2A2A"/>
                </a:solidFill>
                <a:latin typeface="proxima_nova_ltlight"/>
              </a:rPr>
              <a:t>pneumonia. </a:t>
            </a:r>
            <a:r>
              <a:rPr lang="en-US" dirty="0">
                <a:solidFill>
                  <a:srgbClr val="2A2A2A"/>
                </a:solidFill>
                <a:latin typeface="Arial" panose="020B0604020202020204" pitchFamily="34" charset="0"/>
                <a:cs typeface="Arial" panose="020B0604020202020204" pitchFamily="34" charset="0"/>
              </a:rPr>
              <a:t>chlamydial inclusions or elementary bodies on Giemsa-stained smears of the conjunctivae or nasopharynx confirms the </a:t>
            </a:r>
            <a:r>
              <a:rPr lang="en-US" dirty="0" smtClean="0">
                <a:solidFill>
                  <a:srgbClr val="2A2A2A"/>
                </a:solidFill>
                <a:latin typeface="Arial" panose="020B0604020202020204" pitchFamily="34" charset="0"/>
                <a:cs typeface="Arial" panose="020B0604020202020204" pitchFamily="34" charset="0"/>
              </a:rPr>
              <a:t>diagnosis. </a:t>
            </a:r>
            <a:r>
              <a:rPr lang="en-US" dirty="0" err="1">
                <a:solidFill>
                  <a:srgbClr val="2A2A2A"/>
                </a:solidFill>
                <a:latin typeface="proxima_nova_ltlight"/>
              </a:rPr>
              <a:t>Antichlamydial</a:t>
            </a:r>
            <a:r>
              <a:rPr lang="en-US" dirty="0">
                <a:solidFill>
                  <a:srgbClr val="2A2A2A"/>
                </a:solidFill>
                <a:latin typeface="proxima_nova_ltlight"/>
              </a:rPr>
              <a:t> IgM titer may be elevated in infected infants</a:t>
            </a:r>
            <a:endParaRPr lang="en-US" dirty="0">
              <a:solidFill>
                <a:srgbClr val="2A2A2A"/>
              </a:solidFill>
              <a:latin typeface="Arial" panose="020B0604020202020204" pitchFamily="34" charset="0"/>
              <a:cs typeface="Arial" panose="020B0604020202020204" pitchFamily="34" charset="0"/>
            </a:endParaRPr>
          </a:p>
          <a:p>
            <a:pPr>
              <a:buFont typeface="Arial"/>
              <a:buChar char="•"/>
            </a:pPr>
            <a:r>
              <a:rPr lang="en-US" sz="2400" dirty="0">
                <a:solidFill>
                  <a:srgbClr val="2A2A2A"/>
                </a:solidFill>
                <a:latin typeface="proxima_nova_ltlight"/>
              </a:rPr>
              <a:t> </a:t>
            </a:r>
            <a:endParaRPr lang="en-US" sz="2400" dirty="0" smtClean="0">
              <a:solidFill>
                <a:srgbClr val="2A2A2A"/>
              </a:solidFill>
              <a:latin typeface="proxima_nova_ltlight"/>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0997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7924800" cy="591312"/>
          </a:xfrm>
        </p:spPr>
        <p:txBody>
          <a:bodyPr>
            <a:normAutofit/>
          </a:bodyPr>
          <a:lstStyle/>
          <a:p>
            <a:r>
              <a:rPr lang="en-US" sz="2600" dirty="0" smtClean="0">
                <a:latin typeface="Arial" panose="020B0604020202020204" pitchFamily="34" charset="0"/>
                <a:cs typeface="Arial" panose="020B0604020202020204" pitchFamily="34" charset="0"/>
              </a:rPr>
              <a:t>Treatment </a:t>
            </a:r>
            <a:r>
              <a:rPr lang="en-US" sz="2600" dirty="0">
                <a:latin typeface="Arial" panose="020B0604020202020204" pitchFamily="34" charset="0"/>
                <a:cs typeface="Arial" panose="020B0604020202020204" pitchFamily="34" charset="0"/>
              </a:rPr>
              <a:t>of Chlamydial Pneumonias</a:t>
            </a:r>
          </a:p>
        </p:txBody>
      </p:sp>
      <p:sp>
        <p:nvSpPr>
          <p:cNvPr id="3" name="Content Placeholder 2"/>
          <p:cNvSpPr>
            <a:spLocks noGrp="1"/>
          </p:cNvSpPr>
          <p:nvPr>
            <p:ph sz="half" idx="1"/>
          </p:nvPr>
        </p:nvSpPr>
        <p:spPr>
          <a:xfrm>
            <a:off x="457200" y="1371600"/>
            <a:ext cx="8229600" cy="4983325"/>
          </a:xfrm>
        </p:spPr>
        <p:txBody>
          <a:bodyPr>
            <a:normAutofit/>
          </a:bodyPr>
          <a:lstStyle/>
          <a:p>
            <a:r>
              <a:rPr lang="en-US" sz="2200" dirty="0">
                <a:solidFill>
                  <a:srgbClr val="2A2A2A"/>
                </a:solidFill>
                <a:latin typeface="Arial" panose="020B0604020202020204" pitchFamily="34" charset="0"/>
                <a:cs typeface="Arial" panose="020B0604020202020204" pitchFamily="34" charset="0"/>
              </a:rPr>
              <a:t>The goals of pharmacotherapy are to eradicate infection, reduce morbidity, and prevent complications.</a:t>
            </a:r>
          </a:p>
          <a:p>
            <a:r>
              <a:rPr lang="en-US" sz="2200" dirty="0" err="1">
                <a:solidFill>
                  <a:srgbClr val="2A2A2A"/>
                </a:solidFill>
                <a:latin typeface="Arial" panose="020B0604020202020204" pitchFamily="34" charset="0"/>
                <a:cs typeface="Arial" panose="020B0604020202020204" pitchFamily="34" charset="0"/>
              </a:rPr>
              <a:t>Tetracyclines</a:t>
            </a:r>
            <a:r>
              <a:rPr lang="en-US" sz="2200" dirty="0">
                <a:solidFill>
                  <a:srgbClr val="2A2A2A"/>
                </a:solidFill>
                <a:latin typeface="Arial" panose="020B0604020202020204" pitchFamily="34" charset="0"/>
                <a:cs typeface="Arial" panose="020B0604020202020204" pitchFamily="34" charset="0"/>
              </a:rPr>
              <a:t> and macrolides are the drugs of choice for chlamydial pneumonias.</a:t>
            </a:r>
            <a:r>
              <a:rPr lang="en-US" sz="2200" baseline="30000" dirty="0">
                <a:solidFill>
                  <a:srgbClr val="2A2A2A"/>
                </a:solidFill>
                <a:latin typeface="Arial" panose="020B0604020202020204" pitchFamily="34" charset="0"/>
                <a:cs typeface="Arial" panose="020B0604020202020204" pitchFamily="34" charset="0"/>
              </a:rPr>
              <a:t>  </a:t>
            </a:r>
            <a:endParaRPr lang="en-US" sz="2200" baseline="30000" dirty="0" smtClean="0">
              <a:solidFill>
                <a:srgbClr val="2A2A2A"/>
              </a:solidFill>
              <a:latin typeface="Arial" panose="020B0604020202020204" pitchFamily="34" charset="0"/>
              <a:cs typeface="Arial" panose="020B0604020202020204" pitchFamily="34" charset="0"/>
            </a:endParaRPr>
          </a:p>
          <a:p>
            <a:r>
              <a:rPr lang="en-US" sz="2200" dirty="0" err="1" smtClean="0">
                <a:solidFill>
                  <a:srgbClr val="2A2A2A"/>
                </a:solidFill>
                <a:latin typeface="Arial" panose="020B0604020202020204" pitchFamily="34" charset="0"/>
                <a:cs typeface="Arial" panose="020B0604020202020204" pitchFamily="34" charset="0"/>
              </a:rPr>
              <a:t>Tetracyclines</a:t>
            </a:r>
            <a:r>
              <a:rPr lang="en-US" sz="2200" dirty="0" smtClean="0">
                <a:solidFill>
                  <a:srgbClr val="2A2A2A"/>
                </a:solidFill>
                <a:latin typeface="Arial" panose="020B0604020202020204" pitchFamily="34" charset="0"/>
                <a:cs typeface="Arial" panose="020B0604020202020204" pitchFamily="34" charset="0"/>
              </a:rPr>
              <a:t> </a:t>
            </a:r>
            <a:r>
              <a:rPr lang="en-US" sz="2200" dirty="0">
                <a:solidFill>
                  <a:srgbClr val="2A2A2A"/>
                </a:solidFill>
                <a:latin typeface="Arial" panose="020B0604020202020204" pitchFamily="34" charset="0"/>
                <a:cs typeface="Arial" panose="020B0604020202020204" pitchFamily="34" charset="0"/>
              </a:rPr>
              <a:t>are bacteriostatic in nature; they work by inhibiting protein synthesis. </a:t>
            </a:r>
            <a:endParaRPr lang="en-US" sz="2200" dirty="0" smtClean="0">
              <a:solidFill>
                <a:srgbClr val="2A2A2A"/>
              </a:solidFill>
              <a:latin typeface="Arial" panose="020B0604020202020204" pitchFamily="34" charset="0"/>
              <a:cs typeface="Arial" panose="020B0604020202020204" pitchFamily="34" charset="0"/>
            </a:endParaRPr>
          </a:p>
          <a:p>
            <a:r>
              <a:rPr lang="en-US" sz="2200" dirty="0" smtClean="0">
                <a:solidFill>
                  <a:srgbClr val="2A2A2A"/>
                </a:solidFill>
                <a:latin typeface="Arial" panose="020B0604020202020204" pitchFamily="34" charset="0"/>
                <a:cs typeface="Arial" panose="020B0604020202020204" pitchFamily="34" charset="0"/>
              </a:rPr>
              <a:t>Macrolides </a:t>
            </a:r>
            <a:r>
              <a:rPr lang="en-US" sz="2200" dirty="0">
                <a:solidFill>
                  <a:srgbClr val="2A2A2A"/>
                </a:solidFill>
                <a:latin typeface="Arial" panose="020B0604020202020204" pitchFamily="34" charset="0"/>
                <a:cs typeface="Arial" panose="020B0604020202020204" pitchFamily="34" charset="0"/>
              </a:rPr>
              <a:t>inhibit bacterial growth, possibly by blocking dissociation of peptidyl t-RNA from ribosomes, thus causing cessation of RNA-dependent protein </a:t>
            </a:r>
            <a:r>
              <a:rPr lang="en-US" sz="2200" dirty="0" smtClean="0">
                <a:solidFill>
                  <a:srgbClr val="2A2A2A"/>
                </a:solidFill>
                <a:latin typeface="Arial" panose="020B0604020202020204" pitchFamily="34" charset="0"/>
                <a:cs typeface="Arial" panose="020B0604020202020204" pitchFamily="34" charset="0"/>
              </a:rPr>
              <a:t>synthesis.</a:t>
            </a:r>
          </a:p>
          <a:p>
            <a:r>
              <a:rPr lang="en-US" sz="2200" dirty="0">
                <a:solidFill>
                  <a:srgbClr val="2A2A2A"/>
                </a:solidFill>
                <a:latin typeface="Arial" panose="020B0604020202020204" pitchFamily="34" charset="0"/>
                <a:cs typeface="Arial" panose="020B0604020202020204" pitchFamily="34" charset="0"/>
              </a:rPr>
              <a:t>AZD0914 (AstraZeneca) is a novel DNA-gyrase inhibitor, which has in-vitro activity against </a:t>
            </a:r>
            <a:r>
              <a:rPr lang="en-US" sz="2200" i="1" dirty="0" smtClean="0">
                <a:solidFill>
                  <a:srgbClr val="2A2A2A"/>
                </a:solidFill>
                <a:latin typeface="Arial" panose="020B0604020202020204" pitchFamily="34" charset="0"/>
                <a:cs typeface="Arial" panose="020B0604020202020204" pitchFamily="34" charset="0"/>
              </a:rPr>
              <a:t>C. </a:t>
            </a:r>
            <a:r>
              <a:rPr lang="en-US" sz="2200" i="1" dirty="0">
                <a:solidFill>
                  <a:srgbClr val="2A2A2A"/>
                </a:solidFill>
                <a:latin typeface="Arial" panose="020B0604020202020204" pitchFamily="34" charset="0"/>
                <a:cs typeface="Arial" panose="020B0604020202020204" pitchFamily="34" charset="0"/>
              </a:rPr>
              <a:t>trachomatis</a:t>
            </a:r>
            <a:r>
              <a:rPr lang="en-US" sz="2200" dirty="0">
                <a:solidFill>
                  <a:srgbClr val="2A2A2A"/>
                </a:solidFill>
                <a:latin typeface="Arial" panose="020B0604020202020204" pitchFamily="34" charset="0"/>
                <a:cs typeface="Arial" panose="020B0604020202020204" pitchFamily="34" charset="0"/>
              </a:rPr>
              <a:t> and </a:t>
            </a:r>
            <a:r>
              <a:rPr lang="en-US" sz="2200" i="1" dirty="0" smtClean="0">
                <a:solidFill>
                  <a:srgbClr val="2A2A2A"/>
                </a:solidFill>
                <a:latin typeface="Arial" panose="020B0604020202020204" pitchFamily="34" charset="0"/>
                <a:cs typeface="Arial" panose="020B0604020202020204" pitchFamily="34" charset="0"/>
              </a:rPr>
              <a:t>C. </a:t>
            </a:r>
            <a:r>
              <a:rPr lang="en-US" sz="2200" i="1" dirty="0">
                <a:solidFill>
                  <a:srgbClr val="2A2A2A"/>
                </a:solidFill>
                <a:latin typeface="Arial" panose="020B0604020202020204" pitchFamily="34" charset="0"/>
                <a:cs typeface="Arial" panose="020B0604020202020204" pitchFamily="34" charset="0"/>
              </a:rPr>
              <a:t>pneumoniae</a:t>
            </a:r>
            <a:r>
              <a:rPr lang="en-US" sz="2200" dirty="0">
                <a:solidFill>
                  <a:srgbClr val="2A2A2A"/>
                </a:solidFill>
                <a:latin typeface="Arial" panose="020B0604020202020204" pitchFamily="34" charset="0"/>
                <a:cs typeface="Arial" panose="020B0604020202020204" pitchFamily="34" charset="0"/>
              </a:rPr>
              <a:t> comparable to commonly used antimicrobials such as levofloxacin, azithromycin, and </a:t>
            </a:r>
            <a:r>
              <a:rPr lang="en-US" sz="2200" dirty="0" smtClean="0">
                <a:solidFill>
                  <a:srgbClr val="2A2A2A"/>
                </a:solidFill>
                <a:latin typeface="Arial" panose="020B0604020202020204" pitchFamily="34" charset="0"/>
                <a:cs typeface="Arial" panose="020B0604020202020204" pitchFamily="34" charset="0"/>
              </a:rPr>
              <a:t>doxycycline.</a:t>
            </a:r>
            <a:endParaRPr lang="en-US" sz="2200" dirty="0">
              <a:solidFill>
                <a:srgbClr val="2A2A2A"/>
              </a:solidFill>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146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20085"/>
            <a:ext cx="8229600" cy="4434840"/>
          </a:xfrm>
        </p:spPr>
        <p:txBody>
          <a:bodyPr/>
          <a:lstStyle/>
          <a:p>
            <a:pPr marL="0" indent="0" algn="ctr">
              <a:buNone/>
            </a:pPr>
            <a:r>
              <a:rPr lang="en-US" sz="4500" dirty="0" err="1" smtClean="0">
                <a:solidFill>
                  <a:srgbClr val="04617B"/>
                </a:solidFill>
                <a:latin typeface="Arial" panose="020B0604020202020204" pitchFamily="34" charset="0"/>
                <a:ea typeface="+mj-ea"/>
                <a:cs typeface="Arial" panose="020B0604020202020204" pitchFamily="34" charset="0"/>
              </a:rPr>
              <a:t>Legionellosis</a:t>
            </a:r>
            <a:endParaRPr lang="en-US" sz="4500" dirty="0" smtClean="0">
              <a:solidFill>
                <a:srgbClr val="04617B"/>
              </a:solidFill>
              <a:latin typeface="Arial" panose="020B0604020202020204" pitchFamily="34" charset="0"/>
              <a:ea typeface="+mj-ea"/>
              <a:cs typeface="Arial" panose="020B0604020202020204" pitchFamily="34" charset="0"/>
            </a:endParaRPr>
          </a:p>
          <a:p>
            <a:pPr marL="0" lvl="0" indent="0" algn="ctr" defTabSz="457200" fontAlgn="base">
              <a:spcBef>
                <a:spcPct val="0"/>
              </a:spcBef>
              <a:spcAft>
                <a:spcPct val="0"/>
              </a:spcAft>
              <a:buClrTx/>
              <a:buSzTx/>
              <a:buNone/>
              <a:defRPr/>
            </a:pPr>
            <a:r>
              <a:rPr lang="en-US" sz="4000" dirty="0" smtClean="0">
                <a:solidFill>
                  <a:schemeClr val="tx2"/>
                </a:solidFill>
                <a:latin typeface="Arial" panose="020B0604020202020204" pitchFamily="34" charset="0"/>
                <a:ea typeface="ＭＳ Ｐゴシック" pitchFamily="-109" charset="-128"/>
                <a:cs typeface="Arial" panose="020B0604020202020204" pitchFamily="34" charset="0"/>
              </a:rPr>
              <a:t>(Legionnaires</a:t>
            </a:r>
            <a:r>
              <a:rPr lang="en-US" sz="4000" dirty="0">
                <a:solidFill>
                  <a:schemeClr val="tx2"/>
                </a:solidFill>
                <a:latin typeface="Arial" panose="020B0604020202020204" pitchFamily="34" charset="0"/>
                <a:ea typeface="ＭＳ Ｐゴシック" pitchFamily="-109" charset="-128"/>
                <a:cs typeface="Arial" panose="020B0604020202020204" pitchFamily="34" charset="0"/>
              </a:rPr>
              <a:t>’ </a:t>
            </a:r>
            <a:r>
              <a:rPr lang="en-US" sz="4000" dirty="0" smtClean="0">
                <a:solidFill>
                  <a:schemeClr val="tx2"/>
                </a:solidFill>
                <a:latin typeface="Arial" panose="020B0604020202020204" pitchFamily="34" charset="0"/>
                <a:ea typeface="ＭＳ Ｐゴシック" pitchFamily="-109" charset="-128"/>
                <a:cs typeface="Arial" panose="020B0604020202020204" pitchFamily="34" charset="0"/>
              </a:rPr>
              <a:t>Disease)</a:t>
            </a:r>
            <a:endParaRPr lang="en-US" sz="4000" dirty="0">
              <a:solidFill>
                <a:schemeClr val="tx2"/>
              </a:solidFill>
              <a:latin typeface="Arial" panose="020B0604020202020204" pitchFamily="34" charset="0"/>
              <a:ea typeface="ＭＳ Ｐゴシック" pitchFamily="-109" charset="-128"/>
              <a:cs typeface="Arial" panose="020B0604020202020204" pitchFamily="34" charset="0"/>
            </a:endParaRPr>
          </a:p>
          <a:p>
            <a:pPr marL="0" indent="0" algn="ctr">
              <a:buNone/>
            </a:pPr>
            <a:endParaRPr lang="en-US" dirty="0"/>
          </a:p>
        </p:txBody>
      </p:sp>
    </p:spTree>
    <p:extLst>
      <p:ext uri="{BB962C8B-B14F-4D97-AF65-F5344CB8AC3E}">
        <p14:creationId xmlns:p14="http://schemas.microsoft.com/office/powerpoint/2010/main" val="2276534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6858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endParaRPr lang="en-US" dirty="0"/>
          </a:p>
        </p:txBody>
      </p:sp>
      <p:sp>
        <p:nvSpPr>
          <p:cNvPr id="3" name="Content Placeholder 2"/>
          <p:cNvSpPr>
            <a:spLocks noGrp="1"/>
          </p:cNvSpPr>
          <p:nvPr>
            <p:ph sz="half" idx="1"/>
          </p:nvPr>
        </p:nvSpPr>
        <p:spPr>
          <a:xfrm>
            <a:off x="457200" y="1600200"/>
            <a:ext cx="8229600" cy="4754725"/>
          </a:xfrm>
        </p:spPr>
        <p:txBody>
          <a:bodyPr>
            <a:normAutofit lnSpcReduction="10000"/>
          </a:bodyPr>
          <a:lstStyle/>
          <a:p>
            <a:pPr>
              <a:spcAft>
                <a:spcPts val="1600"/>
              </a:spcAft>
            </a:pPr>
            <a:r>
              <a:rPr lang="en-US" sz="2400" dirty="0">
                <a:latin typeface="Myriad Pro"/>
              </a:rPr>
              <a:t>Legionella is a genus of Gram-negative bacilli that take their name from the </a:t>
            </a:r>
            <a:r>
              <a:rPr lang="en-US" sz="2400" dirty="0">
                <a:solidFill>
                  <a:srgbClr val="0070C0"/>
                </a:solidFill>
                <a:latin typeface="Myriad Pro"/>
              </a:rPr>
              <a:t>American Legion convention </a:t>
            </a:r>
            <a:r>
              <a:rPr lang="en-US" sz="2400" dirty="0">
                <a:latin typeface="Myriad Pro"/>
              </a:rPr>
              <a:t>where they were first discovered</a:t>
            </a:r>
            <a:r>
              <a:rPr lang="en-US" sz="2400" dirty="0" smtClean="0">
                <a:latin typeface="Myriad Pro"/>
              </a:rPr>
              <a:t>.</a:t>
            </a:r>
          </a:p>
          <a:p>
            <a:pPr>
              <a:spcAft>
                <a:spcPts val="1600"/>
              </a:spcAft>
            </a:pPr>
            <a:r>
              <a:rPr lang="en-US" sz="2400" dirty="0">
                <a:latin typeface="Myriad Pro"/>
              </a:rPr>
              <a:t>The species designation of the prime human pathogen, </a:t>
            </a:r>
            <a:r>
              <a:rPr lang="en-US" sz="2400" i="1" dirty="0">
                <a:solidFill>
                  <a:srgbClr val="0070C0"/>
                </a:solidFill>
                <a:latin typeface="Myriad Pro"/>
              </a:rPr>
              <a:t>Legionella pneumophila</a:t>
            </a:r>
            <a:r>
              <a:rPr lang="en-US" sz="2400" dirty="0">
                <a:latin typeface="Myriad Pro"/>
              </a:rPr>
              <a:t>, reflects its propensity to cause pneumonia. Legionella species are widespread in the environment. </a:t>
            </a:r>
          </a:p>
          <a:p>
            <a:pPr>
              <a:spcAft>
                <a:spcPts val="1600"/>
              </a:spcAft>
            </a:pPr>
            <a:r>
              <a:rPr lang="en-US" sz="2400" dirty="0" smtClean="0">
                <a:latin typeface="Myriad Pro"/>
              </a:rPr>
              <a:t>Transmitted </a:t>
            </a:r>
            <a:r>
              <a:rPr lang="en-US" sz="2400" dirty="0">
                <a:latin typeface="Myriad Pro"/>
              </a:rPr>
              <a:t>through </a:t>
            </a:r>
            <a:r>
              <a:rPr lang="en-US" sz="2400" dirty="0" err="1">
                <a:latin typeface="Myriad Pro"/>
              </a:rPr>
              <a:t>aerosolization</a:t>
            </a:r>
            <a:r>
              <a:rPr lang="en-US" sz="2400" dirty="0">
                <a:latin typeface="Myriad Pro"/>
              </a:rPr>
              <a:t> or aspiration of </a:t>
            </a:r>
            <a:r>
              <a:rPr lang="en-US" sz="2400" i="1" dirty="0">
                <a:latin typeface="Myriad Pro"/>
              </a:rPr>
              <a:t>Legionella</a:t>
            </a:r>
            <a:r>
              <a:rPr lang="en-US" sz="2400" dirty="0">
                <a:latin typeface="Myriad Pro"/>
              </a:rPr>
              <a:t>-contaminated </a:t>
            </a:r>
            <a:r>
              <a:rPr lang="en-US" sz="2400" dirty="0" smtClean="0">
                <a:latin typeface="Myriad Pro"/>
              </a:rPr>
              <a:t>water</a:t>
            </a:r>
            <a:r>
              <a:rPr lang="en-US" sz="2400" dirty="0">
                <a:latin typeface="Myriad Pro"/>
              </a:rPr>
              <a:t>, but </a:t>
            </a:r>
            <a:r>
              <a:rPr lang="en-US" sz="2400" dirty="0" smtClean="0">
                <a:latin typeface="Myriad Pro"/>
              </a:rPr>
              <a:t>it is </a:t>
            </a:r>
            <a:r>
              <a:rPr lang="en-US" sz="2400" dirty="0">
                <a:latin typeface="Myriad Pro"/>
              </a:rPr>
              <a:t>NOT spread by human-human interaction</a:t>
            </a:r>
          </a:p>
          <a:p>
            <a:pPr>
              <a:spcAft>
                <a:spcPts val="1600"/>
              </a:spcAft>
            </a:pPr>
            <a:r>
              <a:rPr lang="en-US" sz="2400" dirty="0">
                <a:latin typeface="Myriad Pro"/>
              </a:rPr>
              <a:t>Immunocompromised individuals are most susceptible</a:t>
            </a:r>
          </a:p>
          <a:p>
            <a:endParaRPr lang="en-US" dirty="0"/>
          </a:p>
        </p:txBody>
      </p:sp>
    </p:spTree>
    <p:extLst>
      <p:ext uri="{BB962C8B-B14F-4D97-AF65-F5344CB8AC3E}">
        <p14:creationId xmlns:p14="http://schemas.microsoft.com/office/powerpoint/2010/main" val="1954406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696200" cy="551688"/>
          </a:xfrm>
        </p:spPr>
        <p:txBody>
          <a:bodyPr>
            <a:noAutofit/>
          </a:bodyPr>
          <a:lstStyle/>
          <a:p>
            <a:r>
              <a:rPr lang="pt-BR" sz="2800" dirty="0"/>
              <a:t/>
            </a:r>
            <a:br>
              <a:rPr lang="pt-BR" sz="2800" dirty="0"/>
            </a:br>
            <a:r>
              <a:rPr lang="pt-BR" sz="2800" dirty="0"/>
              <a:t/>
            </a:r>
            <a:br>
              <a:rPr lang="pt-BR" sz="2800" dirty="0"/>
            </a:br>
            <a:r>
              <a:rPr lang="pt-BR" sz="2800" dirty="0">
                <a:latin typeface="Arial" panose="020B0604020202020204" pitchFamily="34" charset="0"/>
                <a:cs typeface="Arial" panose="020B0604020202020204" pitchFamily="34" charset="0"/>
              </a:rPr>
              <a:t>L E G I O N E L L O S I 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57200" y="1600200"/>
            <a:ext cx="8229600" cy="4754725"/>
          </a:xfrm>
        </p:spPr>
        <p:txBody>
          <a:bodyPr>
            <a:normAutofit/>
          </a:bodyPr>
          <a:lstStyle/>
          <a:p>
            <a:r>
              <a:rPr lang="en-GB" altLang="en-US" sz="2400" i="1" dirty="0" smtClean="0">
                <a:latin typeface="Arial" panose="020B0604020202020204" pitchFamily="34" charset="0"/>
                <a:cs typeface="Arial" panose="020B0604020202020204" pitchFamily="34" charset="0"/>
              </a:rPr>
              <a:t>Legionellae</a:t>
            </a:r>
            <a:r>
              <a:rPr lang="en-GB" altLang="en-US" sz="2400" dirty="0" smtClean="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are inhaled into the lung from an aquatic source in the environment. Once there, they produce a </a:t>
            </a:r>
            <a:r>
              <a:rPr lang="en-GB" altLang="en-US" sz="2400" u="sng" dirty="0">
                <a:latin typeface="Arial" panose="020B0604020202020204" pitchFamily="34" charset="0"/>
                <a:cs typeface="Arial" panose="020B0604020202020204" pitchFamily="34" charset="0"/>
              </a:rPr>
              <a:t>destructive pneumonia</a:t>
            </a:r>
            <a:r>
              <a:rPr lang="en-GB" altLang="en-US" sz="2400" dirty="0">
                <a:latin typeface="Arial" panose="020B0604020202020204" pitchFamily="34" charset="0"/>
                <a:cs typeface="Arial" panose="020B0604020202020204" pitchFamily="34" charset="0"/>
              </a:rPr>
              <a:t> marked by headache, fever, chills, dry cough, and chest pain. </a:t>
            </a:r>
            <a:endParaRPr lang="en-GB" altLang="en-US" sz="2400" dirty="0" smtClean="0">
              <a:latin typeface="Arial" panose="020B0604020202020204" pitchFamily="34" charset="0"/>
              <a:cs typeface="Arial" panose="020B0604020202020204" pitchFamily="34" charset="0"/>
            </a:endParaRPr>
          </a:p>
          <a:p>
            <a:r>
              <a:rPr lang="en-GB" altLang="en-US" sz="2400" dirty="0" smtClean="0">
                <a:latin typeface="Arial" panose="020B0604020202020204" pitchFamily="34" charset="0"/>
                <a:cs typeface="Arial" panose="020B0604020202020204" pitchFamily="34" charset="0"/>
              </a:rPr>
              <a:t>Although </a:t>
            </a:r>
            <a:r>
              <a:rPr lang="en-GB" altLang="en-US" sz="2400" dirty="0">
                <a:latin typeface="Arial" panose="020B0604020202020204" pitchFamily="34" charset="0"/>
                <a:cs typeface="Arial" panose="020B0604020202020204" pitchFamily="34" charset="0"/>
              </a:rPr>
              <a:t>there may be multiple foci in both lungs and extension to the pleura, spread outside the respiratory tree is very </a:t>
            </a:r>
            <a:r>
              <a:rPr lang="en-GB" altLang="en-US" sz="2400" dirty="0" smtClean="0">
                <a:latin typeface="Arial" panose="020B0604020202020204" pitchFamily="34" charset="0"/>
                <a:cs typeface="Arial" panose="020B0604020202020204" pitchFamily="34" charset="0"/>
              </a:rPr>
              <a:t>rare.</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9957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type="body" idx="1"/>
          </p:nvPr>
        </p:nvSpPr>
        <p:spPr>
          <a:xfrm>
            <a:off x="304800" y="990600"/>
            <a:ext cx="8534400" cy="5638800"/>
          </a:xfrm>
        </p:spPr>
        <p:txBody>
          <a:bodyPr>
            <a:normAutofit/>
          </a:bodyPr>
          <a:lstStyle/>
          <a:p>
            <a:pPr algn="l" rtl="0">
              <a:lnSpc>
                <a:spcPct val="90000"/>
              </a:lnSpc>
              <a:buFont typeface="Wingdings" pitchFamily="2" charset="2"/>
              <a:buNone/>
            </a:pPr>
            <a:r>
              <a:rPr lang="en-GB" altLang="en-US" sz="2200" b="1" dirty="0">
                <a:latin typeface="Arial" panose="020B0604020202020204" pitchFamily="34" charset="0"/>
                <a:cs typeface="Arial" panose="020B0604020202020204" pitchFamily="34" charset="0"/>
              </a:rPr>
              <a:t>	</a:t>
            </a:r>
            <a:r>
              <a:rPr lang="en-GB" altLang="en-US" dirty="0">
                <a:solidFill>
                  <a:srgbClr val="0070C0"/>
                </a:solidFill>
                <a:latin typeface="Arial" panose="020B0604020202020204" pitchFamily="34" charset="0"/>
                <a:cs typeface="Arial" panose="020B0604020202020204" pitchFamily="34" charset="0"/>
              </a:rPr>
              <a:t>EPIDEMIOLOGY</a:t>
            </a:r>
          </a:p>
          <a:p>
            <a:pPr>
              <a:lnSpc>
                <a:spcPct val="90000"/>
              </a:lnSpc>
            </a:pPr>
            <a:r>
              <a:rPr lang="en-GB" altLang="en-US" sz="2200" dirty="0">
                <a:latin typeface="Arial" panose="020B0604020202020204" pitchFamily="34" charset="0"/>
                <a:cs typeface="Arial" panose="020B0604020202020204" pitchFamily="34" charset="0"/>
              </a:rPr>
              <a:t>The widely publicized outbreak of pneumonia among attendees of the </a:t>
            </a:r>
            <a:r>
              <a:rPr lang="en-US" altLang="en-US" sz="2200" dirty="0">
                <a:latin typeface="Arial" panose="020B0604020202020204" pitchFamily="34" charset="0"/>
                <a:cs typeface="Arial" panose="020B0604020202020204" pitchFamily="34" charset="0"/>
              </a:rPr>
              <a:t>July 21</a:t>
            </a:r>
            <a:r>
              <a:rPr lang="en-US" altLang="en-US" sz="2200" baseline="30000" dirty="0">
                <a:latin typeface="Arial" panose="020B0604020202020204" pitchFamily="34" charset="0"/>
                <a:cs typeface="Arial" panose="020B0604020202020204" pitchFamily="34" charset="0"/>
              </a:rPr>
              <a:t>st</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1976 </a:t>
            </a:r>
            <a:r>
              <a:rPr lang="en-GB" altLang="en-US" sz="2200" u="sng" dirty="0" smtClean="0">
                <a:latin typeface="Arial" panose="020B0604020202020204" pitchFamily="34" charset="0"/>
                <a:cs typeface="Arial" panose="020B0604020202020204" pitchFamily="34" charset="0"/>
              </a:rPr>
              <a:t>American </a:t>
            </a:r>
            <a:r>
              <a:rPr lang="en-GB" altLang="en-US" sz="2200" u="sng" dirty="0">
                <a:latin typeface="Arial" panose="020B0604020202020204" pitchFamily="34" charset="0"/>
                <a:cs typeface="Arial" panose="020B0604020202020204" pitchFamily="34" charset="0"/>
              </a:rPr>
              <a:t>Legion convention</a:t>
            </a:r>
            <a:r>
              <a:rPr lang="en-GB" altLang="en-US" sz="2200" dirty="0">
                <a:latin typeface="Arial" panose="020B0604020202020204" pitchFamily="34" charset="0"/>
                <a:cs typeface="Arial" panose="020B0604020202020204" pitchFamily="34" charset="0"/>
              </a:rPr>
              <a:t> in Philadelphia led to the isolation of a previously unrecognized infectious agent, </a:t>
            </a:r>
            <a:r>
              <a:rPr lang="en-GB" altLang="en-US" sz="2200" i="1" dirty="0">
                <a:latin typeface="Arial" panose="020B0604020202020204" pitchFamily="34" charset="0"/>
                <a:cs typeface="Arial" panose="020B0604020202020204" pitchFamily="34" charset="0"/>
              </a:rPr>
              <a:t>L. pneumophila</a:t>
            </a:r>
            <a:r>
              <a:rPr lang="en-GB" altLang="en-US" sz="2200" dirty="0">
                <a:latin typeface="Arial" panose="020B0604020202020204" pitchFamily="34" charset="0"/>
                <a:cs typeface="Arial" panose="020B0604020202020204" pitchFamily="34" charset="0"/>
              </a:rPr>
              <a:t>. </a:t>
            </a:r>
          </a:p>
          <a:p>
            <a:pPr algn="l" rtl="0">
              <a:lnSpc>
                <a:spcPct val="90000"/>
              </a:lnSpc>
            </a:pPr>
            <a:r>
              <a:rPr lang="en-GB" altLang="en-US" sz="2200" dirty="0">
                <a:latin typeface="Arial" panose="020B0604020202020204" pitchFamily="34" charset="0"/>
                <a:cs typeface="Arial" panose="020B0604020202020204" pitchFamily="34" charset="0"/>
              </a:rPr>
              <a:t>In nature, </a:t>
            </a:r>
            <a:r>
              <a:rPr lang="en-GB" altLang="en-US" sz="2200" i="1" dirty="0">
                <a:latin typeface="Arial" panose="020B0604020202020204" pitchFamily="34" charset="0"/>
                <a:cs typeface="Arial" panose="020B0604020202020204" pitchFamily="34" charset="0"/>
              </a:rPr>
              <a:t>Legionella</a:t>
            </a:r>
            <a:r>
              <a:rPr lang="en-GB" altLang="en-US" sz="2200" dirty="0">
                <a:latin typeface="Arial" panose="020B0604020202020204" pitchFamily="34" charset="0"/>
                <a:cs typeface="Arial" panose="020B0604020202020204" pitchFamily="34" charset="0"/>
              </a:rPr>
              <a:t> species are ubiquitous in fresh water particularly in warm </a:t>
            </a:r>
            <a:r>
              <a:rPr lang="en-GB" altLang="en-US" sz="2200" dirty="0" smtClean="0">
                <a:latin typeface="Arial" panose="020B0604020202020204" pitchFamily="34" charset="0"/>
                <a:cs typeface="Arial" panose="020B0604020202020204" pitchFamily="34" charset="0"/>
              </a:rPr>
              <a:t>weather</a:t>
            </a:r>
            <a:r>
              <a:rPr lang="en-GB" altLang="en-US" sz="2200" dirty="0">
                <a:latin typeface="Arial" panose="020B0604020202020204" pitchFamily="34" charset="0"/>
                <a:cs typeface="Arial" panose="020B0604020202020204" pitchFamily="34" charset="0"/>
              </a:rPr>
              <a:t>. </a:t>
            </a:r>
          </a:p>
          <a:p>
            <a:pPr algn="l" rtl="0">
              <a:lnSpc>
                <a:spcPct val="90000"/>
              </a:lnSpc>
            </a:pPr>
            <a:r>
              <a:rPr lang="en-GB" altLang="en-US" sz="2200" dirty="0">
                <a:latin typeface="Arial" panose="020B0604020202020204" pitchFamily="34" charset="0"/>
                <a:cs typeface="Arial" panose="020B0604020202020204" pitchFamily="34" charset="0"/>
              </a:rPr>
              <a:t>Transmission to humans is possible when the water supply of buildings becomes colonized and the system includes devices that create aerosols. </a:t>
            </a:r>
            <a:endParaRPr lang="en-GB" altLang="en-US" sz="2200" dirty="0" smtClean="0">
              <a:latin typeface="Arial" panose="020B0604020202020204" pitchFamily="34" charset="0"/>
              <a:cs typeface="Arial" panose="020B0604020202020204" pitchFamily="34" charset="0"/>
            </a:endParaRPr>
          </a:p>
          <a:p>
            <a:pPr algn="l" rtl="0">
              <a:lnSpc>
                <a:spcPct val="90000"/>
              </a:lnSpc>
            </a:pPr>
            <a:r>
              <a:rPr lang="en-GB" altLang="en-US" sz="2200" dirty="0" smtClean="0">
                <a:latin typeface="Arial" panose="020B0604020202020204" pitchFamily="34" charset="0"/>
                <a:cs typeface="Arial" panose="020B0604020202020204" pitchFamily="34" charset="0"/>
              </a:rPr>
              <a:t>Most </a:t>
            </a:r>
            <a:r>
              <a:rPr lang="en-GB" altLang="en-US" sz="2200" dirty="0">
                <a:latin typeface="Arial" panose="020B0604020202020204" pitchFamily="34" charset="0"/>
                <a:cs typeface="Arial" panose="020B0604020202020204" pitchFamily="34" charset="0"/>
              </a:rPr>
              <a:t>outbreaks have occurred in or around large buildings such as hotels, factories, and hospitals involving cooling towers or some other part of the air-conditioning system. </a:t>
            </a:r>
          </a:p>
          <a:p>
            <a:pPr>
              <a:lnSpc>
                <a:spcPct val="90000"/>
              </a:lnSpc>
            </a:pPr>
            <a:r>
              <a:rPr lang="en-GB" altLang="en-US" sz="2200" dirty="0">
                <a:latin typeface="Arial" panose="020B0604020202020204" pitchFamily="34" charset="0"/>
                <a:cs typeface="Arial" panose="020B0604020202020204" pitchFamily="34" charset="0"/>
              </a:rPr>
              <a:t>Some hospital outbreaks have implicated respiratory devices and potable water coming from parts of the hot water system such </a:t>
            </a:r>
            <a:r>
              <a:rPr lang="en-GB" altLang="en-US" sz="2200" dirty="0" smtClean="0">
                <a:latin typeface="Arial" panose="020B0604020202020204" pitchFamily="34" charset="0"/>
                <a:cs typeface="Arial" panose="020B0604020202020204" pitchFamily="34" charset="0"/>
              </a:rPr>
              <a:t>as </a:t>
            </a:r>
            <a:r>
              <a:rPr lang="en-US" altLang="en-US" sz="2200" dirty="0" smtClean="0">
                <a:latin typeface="Arial" panose="020B0604020202020204" pitchFamily="34" charset="0"/>
                <a:cs typeface="Arial" panose="020B0604020202020204" pitchFamily="34" charset="0"/>
              </a:rPr>
              <a:t>hot </a:t>
            </a:r>
            <a:r>
              <a:rPr lang="en-US" altLang="en-US" sz="2200" dirty="0">
                <a:latin typeface="Arial" panose="020B0604020202020204" pitchFamily="34" charset="0"/>
                <a:cs typeface="Arial" panose="020B0604020202020204" pitchFamily="34" charset="0"/>
              </a:rPr>
              <a:t>tubs, cooling towers, hot water </a:t>
            </a:r>
            <a:r>
              <a:rPr lang="en-US" altLang="en-US" sz="2200" dirty="0" smtClean="0">
                <a:latin typeface="Arial" panose="020B0604020202020204" pitchFamily="34" charset="0"/>
                <a:cs typeface="Arial" panose="020B0604020202020204" pitchFamily="34" charset="0"/>
              </a:rPr>
              <a:t>tanks,</a:t>
            </a:r>
            <a:r>
              <a:rPr lang="en-GB" altLang="en-US" sz="2200" dirty="0" smtClean="0">
                <a:latin typeface="Arial" panose="020B0604020202020204" pitchFamily="34" charset="0"/>
                <a:cs typeface="Arial" panose="020B0604020202020204" pitchFamily="34" charset="0"/>
              </a:rPr>
              <a:t> </a:t>
            </a:r>
            <a:r>
              <a:rPr lang="en-GB" altLang="en-US" sz="2200" dirty="0">
                <a:latin typeface="Arial" panose="020B0604020202020204" pitchFamily="34" charset="0"/>
                <a:cs typeface="Arial" panose="020B0604020202020204" pitchFamily="34" charset="0"/>
              </a:rPr>
              <a:t>faucets and shower heads. </a:t>
            </a:r>
          </a:p>
        </p:txBody>
      </p:sp>
    </p:spTree>
    <p:extLst>
      <p:ext uri="{BB962C8B-B14F-4D97-AF65-F5344CB8AC3E}">
        <p14:creationId xmlns:p14="http://schemas.microsoft.com/office/powerpoint/2010/main" val="746375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type="body" idx="1"/>
          </p:nvPr>
        </p:nvSpPr>
        <p:spPr>
          <a:xfrm>
            <a:off x="304800" y="990600"/>
            <a:ext cx="8610600" cy="5562600"/>
          </a:xfrm>
        </p:spPr>
        <p:txBody>
          <a:bodyPr>
            <a:normAutofit/>
          </a:bodyPr>
          <a:lstStyle/>
          <a:p>
            <a:pPr algn="l" rtl="0">
              <a:lnSpc>
                <a:spcPct val="90000"/>
              </a:lnSpc>
              <a:buFont typeface="Wingdings" pitchFamily="2" charset="2"/>
              <a:buNone/>
            </a:pPr>
            <a:r>
              <a:rPr lang="en-GB" altLang="en-US" sz="2200" dirty="0">
                <a:latin typeface="Arial" panose="020B0604020202020204" pitchFamily="34" charset="0"/>
                <a:cs typeface="Arial" panose="020B0604020202020204" pitchFamily="34" charset="0"/>
              </a:rPr>
              <a:t>	</a:t>
            </a:r>
            <a:r>
              <a:rPr lang="en-GB" altLang="en-US" sz="2200" dirty="0">
                <a:solidFill>
                  <a:srgbClr val="0070C0"/>
                </a:solidFill>
                <a:latin typeface="Arial" panose="020B0604020202020204" pitchFamily="34" charset="0"/>
                <a:cs typeface="Arial" panose="020B0604020202020204" pitchFamily="34" charset="0"/>
              </a:rPr>
              <a:t>PATHOGENESIS</a:t>
            </a:r>
            <a:endParaRPr lang="en-GB" altLang="en-US" sz="2200" i="1" dirty="0">
              <a:solidFill>
                <a:srgbClr val="0070C0"/>
              </a:solidFill>
              <a:latin typeface="Arial" panose="020B0604020202020204" pitchFamily="34" charset="0"/>
              <a:cs typeface="Arial" panose="020B0604020202020204" pitchFamily="34" charset="0"/>
            </a:endParaRPr>
          </a:p>
          <a:p>
            <a:pPr algn="l" rtl="0">
              <a:lnSpc>
                <a:spcPct val="90000"/>
              </a:lnSpc>
            </a:pPr>
            <a:r>
              <a:rPr lang="en-GB" altLang="en-US" sz="2300" i="1" dirty="0">
                <a:latin typeface="Arial" panose="020B0604020202020204" pitchFamily="34" charset="0"/>
                <a:cs typeface="Arial" panose="020B0604020202020204" pitchFamily="34" charset="0"/>
              </a:rPr>
              <a:t>L. pneumophila</a:t>
            </a:r>
            <a:r>
              <a:rPr lang="en-GB" altLang="en-US" sz="2300" dirty="0">
                <a:latin typeface="Arial" panose="020B0604020202020204" pitchFamily="34" charset="0"/>
                <a:cs typeface="Arial" panose="020B0604020202020204" pitchFamily="34" charset="0"/>
              </a:rPr>
              <a:t> attacks the lung, producing a necrotizing multifocal pneumonia. </a:t>
            </a:r>
            <a:endParaRPr lang="en-GB" altLang="en-US" sz="2300" dirty="0" smtClean="0">
              <a:latin typeface="Arial" panose="020B0604020202020204" pitchFamily="34" charset="0"/>
              <a:cs typeface="Arial" panose="020B0604020202020204" pitchFamily="34" charset="0"/>
            </a:endParaRPr>
          </a:p>
          <a:p>
            <a:pPr algn="l" rtl="0">
              <a:lnSpc>
                <a:spcPct val="90000"/>
              </a:lnSpc>
            </a:pPr>
            <a:r>
              <a:rPr lang="en-GB" altLang="en-US" sz="2300" dirty="0" smtClean="0">
                <a:latin typeface="Arial" panose="020B0604020202020204" pitchFamily="34" charset="0"/>
                <a:cs typeface="Arial" panose="020B0604020202020204" pitchFamily="34" charset="0"/>
              </a:rPr>
              <a:t>Microscopically</a:t>
            </a:r>
            <a:r>
              <a:rPr lang="en-GB" altLang="en-US" sz="2300" dirty="0">
                <a:latin typeface="Arial" panose="020B0604020202020204" pitchFamily="34" charset="0"/>
                <a:cs typeface="Arial" panose="020B0604020202020204" pitchFamily="34" charset="0"/>
              </a:rPr>
              <a:t>, the process involves the alveoli and terminal bronchioles, with relative sparing of the larger bronchioles and bronchi </a:t>
            </a:r>
            <a:r>
              <a:rPr lang="en-GB" altLang="en-US" sz="2300" dirty="0" smtClean="0">
                <a:latin typeface="Arial" panose="020B0604020202020204" pitchFamily="34" charset="0"/>
                <a:cs typeface="Arial" panose="020B0604020202020204" pitchFamily="34" charset="0"/>
              </a:rPr>
              <a:t>.</a:t>
            </a:r>
          </a:p>
          <a:p>
            <a:pPr algn="l" rtl="0">
              <a:lnSpc>
                <a:spcPct val="90000"/>
              </a:lnSpc>
            </a:pPr>
            <a:r>
              <a:rPr lang="en-GB" altLang="en-US" sz="2300" dirty="0" smtClean="0">
                <a:latin typeface="Arial" panose="020B0604020202020204" pitchFamily="34" charset="0"/>
                <a:cs typeface="Arial" panose="020B0604020202020204" pitchFamily="34" charset="0"/>
              </a:rPr>
              <a:t>The </a:t>
            </a:r>
            <a:r>
              <a:rPr lang="en-GB" altLang="en-US" sz="2300" dirty="0">
                <a:latin typeface="Arial" panose="020B0604020202020204" pitchFamily="34" charset="0"/>
                <a:cs typeface="Arial" panose="020B0604020202020204" pitchFamily="34" charset="0"/>
              </a:rPr>
              <a:t>inflammatory exudate contains fibrin, </a:t>
            </a:r>
            <a:r>
              <a:rPr lang="en-GB" altLang="en-US" sz="2300" dirty="0" err="1">
                <a:latin typeface="Arial" panose="020B0604020202020204" pitchFamily="34" charset="0"/>
                <a:cs typeface="Arial" panose="020B0604020202020204" pitchFamily="34" charset="0"/>
              </a:rPr>
              <a:t>polymorphonuclear</a:t>
            </a:r>
            <a:r>
              <a:rPr lang="en-GB" altLang="en-US" sz="2300" dirty="0">
                <a:latin typeface="Arial" panose="020B0604020202020204" pitchFamily="34" charset="0"/>
                <a:cs typeface="Arial" panose="020B0604020202020204" pitchFamily="34" charset="0"/>
              </a:rPr>
              <a:t> neutrophils (PMNs), mechanisms involving multiple molecules. One outer membrane protein (OMP) binds C3, facilitating phagocyte recognition, and induces  pores in   the membrane of the macrophage. Another OMP called macrophage invasion </a:t>
            </a:r>
            <a:r>
              <a:rPr lang="en-GB" altLang="en-US" sz="2300" dirty="0" err="1">
                <a:latin typeface="Arial" panose="020B0604020202020204" pitchFamily="34" charset="0"/>
                <a:cs typeface="Arial" panose="020B0604020202020204" pitchFamily="34" charset="0"/>
              </a:rPr>
              <a:t>potentiator</a:t>
            </a:r>
            <a:r>
              <a:rPr lang="en-GB" altLang="en-US" sz="2300" dirty="0">
                <a:latin typeface="Arial" panose="020B0604020202020204" pitchFamily="34" charset="0"/>
                <a:cs typeface="Arial" panose="020B0604020202020204" pitchFamily="34" charset="0"/>
              </a:rPr>
              <a:t> (</a:t>
            </a:r>
            <a:r>
              <a:rPr lang="en-GB" altLang="en-US" sz="2300" dirty="0" err="1">
                <a:latin typeface="Arial" panose="020B0604020202020204" pitchFamily="34" charset="0"/>
                <a:cs typeface="Arial" panose="020B0604020202020204" pitchFamily="34" charset="0"/>
              </a:rPr>
              <a:t>Mip</a:t>
            </a:r>
            <a:r>
              <a:rPr lang="en-GB" altLang="en-US" sz="2300" dirty="0">
                <a:latin typeface="Arial" panose="020B0604020202020204" pitchFamily="34" charset="0"/>
                <a:cs typeface="Arial" panose="020B0604020202020204" pitchFamily="34" charset="0"/>
              </a:rPr>
              <a:t>) determines cell entry.</a:t>
            </a:r>
          </a:p>
          <a:p>
            <a:pPr algn="l" rtl="0">
              <a:lnSpc>
                <a:spcPct val="90000"/>
              </a:lnSpc>
            </a:pPr>
            <a:r>
              <a:rPr lang="en-GB" altLang="en-US" sz="2300" dirty="0">
                <a:latin typeface="Arial" panose="020B0604020202020204" pitchFamily="34" charset="0"/>
                <a:cs typeface="Arial" panose="020B0604020202020204" pitchFamily="34" charset="0"/>
              </a:rPr>
              <a:t>Inside the vacuole the bacteria continue to replicate by preventing </a:t>
            </a:r>
            <a:r>
              <a:rPr lang="en-GB" altLang="en-US" sz="2300" dirty="0" err="1">
                <a:latin typeface="Arial" panose="020B0604020202020204" pitchFamily="34" charset="0"/>
                <a:cs typeface="Arial" panose="020B0604020202020204" pitchFamily="34" charset="0"/>
              </a:rPr>
              <a:t>phagosomelysosome</a:t>
            </a:r>
            <a:r>
              <a:rPr lang="en-GB" altLang="en-US" sz="2300" dirty="0">
                <a:latin typeface="Arial" panose="020B0604020202020204" pitchFamily="34" charset="0"/>
                <a:cs typeface="Arial" panose="020B0604020202020204" pitchFamily="34" charset="0"/>
              </a:rPr>
              <a:t> fusion and instead recruiting rough endoplasmic reticulum to the phagosome. </a:t>
            </a:r>
          </a:p>
        </p:txBody>
      </p:sp>
    </p:spTree>
    <p:extLst>
      <p:ext uri="{BB962C8B-B14F-4D97-AF65-F5344CB8AC3E}">
        <p14:creationId xmlns:p14="http://schemas.microsoft.com/office/powerpoint/2010/main" val="3693314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304800" y="990600"/>
            <a:ext cx="8534400" cy="5334000"/>
          </a:xfrm>
        </p:spPr>
        <p:txBody>
          <a:bodyPr>
            <a:normAutofit fontScale="92500" lnSpcReduction="20000"/>
          </a:bodyPr>
          <a:lstStyle/>
          <a:p>
            <a:pPr algn="l" rtl="0">
              <a:buFont typeface="Wingdings" pitchFamily="2" charset="2"/>
              <a:buNone/>
            </a:pPr>
            <a:r>
              <a:rPr lang="en-GB" altLang="en-US" sz="2400" b="1" dirty="0">
                <a:latin typeface="Times New Roman" pitchFamily="18" charset="0"/>
                <a:cs typeface="Times New Roman" pitchFamily="18" charset="0"/>
              </a:rPr>
              <a:t>	</a:t>
            </a:r>
            <a:r>
              <a:rPr lang="en-GB" altLang="en-US" sz="2400" b="1" u="sng" dirty="0">
                <a:solidFill>
                  <a:srgbClr val="0070C0"/>
                </a:solidFill>
                <a:latin typeface="Arial" panose="020B0604020202020204" pitchFamily="34" charset="0"/>
                <a:cs typeface="Arial" panose="020B0604020202020204" pitchFamily="34" charset="0"/>
              </a:rPr>
              <a:t>L E G I O N E L </a:t>
            </a:r>
            <a:r>
              <a:rPr lang="en-GB" altLang="en-US" sz="2400" b="1" u="sng" dirty="0" err="1">
                <a:solidFill>
                  <a:srgbClr val="0070C0"/>
                </a:solidFill>
                <a:latin typeface="Arial" panose="020B0604020202020204" pitchFamily="34" charset="0"/>
                <a:cs typeface="Arial" panose="020B0604020202020204" pitchFamily="34" charset="0"/>
              </a:rPr>
              <a:t>L</a:t>
            </a:r>
            <a:r>
              <a:rPr lang="en-GB" altLang="en-US" sz="2400" b="1" u="sng" dirty="0">
                <a:solidFill>
                  <a:srgbClr val="0070C0"/>
                </a:solidFill>
                <a:latin typeface="Arial" panose="020B0604020202020204" pitchFamily="34" charset="0"/>
                <a:cs typeface="Arial" panose="020B0604020202020204" pitchFamily="34" charset="0"/>
              </a:rPr>
              <a:t> O S I S :  C L I N I C A L  A S P E C T S</a:t>
            </a:r>
            <a:endParaRPr lang="en-GB" altLang="en-US" sz="2400" b="1" dirty="0">
              <a:solidFill>
                <a:srgbClr val="0070C0"/>
              </a:solidFill>
              <a:latin typeface="Arial" panose="020B0604020202020204" pitchFamily="34" charset="0"/>
              <a:cs typeface="Arial" panose="020B0604020202020204" pitchFamily="34" charset="0"/>
            </a:endParaRPr>
          </a:p>
          <a:p>
            <a:pPr algn="l" rtl="0">
              <a:buFont typeface="Wingdings" pitchFamily="2" charset="2"/>
              <a:buNone/>
            </a:pPr>
            <a:r>
              <a:rPr lang="en-GB" altLang="en-US" sz="2400" b="1" dirty="0">
                <a:solidFill>
                  <a:srgbClr val="0070C0"/>
                </a:solidFill>
                <a:latin typeface="Arial" panose="020B0604020202020204" pitchFamily="34" charset="0"/>
                <a:cs typeface="Arial" panose="020B0604020202020204" pitchFamily="34" charset="0"/>
              </a:rPr>
              <a:t>	</a:t>
            </a:r>
            <a:r>
              <a:rPr lang="en-GB" altLang="en-US" sz="2400" dirty="0">
                <a:solidFill>
                  <a:srgbClr val="0070C0"/>
                </a:solidFill>
                <a:latin typeface="Arial" panose="020B0604020202020204" pitchFamily="34" charset="0"/>
                <a:cs typeface="Arial" panose="020B0604020202020204" pitchFamily="34" charset="0"/>
              </a:rPr>
              <a:t>MANIFESTATIONS</a:t>
            </a:r>
          </a:p>
          <a:p>
            <a:pPr algn="l" rtl="0"/>
            <a:r>
              <a:rPr lang="en-GB" altLang="en-US" sz="2500" dirty="0">
                <a:latin typeface="Arial" panose="020B0604020202020204" pitchFamily="34" charset="0"/>
                <a:cs typeface="Arial" panose="020B0604020202020204" pitchFamily="34" charset="0"/>
              </a:rPr>
              <a:t>Legionnaires’ disease is a </a:t>
            </a:r>
            <a:r>
              <a:rPr lang="en-GB" altLang="en-US" sz="2500" u="sng" dirty="0">
                <a:latin typeface="Arial" panose="020B0604020202020204" pitchFamily="34" charset="0"/>
                <a:cs typeface="Arial" panose="020B0604020202020204" pitchFamily="34" charset="0"/>
              </a:rPr>
              <a:t>severe toxic pneumonia</a:t>
            </a:r>
            <a:r>
              <a:rPr lang="en-GB" altLang="en-US" sz="2500" dirty="0">
                <a:latin typeface="Arial" panose="020B0604020202020204" pitchFamily="34" charset="0"/>
                <a:cs typeface="Arial" panose="020B0604020202020204" pitchFamily="34" charset="0"/>
              </a:rPr>
              <a:t> that begins with myalgia and headache,  followed  by  a rapidly  rising  fever.  A dry  cough  may  develop and later become productive, but sputum production is not a prominent feature. Chills, pleuritic chest pain, vomiting, diarrhea, confusion, and delirium may all be seen. </a:t>
            </a:r>
          </a:p>
          <a:p>
            <a:pPr algn="l" rtl="0"/>
            <a:r>
              <a:rPr lang="en-GB" altLang="en-US" sz="2500" dirty="0">
                <a:latin typeface="Arial" panose="020B0604020202020204" pitchFamily="34" charset="0"/>
                <a:cs typeface="Arial" panose="020B0604020202020204" pitchFamily="34" charset="0"/>
              </a:rPr>
              <a:t>Radiologically, patchy or interstitial infiltrates with a tendency to progress toward nodular consolidation are present unilaterally or bilaterally.</a:t>
            </a:r>
          </a:p>
          <a:p>
            <a:pPr algn="l" rtl="0"/>
            <a:r>
              <a:rPr lang="en-GB" altLang="en-US" sz="2500" dirty="0">
                <a:latin typeface="Arial" panose="020B0604020202020204" pitchFamily="34" charset="0"/>
                <a:cs typeface="Arial" panose="020B0604020202020204" pitchFamily="34" charset="0"/>
              </a:rPr>
              <a:t>A less common form of disease called </a:t>
            </a:r>
            <a:r>
              <a:rPr lang="en-GB" altLang="en-US" sz="2500" b="1" dirty="0">
                <a:solidFill>
                  <a:srgbClr val="0070C0"/>
                </a:solidFill>
                <a:latin typeface="Arial" panose="020B0604020202020204" pitchFamily="34" charset="0"/>
                <a:cs typeface="Arial" panose="020B0604020202020204" pitchFamily="34" charset="0"/>
              </a:rPr>
              <a:t>Pontiac fever </a:t>
            </a:r>
            <a:r>
              <a:rPr lang="en-GB" altLang="en-US" sz="2500" dirty="0">
                <a:latin typeface="Arial" panose="020B0604020202020204" pitchFamily="34" charset="0"/>
                <a:cs typeface="Arial" panose="020B0604020202020204" pitchFamily="34" charset="0"/>
              </a:rPr>
              <a:t>(named for </a:t>
            </a:r>
            <a:r>
              <a:rPr lang="en-GB" altLang="en-US" sz="2500" dirty="0" smtClean="0">
                <a:latin typeface="Arial" panose="020B0604020202020204" pitchFamily="34" charset="0"/>
                <a:cs typeface="Arial" panose="020B0604020202020204" pitchFamily="34" charset="0"/>
              </a:rPr>
              <a:t>a </a:t>
            </a:r>
            <a:r>
              <a:rPr lang="en-GB" altLang="en-US" sz="2500" dirty="0">
                <a:latin typeface="Arial" panose="020B0604020202020204" pitchFamily="34" charset="0"/>
                <a:cs typeface="Arial" panose="020B0604020202020204" pitchFamily="34" charset="0"/>
              </a:rPr>
              <a:t>1968 Michigan outbreak), is a </a:t>
            </a:r>
            <a:r>
              <a:rPr lang="en-GB" altLang="en-US" sz="2500" dirty="0" err="1">
                <a:latin typeface="Arial" panose="020B0604020202020204" pitchFamily="34" charset="0"/>
                <a:cs typeface="Arial" panose="020B0604020202020204" pitchFamily="34" charset="0"/>
              </a:rPr>
              <a:t>nonpneumonic</a:t>
            </a:r>
            <a:r>
              <a:rPr lang="en-GB" altLang="en-US" sz="2500" dirty="0">
                <a:latin typeface="Arial" panose="020B0604020202020204" pitchFamily="34" charset="0"/>
                <a:cs typeface="Arial" panose="020B0604020202020204" pitchFamily="34" charset="0"/>
              </a:rPr>
              <a:t> illness with fever, myalgia, dry cough and a short incubation period (6 to 48 hours). Pontiac fever is a self-limiting illness and may represent a reaction </a:t>
            </a:r>
            <a:r>
              <a:rPr lang="en-GB" altLang="en-US" sz="2500" dirty="0" smtClean="0">
                <a:latin typeface="Arial" panose="020B0604020202020204" pitchFamily="34" charset="0"/>
                <a:cs typeface="Arial" panose="020B0604020202020204" pitchFamily="34" charset="0"/>
              </a:rPr>
              <a:t>to </a:t>
            </a:r>
            <a:r>
              <a:rPr lang="en-GB" altLang="en-US" sz="2500" dirty="0">
                <a:latin typeface="Arial" panose="020B0604020202020204" pitchFamily="34" charset="0"/>
                <a:cs typeface="Arial" panose="020B0604020202020204" pitchFamily="34" charset="0"/>
              </a:rPr>
              <a:t>endotoxin or hypersensitivity to components of the </a:t>
            </a:r>
            <a:r>
              <a:rPr lang="en-GB" altLang="en-US" sz="2500" i="1" dirty="0">
                <a:latin typeface="Arial" panose="020B0604020202020204" pitchFamily="34" charset="0"/>
                <a:cs typeface="Arial" panose="020B0604020202020204" pitchFamily="34" charset="0"/>
              </a:rPr>
              <a:t>Legionella  </a:t>
            </a:r>
            <a:r>
              <a:rPr lang="en-GB" altLang="en-US" sz="2500" dirty="0" smtClean="0">
                <a:latin typeface="Arial" panose="020B0604020202020204" pitchFamily="34" charset="0"/>
                <a:cs typeface="Arial" panose="020B0604020202020204" pitchFamily="34" charset="0"/>
              </a:rPr>
              <a:t>or </a:t>
            </a:r>
            <a:r>
              <a:rPr lang="en-GB" altLang="en-US" sz="2500" dirty="0">
                <a:latin typeface="Arial" panose="020B0604020202020204" pitchFamily="34" charset="0"/>
                <a:cs typeface="Arial" panose="020B0604020202020204" pitchFamily="34" charset="0"/>
              </a:rPr>
              <a:t>their protozoan hosts.</a:t>
            </a:r>
          </a:p>
        </p:txBody>
      </p:sp>
    </p:spTree>
    <p:extLst>
      <p:ext uri="{BB962C8B-B14F-4D97-AF65-F5344CB8AC3E}">
        <p14:creationId xmlns:p14="http://schemas.microsoft.com/office/powerpoint/2010/main" val="29261291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87664793"/>
              </p:ext>
            </p:extLst>
          </p:nvPr>
        </p:nvGraphicFramePr>
        <p:xfrm>
          <a:off x="-1" y="914400"/>
          <a:ext cx="9144001" cy="5943600"/>
        </p:xfrm>
        <a:graphic>
          <a:graphicData uri="http://schemas.openxmlformats.org/drawingml/2006/table">
            <a:tbl>
              <a:tblPr firstRow="1" bandRow="1">
                <a:tableStyleId>{5940675A-B579-460E-94D1-54222C63F5DA}</a:tableStyleId>
              </a:tblPr>
              <a:tblGrid>
                <a:gridCol w="2754185"/>
                <a:gridCol w="3240216"/>
                <a:gridCol w="3149600"/>
              </a:tblGrid>
              <a:tr h="1433756">
                <a:tc>
                  <a:txBody>
                    <a:bodyPr/>
                    <a:lstStyle/>
                    <a:p>
                      <a:pPr algn="l" fontAlgn="t"/>
                      <a:r>
                        <a:rPr lang="en-US" sz="2400" dirty="0">
                          <a:solidFill>
                            <a:schemeClr val="bg1"/>
                          </a:solidFill>
                        </a:rPr>
                        <a:t/>
                      </a:r>
                      <a:br>
                        <a:rPr lang="en-US" sz="2400" dirty="0">
                          <a:solidFill>
                            <a:schemeClr val="bg1"/>
                          </a:solidFill>
                        </a:rPr>
                      </a:br>
                      <a:endParaRPr lang="en-US" sz="2400" dirty="0">
                        <a:solidFill>
                          <a:schemeClr val="bg1"/>
                        </a:solidFill>
                      </a:endParaRPr>
                    </a:p>
                  </a:txBody>
                  <a:tcPr marL="23813" marR="23813" marT="23813" marB="23813">
                    <a:solidFill>
                      <a:schemeClr val="accent1"/>
                    </a:solidFill>
                  </a:tcPr>
                </a:tc>
                <a:tc>
                  <a:txBody>
                    <a:bodyPr/>
                    <a:lstStyle/>
                    <a:p>
                      <a:pPr algn="ctr" fontAlgn="t"/>
                      <a:r>
                        <a:rPr lang="en-US" sz="2400" dirty="0" smtClean="0">
                          <a:solidFill>
                            <a:schemeClr val="bg1"/>
                          </a:solidFill>
                          <a:latin typeface="Myriad Pro Bold"/>
                        </a:rPr>
                        <a:t>Legionnaires' disease</a:t>
                      </a:r>
                    </a:p>
                    <a:p>
                      <a:pPr algn="ctr" fontAlgn="t"/>
                      <a:r>
                        <a:rPr lang="en-US" sz="2400" dirty="0" smtClean="0">
                          <a:solidFill>
                            <a:schemeClr val="bg1"/>
                          </a:solidFill>
                          <a:latin typeface="Myriad Pro Bold"/>
                        </a:rPr>
                        <a:t>(LD)</a:t>
                      </a:r>
                    </a:p>
                  </a:txBody>
                  <a:tcPr marL="23813" marR="23813" marT="23813" marB="23813">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Myriad Pro Bold"/>
                        </a:rPr>
                        <a:t>Pontiac Fever</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Myriad Pro Bold"/>
                        </a:rPr>
                        <a:t>(PF)</a:t>
                      </a:r>
                    </a:p>
                    <a:p>
                      <a:endParaRPr lang="en-US" sz="2400" dirty="0"/>
                    </a:p>
                  </a:txBody>
                  <a:tcPr>
                    <a:solidFill>
                      <a:schemeClr val="accent1"/>
                    </a:solidFill>
                  </a:tcPr>
                </a:tc>
              </a:tr>
              <a:tr h="1168654">
                <a:tc>
                  <a:txBody>
                    <a:bodyPr/>
                    <a:lstStyle/>
                    <a:p>
                      <a:pPr algn="l" fontAlgn="t"/>
                      <a:r>
                        <a:rPr lang="en-US" sz="1700" b="1" dirty="0">
                          <a:solidFill>
                            <a:schemeClr val="tx1"/>
                          </a:solidFill>
                          <a:latin typeface="Myriad Pro"/>
                        </a:rPr>
                        <a:t>Clinical features</a:t>
                      </a:r>
                    </a:p>
                  </a:txBody>
                  <a:tcPr marL="23813" marR="23813" marT="23813" marB="23813"/>
                </a:tc>
                <a:tc>
                  <a:txBody>
                    <a:bodyPr/>
                    <a:lstStyle/>
                    <a:p>
                      <a:pPr algn="l" fontAlgn="t"/>
                      <a:r>
                        <a:rPr lang="en-US" sz="2000" dirty="0">
                          <a:latin typeface="Myriad Pro"/>
                        </a:rPr>
                        <a:t>Pneumonia, cough, fever</a:t>
                      </a:r>
                    </a:p>
                  </a:txBody>
                  <a:tcPr marL="23813" marR="23813" marT="23813" marB="23813"/>
                </a:tc>
                <a:tc>
                  <a:txBody>
                    <a:bodyPr/>
                    <a:lstStyle/>
                    <a:p>
                      <a:pPr algn="l" fontAlgn="t"/>
                      <a:r>
                        <a:rPr lang="en-US" sz="2000" dirty="0">
                          <a:latin typeface="Myriad Pro"/>
                        </a:rPr>
                        <a:t>Flu-like illness (fever, chills, malaise) without pneumonia</a:t>
                      </a:r>
                    </a:p>
                  </a:txBody>
                  <a:tcPr marL="23813" marR="23813" marT="23813" marB="23813"/>
                </a:tc>
              </a:tr>
              <a:tr h="505637">
                <a:tc>
                  <a:txBody>
                    <a:bodyPr/>
                    <a:lstStyle/>
                    <a:p>
                      <a:pPr algn="l" fontAlgn="t"/>
                      <a:r>
                        <a:rPr lang="en-US" sz="1700" b="1" dirty="0">
                          <a:solidFill>
                            <a:schemeClr val="tx1"/>
                          </a:solidFill>
                          <a:latin typeface="Myriad Pro"/>
                        </a:rPr>
                        <a:t>Radiographic pneumonia</a:t>
                      </a:r>
                    </a:p>
                  </a:txBody>
                  <a:tcPr marL="23813" marR="23813" marT="23813" marB="23813"/>
                </a:tc>
                <a:tc>
                  <a:txBody>
                    <a:bodyPr/>
                    <a:lstStyle/>
                    <a:p>
                      <a:pPr algn="ctr" fontAlgn="t"/>
                      <a:r>
                        <a:rPr lang="en-US" sz="2000" dirty="0">
                          <a:latin typeface="Myriad Pro"/>
                        </a:rPr>
                        <a:t>Yes</a:t>
                      </a:r>
                    </a:p>
                  </a:txBody>
                  <a:tcPr marL="23813" marR="23813" marT="23813" marB="23813"/>
                </a:tc>
                <a:tc>
                  <a:txBody>
                    <a:bodyPr/>
                    <a:lstStyle/>
                    <a:p>
                      <a:pPr algn="ctr" fontAlgn="t"/>
                      <a:r>
                        <a:rPr lang="en-US" sz="2000" dirty="0">
                          <a:latin typeface="Myriad Pro"/>
                        </a:rPr>
                        <a:t>No</a:t>
                      </a:r>
                    </a:p>
                  </a:txBody>
                  <a:tcPr marL="23813" marR="23813" marT="23813" marB="23813"/>
                </a:tc>
              </a:tr>
              <a:tr h="505637">
                <a:tc>
                  <a:txBody>
                    <a:bodyPr/>
                    <a:lstStyle/>
                    <a:p>
                      <a:pPr algn="l" fontAlgn="t"/>
                      <a:r>
                        <a:rPr lang="en-US" sz="1700" b="1" dirty="0">
                          <a:solidFill>
                            <a:schemeClr val="tx1"/>
                          </a:solidFill>
                          <a:latin typeface="Myriad Pro"/>
                        </a:rPr>
                        <a:t>Incubation period</a:t>
                      </a:r>
                    </a:p>
                  </a:txBody>
                  <a:tcPr marL="23813" marR="23813" marT="23813" marB="23813"/>
                </a:tc>
                <a:tc>
                  <a:txBody>
                    <a:bodyPr/>
                    <a:lstStyle/>
                    <a:p>
                      <a:pPr algn="l" fontAlgn="t"/>
                      <a:r>
                        <a:rPr lang="en-US" sz="2000" dirty="0">
                          <a:latin typeface="Myriad Pro"/>
                        </a:rPr>
                        <a:t>2-14 days after exposure</a:t>
                      </a:r>
                    </a:p>
                  </a:txBody>
                  <a:tcPr marL="23813" marR="23813" marT="23813" marB="23813"/>
                </a:tc>
                <a:tc>
                  <a:txBody>
                    <a:bodyPr/>
                    <a:lstStyle/>
                    <a:p>
                      <a:pPr algn="l" fontAlgn="t"/>
                      <a:r>
                        <a:rPr lang="en-US" sz="2000" dirty="0">
                          <a:latin typeface="Myriad Pro"/>
                        </a:rPr>
                        <a:t>24-72 hours after exposure</a:t>
                      </a:r>
                    </a:p>
                  </a:txBody>
                  <a:tcPr marL="23813" marR="23813" marT="23813" marB="23813"/>
                </a:tc>
              </a:tr>
              <a:tr h="505637">
                <a:tc>
                  <a:txBody>
                    <a:bodyPr/>
                    <a:lstStyle/>
                    <a:p>
                      <a:pPr algn="l" fontAlgn="t"/>
                      <a:r>
                        <a:rPr lang="en-US" sz="1700" b="1" dirty="0">
                          <a:solidFill>
                            <a:schemeClr val="tx1"/>
                          </a:solidFill>
                          <a:latin typeface="Myriad Pro"/>
                        </a:rPr>
                        <a:t>Etiologic agent</a:t>
                      </a:r>
                    </a:p>
                  </a:txBody>
                  <a:tcPr marL="23813" marR="23813" marT="23813" marB="23813"/>
                </a:tc>
                <a:tc>
                  <a:txBody>
                    <a:bodyPr/>
                    <a:lstStyle/>
                    <a:p>
                      <a:pPr algn="l" fontAlgn="t"/>
                      <a:r>
                        <a:rPr lang="en-US" sz="2000" i="1" dirty="0">
                          <a:latin typeface="Myriad Pro"/>
                        </a:rPr>
                        <a:t>Legionella</a:t>
                      </a:r>
                      <a:r>
                        <a:rPr lang="en-US" sz="2000" dirty="0">
                          <a:latin typeface="Myriad Pro"/>
                        </a:rPr>
                        <a:t> species</a:t>
                      </a:r>
                    </a:p>
                  </a:txBody>
                  <a:tcPr marL="23813" marR="23813" marT="23813" marB="23813"/>
                </a:tc>
                <a:tc>
                  <a:txBody>
                    <a:bodyPr/>
                    <a:lstStyle/>
                    <a:p>
                      <a:pPr algn="l" fontAlgn="t"/>
                      <a:r>
                        <a:rPr lang="en-US" sz="2000" i="1" dirty="0">
                          <a:latin typeface="Myriad Pro"/>
                        </a:rPr>
                        <a:t>Legionella</a:t>
                      </a:r>
                      <a:r>
                        <a:rPr lang="en-US" sz="2000" dirty="0">
                          <a:latin typeface="Myriad Pro"/>
                        </a:rPr>
                        <a:t> species</a:t>
                      </a:r>
                    </a:p>
                  </a:txBody>
                  <a:tcPr marL="23813" marR="23813" marT="23813" marB="23813"/>
                </a:tc>
              </a:tr>
              <a:tr h="505637">
                <a:tc>
                  <a:txBody>
                    <a:bodyPr/>
                    <a:lstStyle/>
                    <a:p>
                      <a:pPr algn="l" fontAlgn="t"/>
                      <a:r>
                        <a:rPr lang="en-US" sz="1700" b="1" dirty="0">
                          <a:solidFill>
                            <a:schemeClr val="tx1"/>
                          </a:solidFill>
                          <a:latin typeface="Myriad Pro"/>
                        </a:rPr>
                        <a:t>Attack </a:t>
                      </a:r>
                      <a:r>
                        <a:rPr lang="en-US" sz="1700" b="1" dirty="0" smtClean="0">
                          <a:solidFill>
                            <a:schemeClr val="tx1"/>
                          </a:solidFill>
                          <a:latin typeface="Myriad Pro"/>
                        </a:rPr>
                        <a:t>rate</a:t>
                      </a:r>
                      <a:endParaRPr lang="en-US" sz="1700" b="1" dirty="0">
                        <a:solidFill>
                          <a:schemeClr val="tx1"/>
                        </a:solidFill>
                        <a:latin typeface="Myriad Pro"/>
                      </a:endParaRPr>
                    </a:p>
                  </a:txBody>
                  <a:tcPr marL="23813" marR="23813" marT="23813" marB="23813"/>
                </a:tc>
                <a:tc>
                  <a:txBody>
                    <a:bodyPr/>
                    <a:lstStyle/>
                    <a:p>
                      <a:pPr algn="ctr" fontAlgn="t"/>
                      <a:r>
                        <a:rPr lang="en-US" sz="2000" dirty="0">
                          <a:latin typeface="Myriad Pro"/>
                        </a:rPr>
                        <a:t>&lt; 5%</a:t>
                      </a:r>
                    </a:p>
                  </a:txBody>
                  <a:tcPr marL="23813" marR="23813" marT="23813" marB="23813"/>
                </a:tc>
                <a:tc>
                  <a:txBody>
                    <a:bodyPr/>
                    <a:lstStyle/>
                    <a:p>
                      <a:pPr algn="ctr" fontAlgn="t"/>
                      <a:r>
                        <a:rPr lang="en-US" sz="2000" dirty="0">
                          <a:latin typeface="Myriad Pro"/>
                        </a:rPr>
                        <a:t>&gt; 90%</a:t>
                      </a:r>
                    </a:p>
                  </a:txBody>
                  <a:tcPr marL="23813" marR="23813" marT="23813" marB="23813"/>
                </a:tc>
              </a:tr>
              <a:tr h="505637">
                <a:tc>
                  <a:txBody>
                    <a:bodyPr/>
                    <a:lstStyle/>
                    <a:p>
                      <a:pPr algn="l" fontAlgn="t"/>
                      <a:r>
                        <a:rPr lang="en-US" sz="1700" b="1" dirty="0">
                          <a:solidFill>
                            <a:schemeClr val="tx1"/>
                          </a:solidFill>
                          <a:latin typeface="Myriad Pro"/>
                        </a:rPr>
                        <a:t>Isolation of organism</a:t>
                      </a:r>
                    </a:p>
                  </a:txBody>
                  <a:tcPr marL="23813" marR="23813" marT="23813" marB="23813"/>
                </a:tc>
                <a:tc>
                  <a:txBody>
                    <a:bodyPr/>
                    <a:lstStyle/>
                    <a:p>
                      <a:pPr algn="ctr" fontAlgn="t"/>
                      <a:r>
                        <a:rPr lang="en-US" sz="2000" dirty="0">
                          <a:latin typeface="Myriad Pro"/>
                        </a:rPr>
                        <a:t>Possible</a:t>
                      </a:r>
                    </a:p>
                  </a:txBody>
                  <a:tcPr marL="23813" marR="23813" marT="23813" marB="23813"/>
                </a:tc>
                <a:tc>
                  <a:txBody>
                    <a:bodyPr/>
                    <a:lstStyle/>
                    <a:p>
                      <a:pPr algn="ctr" fontAlgn="t"/>
                      <a:r>
                        <a:rPr lang="en-US" sz="2000" dirty="0">
                          <a:latin typeface="Myriad Pro"/>
                        </a:rPr>
                        <a:t>Never</a:t>
                      </a:r>
                    </a:p>
                  </a:txBody>
                  <a:tcPr marL="23813" marR="23813" marT="23813" marB="23813"/>
                </a:tc>
              </a:tr>
              <a:tr h="813005">
                <a:tc>
                  <a:txBody>
                    <a:bodyPr/>
                    <a:lstStyle/>
                    <a:p>
                      <a:pPr algn="l" fontAlgn="t"/>
                      <a:r>
                        <a:rPr lang="en-US" sz="1700" b="1" dirty="0">
                          <a:solidFill>
                            <a:schemeClr val="tx1"/>
                          </a:solidFill>
                          <a:latin typeface="Myriad Pro"/>
                        </a:rPr>
                        <a:t>Outcome</a:t>
                      </a:r>
                    </a:p>
                  </a:txBody>
                  <a:tcPr marL="23813" marR="23813" marT="23813" marB="23813"/>
                </a:tc>
                <a:tc>
                  <a:txBody>
                    <a:bodyPr/>
                    <a:lstStyle/>
                    <a:p>
                      <a:pPr algn="l" fontAlgn="t"/>
                      <a:r>
                        <a:rPr lang="en-US" sz="2000" dirty="0">
                          <a:latin typeface="Myriad Pro"/>
                        </a:rPr>
                        <a:t>Hospitalization common</a:t>
                      </a:r>
                      <a:br>
                        <a:rPr lang="en-US" sz="2000" dirty="0">
                          <a:latin typeface="Myriad Pro"/>
                        </a:rPr>
                      </a:br>
                      <a:r>
                        <a:rPr lang="en-US" sz="2000" dirty="0">
                          <a:latin typeface="Myriad Pro"/>
                        </a:rPr>
                        <a:t>Case-fatality rate: 5-30</a:t>
                      </a:r>
                      <a:r>
                        <a:rPr lang="en-US" sz="2000" dirty="0" smtClean="0">
                          <a:latin typeface="Myriad Pro"/>
                        </a:rPr>
                        <a:t>%</a:t>
                      </a:r>
                      <a:endParaRPr lang="en-US" sz="2000" dirty="0">
                        <a:latin typeface="Myriad Pro"/>
                      </a:endParaRPr>
                    </a:p>
                  </a:txBody>
                  <a:tcPr marL="23813" marR="23813" marT="23813" marB="23813">
                    <a:solidFill>
                      <a:srgbClr val="FFFF00"/>
                    </a:solidFill>
                  </a:tcPr>
                </a:tc>
                <a:tc>
                  <a:txBody>
                    <a:bodyPr/>
                    <a:lstStyle/>
                    <a:p>
                      <a:pPr algn="l" fontAlgn="t"/>
                      <a:r>
                        <a:rPr lang="en-US" sz="2000" dirty="0">
                          <a:latin typeface="Myriad Pro"/>
                        </a:rPr>
                        <a:t>Hospitalization uncommon</a:t>
                      </a:r>
                      <a:br>
                        <a:rPr lang="en-US" sz="2000" dirty="0">
                          <a:latin typeface="Myriad Pro"/>
                        </a:rPr>
                      </a:br>
                      <a:r>
                        <a:rPr lang="en-US" sz="2000" dirty="0">
                          <a:latin typeface="Myriad Pro"/>
                        </a:rPr>
                        <a:t>Case-fatality rate: 0%</a:t>
                      </a:r>
                    </a:p>
                  </a:txBody>
                  <a:tcPr marL="23813" marR="23813" marT="23813" marB="23813"/>
                </a:tc>
              </a:tr>
            </a:tbl>
          </a:graphicData>
        </a:graphic>
      </p:graphicFrame>
      <p:sp>
        <p:nvSpPr>
          <p:cNvPr id="3" name="Rectangle 1"/>
          <p:cNvSpPr>
            <a:spLocks/>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50221" bIns="0"/>
          <a:lstStyle/>
          <a:p>
            <a:pPr marL="49213" fontAlgn="base">
              <a:spcBef>
                <a:spcPct val="0"/>
              </a:spcBef>
              <a:spcAft>
                <a:spcPct val="0"/>
              </a:spcAft>
            </a:pPr>
            <a:endParaRPr lang="en-US" sz="2400" dirty="0" smtClean="0">
              <a:solidFill>
                <a:prstClr val="black"/>
              </a:solidFill>
              <a:latin typeface="Myriad Pro Bold"/>
              <a:ea typeface="Myriad Pro Bold"/>
              <a:cs typeface="Myriad Pro Bold"/>
              <a:sym typeface="Myriad Pro Bold"/>
            </a:endParaRPr>
          </a:p>
          <a:p>
            <a:pPr marL="49213" algn="ctr" fontAlgn="base">
              <a:spcBef>
                <a:spcPct val="0"/>
              </a:spcBef>
              <a:spcAft>
                <a:spcPct val="0"/>
              </a:spcAft>
            </a:pPr>
            <a:r>
              <a:rPr lang="en-US" sz="2400" dirty="0" smtClean="0">
                <a:solidFill>
                  <a:prstClr val="black"/>
                </a:solidFill>
                <a:latin typeface="Myriad Pro Bold"/>
                <a:ea typeface="Myriad Pro Bold"/>
                <a:cs typeface="Myriad Pro Bold"/>
                <a:sym typeface="Myriad Pro Bold"/>
              </a:rPr>
              <a:t>Difference </a:t>
            </a:r>
            <a:r>
              <a:rPr lang="en-US" sz="2400" dirty="0">
                <a:solidFill>
                  <a:prstClr val="black"/>
                </a:solidFill>
                <a:latin typeface="Myriad Pro Bold"/>
                <a:ea typeface="Myriad Pro Bold"/>
                <a:cs typeface="Myriad Pro Bold"/>
                <a:sym typeface="Myriad Pro Bold"/>
              </a:rPr>
              <a:t>between Legionnaires' </a:t>
            </a:r>
            <a:r>
              <a:rPr lang="en-US" sz="2400" dirty="0" smtClean="0">
                <a:solidFill>
                  <a:prstClr val="black"/>
                </a:solidFill>
                <a:latin typeface="Myriad Pro Bold"/>
                <a:ea typeface="Myriad Pro Bold"/>
                <a:cs typeface="Myriad Pro Bold"/>
                <a:sym typeface="Myriad Pro Bold"/>
              </a:rPr>
              <a:t>disease </a:t>
            </a:r>
            <a:r>
              <a:rPr lang="en-US" sz="2400" dirty="0">
                <a:solidFill>
                  <a:prstClr val="black"/>
                </a:solidFill>
                <a:latin typeface="Myriad Pro Bold"/>
                <a:ea typeface="Myriad Pro Bold"/>
                <a:cs typeface="Myriad Pro Bold"/>
                <a:sym typeface="Myriad Pro Bold"/>
              </a:rPr>
              <a:t>and Pontiac Fever</a:t>
            </a:r>
          </a:p>
          <a:p>
            <a:pPr marL="49213" fontAlgn="base">
              <a:spcBef>
                <a:spcPct val="0"/>
              </a:spcBef>
              <a:spcAft>
                <a:spcPct val="0"/>
              </a:spcAft>
            </a:pPr>
            <a:endParaRPr lang="en-US" sz="2800" dirty="0">
              <a:solidFill>
                <a:prstClr val="black"/>
              </a:solidFill>
              <a:latin typeface="Myriad Pro Bold"/>
              <a:ea typeface="Myriad Pro Bold"/>
              <a:cs typeface="Myriad Pro Bold"/>
              <a:sym typeface="Myriad Pro Bold"/>
            </a:endParaRPr>
          </a:p>
        </p:txBody>
      </p:sp>
    </p:spTree>
    <p:extLst>
      <p:ext uri="{BB962C8B-B14F-4D97-AF65-F5344CB8AC3E}">
        <p14:creationId xmlns:p14="http://schemas.microsoft.com/office/powerpoint/2010/main" val="28882001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381000" y="990600"/>
            <a:ext cx="8458200" cy="5715000"/>
          </a:xfrm>
        </p:spPr>
        <p:txBody>
          <a:bodyPr>
            <a:noAutofit/>
          </a:bodyPr>
          <a:lstStyle/>
          <a:p>
            <a:pPr algn="l" rtl="0">
              <a:lnSpc>
                <a:spcPct val="80000"/>
              </a:lnSpc>
              <a:buFont typeface="Wingdings" pitchFamily="2" charset="2"/>
              <a:buNone/>
            </a:pPr>
            <a:r>
              <a:rPr lang="en-GB" altLang="en-US" sz="2400" dirty="0">
                <a:solidFill>
                  <a:srgbClr val="0070C0"/>
                </a:solidFill>
                <a:latin typeface="Arial" panose="020B0604020202020204" pitchFamily="34" charset="0"/>
                <a:cs typeface="Arial" panose="020B0604020202020204" pitchFamily="34" charset="0"/>
              </a:rPr>
              <a:t>	DIAGNOSIS</a:t>
            </a:r>
          </a:p>
          <a:p>
            <a:pPr algn="l" rtl="0">
              <a:lnSpc>
                <a:spcPct val="80000"/>
              </a:lnSpc>
            </a:pPr>
            <a:r>
              <a:rPr lang="en-GB" altLang="en-US" sz="2400" dirty="0">
                <a:latin typeface="Arial" panose="020B0604020202020204" pitchFamily="34" charset="0"/>
                <a:cs typeface="Arial" panose="020B0604020202020204" pitchFamily="34" charset="0"/>
              </a:rPr>
              <a:t>The best means is direct fluorescent antibody (DFA) smears combined with culture of infected tissues. For this purpose, a high-quality specimen is preferred, because the organism may not be found in sputum. Typically, the </a:t>
            </a:r>
            <a:r>
              <a:rPr lang="en-GB" altLang="en-US" sz="2400" u="sng" dirty="0">
                <a:latin typeface="Arial" panose="020B0604020202020204" pitchFamily="34" charset="0"/>
                <a:cs typeface="Arial" panose="020B0604020202020204" pitchFamily="34" charset="0"/>
              </a:rPr>
              <a:t>Gram smear shows no bacteria</a:t>
            </a:r>
            <a:r>
              <a:rPr lang="en-GB" altLang="en-US" sz="2400" dirty="0">
                <a:latin typeface="Arial" panose="020B0604020202020204" pitchFamily="34" charset="0"/>
                <a:cs typeface="Arial" panose="020B0604020202020204" pitchFamily="34" charset="0"/>
              </a:rPr>
              <a:t>, but the organisms are demonstrated by DFA using </a:t>
            </a:r>
            <a:r>
              <a:rPr lang="en-GB" altLang="en-US" sz="2400" i="1" dirty="0">
                <a:latin typeface="Arial" panose="020B0604020202020204" pitchFamily="34" charset="0"/>
                <a:cs typeface="Arial" panose="020B0604020202020204" pitchFamily="34" charset="0"/>
              </a:rPr>
              <a:t>L. pneumophila</a:t>
            </a:r>
            <a:r>
              <a:rPr lang="en-GB" altLang="en-US" sz="2400" dirty="0">
                <a:latin typeface="Arial" panose="020B0604020202020204" pitchFamily="34" charset="0"/>
                <a:cs typeface="Arial" panose="020B0604020202020204" pitchFamily="34" charset="0"/>
              </a:rPr>
              <a:t>-specific conjugates. </a:t>
            </a:r>
            <a:r>
              <a:rPr lang="en-GB" altLang="en-US" sz="2400" dirty="0" smtClean="0">
                <a:latin typeface="Arial" panose="020B0604020202020204" pitchFamily="34" charset="0"/>
                <a:cs typeface="Arial" panose="020B0604020202020204" pitchFamily="34" charset="0"/>
              </a:rPr>
              <a:t>It </a:t>
            </a:r>
            <a:r>
              <a:rPr lang="en-GB" altLang="en-US" sz="2400" dirty="0">
                <a:latin typeface="Arial" panose="020B0604020202020204" pitchFamily="34" charset="0"/>
                <a:cs typeface="Arial" panose="020B0604020202020204" pitchFamily="34" charset="0"/>
              </a:rPr>
              <a:t>is positive in only 25 to 50% of culture-proved cases. </a:t>
            </a:r>
          </a:p>
          <a:p>
            <a:pPr algn="l" rtl="0">
              <a:lnSpc>
                <a:spcPct val="80000"/>
              </a:lnSpc>
            </a:pPr>
            <a:r>
              <a:rPr lang="en-GB" altLang="en-US" sz="2400" dirty="0">
                <a:latin typeface="Arial" panose="020B0604020202020204" pitchFamily="34" charset="0"/>
                <a:cs typeface="Arial" panose="020B0604020202020204" pitchFamily="34" charset="0"/>
              </a:rPr>
              <a:t>Cultures must be made on buffered charcoal yeast extract (BCYE) agar medium that meets the growth requirements of </a:t>
            </a:r>
            <a:r>
              <a:rPr lang="en-GB" altLang="en-US" sz="2400" i="1" dirty="0">
                <a:latin typeface="Arial" panose="020B0604020202020204" pitchFamily="34" charset="0"/>
                <a:cs typeface="Arial" panose="020B0604020202020204" pitchFamily="34" charset="0"/>
              </a:rPr>
              <a:t>Legionella</a:t>
            </a:r>
            <a:r>
              <a:rPr lang="en-GB" altLang="en-US" sz="2400" dirty="0">
                <a:latin typeface="Arial" panose="020B0604020202020204" pitchFamily="34" charset="0"/>
                <a:cs typeface="Arial" panose="020B0604020202020204" pitchFamily="34" charset="0"/>
              </a:rPr>
              <a:t>. </a:t>
            </a:r>
            <a:endParaRPr lang="en-GB" altLang="en-US" sz="2400" dirty="0" smtClean="0">
              <a:latin typeface="Arial" panose="020B0604020202020204" pitchFamily="34" charset="0"/>
              <a:cs typeface="Arial" panose="020B0604020202020204" pitchFamily="34" charset="0"/>
            </a:endParaRPr>
          </a:p>
          <a:p>
            <a:pPr algn="l" rtl="0">
              <a:lnSpc>
                <a:spcPct val="80000"/>
              </a:lnSpc>
            </a:pPr>
            <a:r>
              <a:rPr lang="en-GB" altLang="en-US" sz="2400" dirty="0" smtClean="0">
                <a:latin typeface="Arial" panose="020B0604020202020204" pitchFamily="34" charset="0"/>
                <a:cs typeface="Arial" panose="020B0604020202020204" pitchFamily="34" charset="0"/>
              </a:rPr>
              <a:t>The </a:t>
            </a:r>
            <a:r>
              <a:rPr lang="en-GB" altLang="en-US" sz="2400" dirty="0">
                <a:latin typeface="Arial" panose="020B0604020202020204" pitchFamily="34" charset="0"/>
                <a:cs typeface="Arial" panose="020B0604020202020204" pitchFamily="34" charset="0"/>
              </a:rPr>
              <a:t>diagnosis of </a:t>
            </a:r>
            <a:r>
              <a:rPr lang="en-GB" altLang="en-US" sz="2400" dirty="0" err="1">
                <a:latin typeface="Arial" panose="020B0604020202020204" pitchFamily="34" charset="0"/>
                <a:cs typeface="Arial" panose="020B0604020202020204" pitchFamily="34" charset="0"/>
              </a:rPr>
              <a:t>legionellosis</a:t>
            </a:r>
            <a:r>
              <a:rPr lang="en-GB" altLang="en-US" sz="2400" dirty="0">
                <a:latin typeface="Arial" panose="020B0604020202020204" pitchFamily="34" charset="0"/>
                <a:cs typeface="Arial" panose="020B0604020202020204" pitchFamily="34" charset="0"/>
              </a:rPr>
              <a:t> can also be established by polymerase chain reaction (PCR) amplification of a </a:t>
            </a:r>
            <a:r>
              <a:rPr lang="en-GB" altLang="en-US" sz="2400" dirty="0" err="1">
                <a:latin typeface="Arial" panose="020B0604020202020204" pitchFamily="34" charset="0"/>
                <a:cs typeface="Arial" panose="020B0604020202020204" pitchFamily="34" charset="0"/>
              </a:rPr>
              <a:t>rRNA</a:t>
            </a:r>
            <a:r>
              <a:rPr lang="en-GB" altLang="en-US" sz="2400" dirty="0">
                <a:latin typeface="Arial" panose="020B0604020202020204" pitchFamily="34" charset="0"/>
                <a:cs typeface="Arial" panose="020B0604020202020204" pitchFamily="34" charset="0"/>
              </a:rPr>
              <a:t> gene common to all </a:t>
            </a:r>
            <a:r>
              <a:rPr lang="en-GB" altLang="en-US" sz="2400" i="1" dirty="0">
                <a:latin typeface="Arial" panose="020B0604020202020204" pitchFamily="34" charset="0"/>
                <a:cs typeface="Arial" panose="020B0604020202020204" pitchFamily="34" charset="0"/>
              </a:rPr>
              <a:t>Legionella </a:t>
            </a:r>
            <a:r>
              <a:rPr lang="en-GB" altLang="en-US" sz="2400" dirty="0">
                <a:latin typeface="Arial" panose="020B0604020202020204" pitchFamily="34" charset="0"/>
                <a:cs typeface="Arial" panose="020B0604020202020204" pitchFamily="34" charset="0"/>
              </a:rPr>
              <a:t>species </a:t>
            </a:r>
          </a:p>
        </p:txBody>
      </p:sp>
    </p:spTree>
    <p:extLst>
      <p:ext uri="{BB962C8B-B14F-4D97-AF65-F5344CB8AC3E}">
        <p14:creationId xmlns:p14="http://schemas.microsoft.com/office/powerpoint/2010/main" val="3853766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8229600" cy="4983325"/>
          </a:xfrm>
        </p:spPr>
        <p:txBody>
          <a:bodyPr/>
          <a:lstStyle/>
          <a:p>
            <a:pPr lvl="0">
              <a:buClr>
                <a:srgbClr val="0BD0D9"/>
              </a:buClr>
            </a:pPr>
            <a:r>
              <a:rPr lang="en-US" dirty="0">
                <a:solidFill>
                  <a:prstClr val="black"/>
                </a:solidFill>
                <a:latin typeface="Arial" panose="020B0604020202020204" pitchFamily="34" charset="0"/>
                <a:cs typeface="Arial" panose="020B0604020202020204" pitchFamily="34" charset="0"/>
              </a:rPr>
              <a:t>The route by which this organism is spread is from human to human in the form of aerosol droplets</a:t>
            </a:r>
          </a:p>
          <a:p>
            <a:pPr lvl="0">
              <a:buClr>
                <a:srgbClr val="0BD0D9"/>
              </a:buClr>
            </a:pPr>
            <a:r>
              <a:rPr lang="en-US" dirty="0" smtClean="0">
                <a:solidFill>
                  <a:prstClr val="black"/>
                </a:solidFill>
                <a:latin typeface="Arial" panose="020B0604020202020204" pitchFamily="34" charset="0"/>
                <a:cs typeface="Arial" panose="020B0604020202020204" pitchFamily="34" charset="0"/>
              </a:rPr>
              <a:t>When </a:t>
            </a:r>
            <a:r>
              <a:rPr lang="en-US" dirty="0">
                <a:solidFill>
                  <a:prstClr val="black"/>
                </a:solidFill>
                <a:latin typeface="Arial" panose="020B0604020202020204" pitchFamily="34" charset="0"/>
                <a:cs typeface="Arial" panose="020B0604020202020204" pitchFamily="34" charset="0"/>
              </a:rPr>
              <a:t>inside the host the organism’s primary site of pneumococcal colonization is the nasopharynx. From this site it can aspire to the lungs, eventually spread to the blood and traverse the blood-brain barrier to the meninges, once inside the blood it can cause infections throughout the body</a:t>
            </a:r>
          </a:p>
          <a:p>
            <a:endParaRPr lang="en-US" dirty="0"/>
          </a:p>
        </p:txBody>
      </p:sp>
    </p:spTree>
    <p:extLst>
      <p:ext uri="{BB962C8B-B14F-4D97-AF65-F5344CB8AC3E}">
        <p14:creationId xmlns:p14="http://schemas.microsoft.com/office/powerpoint/2010/main" val="28465348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0"/>
            <a:ext cx="8229600" cy="76200"/>
          </a:xfrm>
        </p:spPr>
        <p:txBody>
          <a:bodyPr>
            <a:normAutofit fontScale="90000"/>
          </a:bodyPr>
          <a:lstStyle/>
          <a:p>
            <a:endParaRPr lang="en-GB" altLang="en-US" sz="4000"/>
          </a:p>
        </p:txBody>
      </p:sp>
      <p:sp>
        <p:nvSpPr>
          <p:cNvPr id="145411" name="Rectangle 3"/>
          <p:cNvSpPr>
            <a:spLocks noGrp="1" noChangeArrowheads="1"/>
          </p:cNvSpPr>
          <p:nvPr>
            <p:ph type="body" idx="1"/>
          </p:nvPr>
        </p:nvSpPr>
        <p:spPr>
          <a:xfrm>
            <a:off x="304800" y="914400"/>
            <a:ext cx="8534400" cy="5715000"/>
          </a:xfrm>
        </p:spPr>
        <p:txBody>
          <a:bodyPr>
            <a:normAutofit/>
          </a:bodyPr>
          <a:lstStyle/>
          <a:p>
            <a:pPr algn="l" rtl="0">
              <a:lnSpc>
                <a:spcPct val="90000"/>
              </a:lnSpc>
              <a:buFont typeface="Wingdings" pitchFamily="2" charset="2"/>
              <a:buNone/>
            </a:pPr>
            <a:r>
              <a:rPr lang="ar-JO" altLang="en-US" sz="2400" i="1" dirty="0">
                <a:solidFill>
                  <a:srgbClr val="0070C0"/>
                </a:solidFill>
                <a:latin typeface="Times New Roman" pitchFamily="18" charset="0"/>
                <a:cs typeface="Times New Roman" pitchFamily="18" charset="0"/>
              </a:rPr>
              <a:t>	</a:t>
            </a:r>
            <a:r>
              <a:rPr lang="en-GB" altLang="en-US" dirty="0">
                <a:solidFill>
                  <a:srgbClr val="0070C0"/>
                </a:solidFill>
                <a:latin typeface="Arial" panose="020B0604020202020204" pitchFamily="34" charset="0"/>
                <a:cs typeface="Arial" panose="020B0604020202020204" pitchFamily="34" charset="0"/>
              </a:rPr>
              <a:t>TREATMENT</a:t>
            </a:r>
          </a:p>
          <a:p>
            <a:pPr algn="l" rtl="0">
              <a:lnSpc>
                <a:spcPct val="90000"/>
              </a:lnSpc>
            </a:pPr>
            <a:r>
              <a:rPr lang="en-GB" altLang="en-US" sz="2400" dirty="0">
                <a:latin typeface="Arial" panose="020B0604020202020204" pitchFamily="34" charset="0"/>
                <a:cs typeface="Arial" panose="020B0604020202020204" pitchFamily="34" charset="0"/>
              </a:rPr>
              <a:t>The best information on antimicrobial therapy is still provided by the original Philadelphia outbreak. </a:t>
            </a:r>
            <a:endParaRPr lang="en-GB" altLang="en-US" sz="2400" dirty="0" smtClean="0">
              <a:latin typeface="Arial" panose="020B0604020202020204" pitchFamily="34" charset="0"/>
              <a:cs typeface="Arial" panose="020B0604020202020204" pitchFamily="34" charset="0"/>
            </a:endParaRPr>
          </a:p>
          <a:p>
            <a:pPr algn="l" rtl="0">
              <a:lnSpc>
                <a:spcPct val="90000"/>
              </a:lnSpc>
            </a:pPr>
            <a:r>
              <a:rPr lang="en-GB" altLang="en-US" sz="2400" dirty="0" smtClean="0">
                <a:latin typeface="Arial" panose="020B0604020202020204" pitchFamily="34" charset="0"/>
                <a:cs typeface="Arial" panose="020B0604020202020204" pitchFamily="34" charset="0"/>
              </a:rPr>
              <a:t>Patients </a:t>
            </a:r>
            <a:r>
              <a:rPr lang="en-GB" altLang="en-US" sz="2400" dirty="0">
                <a:latin typeface="Arial" panose="020B0604020202020204" pitchFamily="34" charset="0"/>
                <a:cs typeface="Arial" panose="020B0604020202020204" pitchFamily="34" charset="0"/>
              </a:rPr>
              <a:t>treated with </a:t>
            </a:r>
            <a:r>
              <a:rPr lang="en-GB" altLang="en-US" sz="2400" dirty="0">
                <a:solidFill>
                  <a:schemeClr val="accent1"/>
                </a:solidFill>
                <a:latin typeface="Arial" panose="020B0604020202020204" pitchFamily="34" charset="0"/>
                <a:cs typeface="Arial" panose="020B0604020202020204" pitchFamily="34" charset="0"/>
              </a:rPr>
              <a:t>erythromycin</a:t>
            </a:r>
            <a:r>
              <a:rPr lang="en-GB" altLang="en-US" sz="2400" dirty="0">
                <a:latin typeface="Arial" panose="020B0604020202020204" pitchFamily="34" charset="0"/>
                <a:cs typeface="Arial" panose="020B0604020202020204" pitchFamily="34" charset="0"/>
              </a:rPr>
              <a:t> clearly did better than those given the </a:t>
            </a:r>
            <a:r>
              <a:rPr lang="en-GB" altLang="en-US" sz="2400" dirty="0" err="1">
                <a:latin typeface="Arial" panose="020B0604020202020204" pitchFamily="34" charset="0"/>
                <a:cs typeface="Arial" panose="020B0604020202020204" pitchFamily="34" charset="0"/>
              </a:rPr>
              <a:t>penicillins</a:t>
            </a:r>
            <a:r>
              <a:rPr lang="en-GB" altLang="en-US" sz="2400" dirty="0">
                <a:latin typeface="Arial" panose="020B0604020202020204" pitchFamily="34" charset="0"/>
                <a:cs typeface="Arial" panose="020B0604020202020204" pitchFamily="34" charset="0"/>
              </a:rPr>
              <a:t>, </a:t>
            </a:r>
            <a:r>
              <a:rPr lang="en-GB" altLang="en-US" sz="2400" dirty="0" err="1">
                <a:latin typeface="Arial" panose="020B0604020202020204" pitchFamily="34" charset="0"/>
                <a:cs typeface="Arial" panose="020B0604020202020204" pitchFamily="34" charset="0"/>
              </a:rPr>
              <a:t>cephalosporins</a:t>
            </a:r>
            <a:r>
              <a:rPr lang="en-GB" altLang="en-US" sz="2400" dirty="0">
                <a:latin typeface="Arial" panose="020B0604020202020204" pitchFamily="34" charset="0"/>
                <a:cs typeface="Arial" panose="020B0604020202020204" pitchFamily="34" charset="0"/>
              </a:rPr>
              <a:t>, or aminoglycosides. Subsequently, it was shown that most </a:t>
            </a:r>
            <a:r>
              <a:rPr lang="en-GB" altLang="en-US" sz="2400" i="1" dirty="0">
                <a:latin typeface="Arial" panose="020B0604020202020204" pitchFamily="34" charset="0"/>
                <a:cs typeface="Arial" panose="020B0604020202020204" pitchFamily="34" charset="0"/>
              </a:rPr>
              <a:t>Legionella</a:t>
            </a:r>
            <a:r>
              <a:rPr lang="en-GB" altLang="en-US" sz="2400" dirty="0">
                <a:latin typeface="Arial" panose="020B0604020202020204" pitchFamily="34" charset="0"/>
                <a:cs typeface="Arial" panose="020B0604020202020204" pitchFamily="34" charset="0"/>
              </a:rPr>
              <a:t> produce </a:t>
            </a:r>
            <a:r>
              <a:rPr lang="en-GB" altLang="en-US" sz="2400" dirty="0" smtClean="0">
                <a:latin typeface="Arial" panose="020B0604020202020204" pitchFamily="34" charset="0"/>
                <a:cs typeface="Arial" panose="020B0604020202020204" pitchFamily="34" charset="0"/>
              </a:rPr>
              <a:t>β-lactamases</a:t>
            </a:r>
            <a:r>
              <a:rPr lang="en-GB" altLang="en-US" sz="2400" dirty="0">
                <a:latin typeface="Arial" panose="020B0604020202020204" pitchFamily="34" charset="0"/>
                <a:cs typeface="Arial" panose="020B0604020202020204" pitchFamily="34" charset="0"/>
              </a:rPr>
              <a:t>. </a:t>
            </a:r>
            <a:endParaRPr lang="en-GB" altLang="en-US" sz="2400" dirty="0" smtClean="0">
              <a:latin typeface="Arial" panose="020B0604020202020204" pitchFamily="34" charset="0"/>
              <a:cs typeface="Arial" panose="020B0604020202020204" pitchFamily="34" charset="0"/>
            </a:endParaRPr>
          </a:p>
          <a:p>
            <a:pPr algn="l" rtl="0">
              <a:lnSpc>
                <a:spcPct val="90000"/>
              </a:lnSpc>
            </a:pPr>
            <a:r>
              <a:rPr lang="en-GB" altLang="en-US" sz="2400" dirty="0" smtClean="0">
                <a:latin typeface="Arial" panose="020B0604020202020204" pitchFamily="34" charset="0"/>
                <a:cs typeface="Arial" panose="020B0604020202020204" pitchFamily="34" charset="0"/>
              </a:rPr>
              <a:t>In </a:t>
            </a:r>
            <a:r>
              <a:rPr lang="en-GB" altLang="en-US" sz="2400" dirty="0">
                <a:latin typeface="Arial" panose="020B0604020202020204" pitchFamily="34" charset="0"/>
                <a:cs typeface="Arial" panose="020B0604020202020204" pitchFamily="34" charset="0"/>
              </a:rPr>
              <a:t>vitro susceptibility tests and animal studies have confirmed the activity of erythromycin and showed that </a:t>
            </a:r>
            <a:r>
              <a:rPr lang="en-GB" altLang="en-US" sz="2400" dirty="0">
                <a:solidFill>
                  <a:schemeClr val="accent1"/>
                </a:solidFill>
                <a:latin typeface="Arial" panose="020B0604020202020204" pitchFamily="34" charset="0"/>
                <a:cs typeface="Arial" panose="020B0604020202020204" pitchFamily="34" charset="0"/>
              </a:rPr>
              <a:t>tetracycline</a:t>
            </a:r>
            <a:r>
              <a:rPr lang="en-GB" altLang="en-US" sz="2400" dirty="0">
                <a:latin typeface="Arial" panose="020B0604020202020204" pitchFamily="34" charset="0"/>
                <a:cs typeface="Arial" panose="020B0604020202020204" pitchFamily="34" charset="0"/>
              </a:rPr>
              <a:t>, </a:t>
            </a:r>
            <a:r>
              <a:rPr lang="en-GB" altLang="en-US" sz="2400" dirty="0" err="1">
                <a:solidFill>
                  <a:schemeClr val="accent1"/>
                </a:solidFill>
                <a:latin typeface="Arial" panose="020B0604020202020204" pitchFamily="34" charset="0"/>
                <a:cs typeface="Arial" panose="020B0604020202020204" pitchFamily="34" charset="0"/>
              </a:rPr>
              <a:t>rifampin</a:t>
            </a:r>
            <a:r>
              <a:rPr lang="en-GB" altLang="en-US" sz="2400" dirty="0">
                <a:latin typeface="Arial" panose="020B0604020202020204" pitchFamily="34" charset="0"/>
                <a:cs typeface="Arial" panose="020B0604020202020204" pitchFamily="34" charset="0"/>
              </a:rPr>
              <a:t>, and the </a:t>
            </a:r>
            <a:r>
              <a:rPr lang="en-GB" altLang="en-US" sz="2400" dirty="0">
                <a:solidFill>
                  <a:schemeClr val="accent1"/>
                </a:solidFill>
                <a:latin typeface="Arial" panose="020B0604020202020204" pitchFamily="34" charset="0"/>
                <a:cs typeface="Arial" panose="020B0604020202020204" pitchFamily="34" charset="0"/>
              </a:rPr>
              <a:t>newer quinolones</a:t>
            </a:r>
            <a:r>
              <a:rPr lang="en-GB" altLang="en-US" sz="2400" dirty="0">
                <a:latin typeface="Arial" panose="020B0604020202020204" pitchFamily="34" charset="0"/>
                <a:cs typeface="Arial" panose="020B0604020202020204" pitchFamily="34" charset="0"/>
              </a:rPr>
              <a:t> are also active. Although the other </a:t>
            </a:r>
            <a:r>
              <a:rPr lang="en-GB" altLang="en-US" sz="2400" dirty="0" err="1">
                <a:latin typeface="Arial" panose="020B0604020202020204" pitchFamily="34" charset="0"/>
                <a:cs typeface="Arial" panose="020B0604020202020204" pitchFamily="34" charset="0"/>
              </a:rPr>
              <a:t>antimicrobics</a:t>
            </a:r>
            <a:r>
              <a:rPr lang="en-GB" altLang="en-US" sz="2400" dirty="0">
                <a:latin typeface="Arial" panose="020B0604020202020204" pitchFamily="34" charset="0"/>
                <a:cs typeface="Arial" panose="020B0604020202020204" pitchFamily="34" charset="0"/>
              </a:rPr>
              <a:t> are sometimes used in combination, erythromycin and the newer macrolides (</a:t>
            </a:r>
            <a:r>
              <a:rPr lang="en-GB" altLang="en-US" sz="2400" dirty="0">
                <a:solidFill>
                  <a:schemeClr val="accent1"/>
                </a:solidFill>
                <a:latin typeface="Arial" panose="020B0604020202020204" pitchFamily="34" charset="0"/>
                <a:cs typeface="Arial" panose="020B0604020202020204" pitchFamily="34" charset="0"/>
              </a:rPr>
              <a:t>azithromycin</a:t>
            </a:r>
            <a:r>
              <a:rPr lang="en-GB" altLang="en-US" sz="2400" dirty="0">
                <a:latin typeface="Arial" panose="020B0604020202020204" pitchFamily="34" charset="0"/>
                <a:cs typeface="Arial" panose="020B0604020202020204" pitchFamily="34" charset="0"/>
              </a:rPr>
              <a:t>, </a:t>
            </a:r>
            <a:r>
              <a:rPr lang="en-GB" altLang="en-US" sz="2400" dirty="0">
                <a:solidFill>
                  <a:schemeClr val="accent1"/>
                </a:solidFill>
                <a:latin typeface="Arial" panose="020B0604020202020204" pitchFamily="34" charset="0"/>
                <a:cs typeface="Arial" panose="020B0604020202020204" pitchFamily="34" charset="0"/>
              </a:rPr>
              <a:t>clarithromycin</a:t>
            </a:r>
            <a:r>
              <a:rPr lang="en-GB" altLang="en-US" sz="2400" dirty="0">
                <a:latin typeface="Arial" panose="020B0604020202020204" pitchFamily="34" charset="0"/>
                <a:cs typeface="Arial" panose="020B0604020202020204" pitchFamily="34" charset="0"/>
              </a:rPr>
              <a:t>) remain the agents of choice.</a:t>
            </a:r>
          </a:p>
        </p:txBody>
      </p:sp>
    </p:spTree>
    <p:extLst>
      <p:ext uri="{BB962C8B-B14F-4D97-AF65-F5344CB8AC3E}">
        <p14:creationId xmlns:p14="http://schemas.microsoft.com/office/powerpoint/2010/main" val="15580613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0"/>
            <a:ext cx="8229600" cy="76200"/>
          </a:xfrm>
        </p:spPr>
        <p:txBody>
          <a:bodyPr>
            <a:normAutofit fontScale="90000"/>
          </a:bodyPr>
          <a:lstStyle/>
          <a:p>
            <a:endParaRPr lang="en-GB" altLang="en-US" sz="4000"/>
          </a:p>
        </p:txBody>
      </p:sp>
      <p:sp>
        <p:nvSpPr>
          <p:cNvPr id="155651" name="Rectangle 3"/>
          <p:cNvSpPr>
            <a:spLocks noGrp="1" noChangeArrowheads="1"/>
          </p:cNvSpPr>
          <p:nvPr>
            <p:ph type="body" idx="1"/>
          </p:nvPr>
        </p:nvSpPr>
        <p:spPr>
          <a:xfrm>
            <a:off x="304800" y="990600"/>
            <a:ext cx="8534400" cy="5410200"/>
          </a:xfrm>
        </p:spPr>
        <p:txBody>
          <a:bodyPr>
            <a:normAutofit fontScale="92500" lnSpcReduction="10000"/>
          </a:bodyPr>
          <a:lstStyle/>
          <a:p>
            <a:pPr algn="l" rtl="0">
              <a:lnSpc>
                <a:spcPct val="90000"/>
              </a:lnSpc>
              <a:buFont typeface="Wingdings" pitchFamily="2" charset="2"/>
              <a:buNone/>
            </a:pPr>
            <a:r>
              <a:rPr lang="en-GB" altLang="en-US" sz="2800" dirty="0">
                <a:solidFill>
                  <a:srgbClr val="FF6699"/>
                </a:solidFill>
                <a:latin typeface="Times New Roman" pitchFamily="18" charset="0"/>
                <a:cs typeface="Times New Roman" pitchFamily="18" charset="0"/>
              </a:rPr>
              <a:t>	</a:t>
            </a:r>
            <a:r>
              <a:rPr lang="en-GB" altLang="en-US" dirty="0">
                <a:solidFill>
                  <a:srgbClr val="0070C0"/>
                </a:solidFill>
                <a:latin typeface="Arial" panose="020B0604020202020204" pitchFamily="34" charset="0"/>
                <a:cs typeface="Arial" panose="020B0604020202020204" pitchFamily="34" charset="0"/>
              </a:rPr>
              <a:t>PREVENTION</a:t>
            </a:r>
          </a:p>
          <a:p>
            <a:pPr algn="l" rtl="0">
              <a:lnSpc>
                <a:spcPct val="90000"/>
              </a:lnSpc>
            </a:pPr>
            <a:r>
              <a:rPr lang="en-GB" altLang="en-US" sz="2400" dirty="0">
                <a:latin typeface="Arial" panose="020B0604020202020204" pitchFamily="34" charset="0"/>
                <a:cs typeface="Arial" panose="020B0604020202020204" pitchFamily="34" charset="0"/>
              </a:rPr>
              <a:t>The prevention of </a:t>
            </a:r>
            <a:r>
              <a:rPr lang="en-GB" altLang="en-US" sz="2400" dirty="0" err="1">
                <a:latin typeface="Arial" panose="020B0604020202020204" pitchFamily="34" charset="0"/>
                <a:cs typeface="Arial" panose="020B0604020202020204" pitchFamily="34" charset="0"/>
              </a:rPr>
              <a:t>legionellosis</a:t>
            </a:r>
            <a:r>
              <a:rPr lang="en-GB" altLang="en-US" sz="2400" dirty="0">
                <a:latin typeface="Arial" panose="020B0604020202020204" pitchFamily="34" charset="0"/>
                <a:cs typeface="Arial" panose="020B0604020202020204" pitchFamily="34" charset="0"/>
              </a:rPr>
              <a:t> involves minimizing production of aerosols in public places from water that may be contaminated with </a:t>
            </a:r>
            <a:r>
              <a:rPr lang="en-GB" altLang="en-US" sz="2400" i="1" dirty="0">
                <a:latin typeface="Arial" panose="020B0604020202020204" pitchFamily="34" charset="0"/>
                <a:cs typeface="Arial" panose="020B0604020202020204" pitchFamily="34" charset="0"/>
              </a:rPr>
              <a:t>Legionella</a:t>
            </a:r>
            <a:r>
              <a:rPr lang="en-GB" altLang="en-US" sz="2400" dirty="0">
                <a:latin typeface="Arial" panose="020B0604020202020204" pitchFamily="34" charset="0"/>
                <a:cs typeface="Arial" panose="020B0604020202020204" pitchFamily="34" charset="0"/>
              </a:rPr>
              <a:t>. </a:t>
            </a:r>
            <a:endParaRPr lang="en-GB" altLang="en-US" sz="2400" dirty="0" smtClean="0">
              <a:latin typeface="Arial" panose="020B0604020202020204" pitchFamily="34" charset="0"/>
              <a:cs typeface="Arial" panose="020B0604020202020204" pitchFamily="34" charset="0"/>
            </a:endParaRPr>
          </a:p>
          <a:p>
            <a:pPr algn="l" rtl="0">
              <a:lnSpc>
                <a:spcPct val="90000"/>
              </a:lnSpc>
            </a:pPr>
            <a:r>
              <a:rPr lang="en-GB" altLang="en-US" sz="2400" dirty="0" smtClean="0">
                <a:latin typeface="Arial" panose="020B0604020202020204" pitchFamily="34" charset="0"/>
                <a:cs typeface="Arial" panose="020B0604020202020204" pitchFamily="34" charset="0"/>
              </a:rPr>
              <a:t>Although </a:t>
            </a:r>
            <a:r>
              <a:rPr lang="en-GB" altLang="en-US" sz="2400" dirty="0">
                <a:latin typeface="Arial" panose="020B0604020202020204" pitchFamily="34" charset="0"/>
                <a:cs typeface="Arial" panose="020B0604020202020204" pitchFamily="34" charset="0"/>
              </a:rPr>
              <a:t>outbreaks connected with large buildings have received the most attention, cases have been traced to sources as common as the mists used in supermarkets to make the vegetables look shiny and fresh. </a:t>
            </a:r>
          </a:p>
          <a:p>
            <a:pPr algn="l" rtl="0">
              <a:lnSpc>
                <a:spcPct val="90000"/>
              </a:lnSpc>
            </a:pPr>
            <a:r>
              <a:rPr lang="en-GB" altLang="en-US" sz="2400" dirty="0">
                <a:latin typeface="Arial" panose="020B0604020202020204" pitchFamily="34" charset="0"/>
                <a:cs typeface="Arial" panose="020B0604020202020204" pitchFamily="34" charset="0"/>
              </a:rPr>
              <a:t>Prevention is complicated by the fact </a:t>
            </a:r>
            <a:r>
              <a:rPr lang="en-GB" altLang="en-US" sz="2400" dirty="0" smtClean="0">
                <a:latin typeface="Arial" panose="020B0604020202020204" pitchFamily="34" charset="0"/>
                <a:cs typeface="Arial" panose="020B0604020202020204" pitchFamily="34" charset="0"/>
              </a:rPr>
              <a:t>that </a:t>
            </a:r>
            <a:r>
              <a:rPr lang="en-GB" altLang="en-US" sz="2400" i="1" dirty="0">
                <a:latin typeface="Arial" panose="020B0604020202020204" pitchFamily="34" charset="0"/>
                <a:cs typeface="Arial" panose="020B0604020202020204" pitchFamily="34" charset="0"/>
              </a:rPr>
              <a:t>Legionella</a:t>
            </a:r>
            <a:r>
              <a:rPr lang="en-GB" altLang="en-US" sz="2400" dirty="0">
                <a:latin typeface="Arial" panose="020B0604020202020204" pitchFamily="34" charset="0"/>
                <a:cs typeface="Arial" panose="020B0604020202020204" pitchFamily="34" charset="0"/>
              </a:rPr>
              <a:t> bacteria are </a:t>
            </a:r>
            <a:r>
              <a:rPr lang="en-GB" altLang="en-US" sz="2400" u="sng" dirty="0">
                <a:latin typeface="Arial" panose="020B0604020202020204" pitchFamily="34" charset="0"/>
                <a:cs typeface="Arial" panose="020B0604020202020204" pitchFamily="34" charset="0"/>
              </a:rPr>
              <a:t>relatively resistant to chlorine and heat</a:t>
            </a:r>
            <a:r>
              <a:rPr lang="en-GB" altLang="en-US" sz="2400" dirty="0">
                <a:latin typeface="Arial" panose="020B0604020202020204" pitchFamily="34" charset="0"/>
                <a:cs typeface="Arial" panose="020B0604020202020204" pitchFamily="34" charset="0"/>
              </a:rPr>
              <a:t>. They have been isolated from hot water tanks held at over 50° C. </a:t>
            </a:r>
            <a:endParaRPr lang="en-GB" altLang="en-US" sz="2400" dirty="0" smtClean="0">
              <a:latin typeface="Arial" panose="020B0604020202020204" pitchFamily="34" charset="0"/>
              <a:cs typeface="Arial" panose="020B0604020202020204" pitchFamily="34" charset="0"/>
            </a:endParaRPr>
          </a:p>
          <a:p>
            <a:pPr algn="l" rtl="0">
              <a:lnSpc>
                <a:spcPct val="90000"/>
              </a:lnSpc>
            </a:pPr>
            <a:r>
              <a:rPr lang="en-GB" altLang="en-US" sz="2400" dirty="0" smtClean="0">
                <a:latin typeface="Arial" panose="020B0604020202020204" pitchFamily="34" charset="0"/>
                <a:cs typeface="Arial" panose="020B0604020202020204" pitchFamily="34" charset="0"/>
              </a:rPr>
              <a:t>Methods </a:t>
            </a:r>
            <a:r>
              <a:rPr lang="en-GB" altLang="en-US" sz="2400" dirty="0">
                <a:latin typeface="Arial" panose="020B0604020202020204" pitchFamily="34" charset="0"/>
                <a:cs typeface="Arial" panose="020B0604020202020204" pitchFamily="34" charset="0"/>
              </a:rPr>
              <a:t>for decontaminating water systems are still under evaluation. Some outbreaks have been aborted by </a:t>
            </a:r>
            <a:r>
              <a:rPr lang="en-GB" altLang="en-US" sz="2400" dirty="0" err="1">
                <a:latin typeface="Arial" panose="020B0604020202020204" pitchFamily="34" charset="0"/>
                <a:cs typeface="Arial" panose="020B0604020202020204" pitchFamily="34" charset="0"/>
              </a:rPr>
              <a:t>hyperchlorination</a:t>
            </a:r>
            <a:r>
              <a:rPr lang="en-GB" altLang="en-US" sz="2400" dirty="0">
                <a:latin typeface="Arial" panose="020B0604020202020204" pitchFamily="34" charset="0"/>
                <a:cs typeface="Arial" panose="020B0604020202020204" pitchFamily="34" charset="0"/>
              </a:rPr>
              <a:t>, by correcting malfunctions in water systems, or by temporarily elevating the system temperature above 70° C. </a:t>
            </a:r>
            <a:endParaRPr lang="en-GB" altLang="en-US" sz="2400" dirty="0" smtClean="0">
              <a:latin typeface="Arial" panose="020B0604020202020204" pitchFamily="34" charset="0"/>
              <a:cs typeface="Arial" panose="020B0604020202020204" pitchFamily="34" charset="0"/>
            </a:endParaRPr>
          </a:p>
          <a:p>
            <a:pPr algn="l" rtl="0">
              <a:lnSpc>
                <a:spcPct val="90000"/>
              </a:lnSpc>
            </a:pPr>
            <a:r>
              <a:rPr lang="en-GB" altLang="en-US" sz="2400" dirty="0" smtClean="0">
                <a:latin typeface="Arial" panose="020B0604020202020204" pitchFamily="34" charset="0"/>
                <a:cs typeface="Arial" panose="020B0604020202020204" pitchFamily="34" charset="0"/>
              </a:rPr>
              <a:t>The </a:t>
            </a:r>
            <a:r>
              <a:rPr lang="en-GB" altLang="en-US" sz="2400" dirty="0">
                <a:latin typeface="Arial" panose="020B0604020202020204" pitchFamily="34" charset="0"/>
                <a:cs typeface="Arial" panose="020B0604020202020204" pitchFamily="34" charset="0"/>
              </a:rPr>
              <a:t>installation of silver and copper ionization systems similar to those used in large swimming pools has been </a:t>
            </a:r>
            <a:r>
              <a:rPr lang="en-GB" altLang="en-US" sz="2400" dirty="0" smtClean="0">
                <a:latin typeface="Arial" panose="020B0604020202020204" pitchFamily="34" charset="0"/>
                <a:cs typeface="Arial" panose="020B0604020202020204" pitchFamily="34" charset="0"/>
              </a:rPr>
              <a:t>effective.</a:t>
            </a:r>
            <a:endParaRPr lang="en-GB"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8634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591312"/>
          </a:xfrm>
        </p:spPr>
        <p:txBody>
          <a:bodyPr>
            <a:normAutofit/>
          </a:bodyPr>
          <a:lstStyle/>
          <a:p>
            <a:pPr>
              <a:lnSpc>
                <a:spcPct val="90000"/>
              </a:lnSpc>
              <a:spcBef>
                <a:spcPct val="20000"/>
              </a:spcBef>
              <a:buClr>
                <a:schemeClr val="accent3"/>
              </a:buClr>
              <a:buSzPct val="95000"/>
            </a:pPr>
            <a:r>
              <a:rPr lang="en-US" sz="3200" dirty="0">
                <a:solidFill>
                  <a:srgbClr val="0070C0"/>
                </a:solidFill>
                <a:latin typeface="Arial" panose="020B0604020202020204" pitchFamily="34" charset="0"/>
                <a:ea typeface="+mn-ea"/>
                <a:cs typeface="Arial" panose="020B0604020202020204" pitchFamily="34" charset="0"/>
              </a:rPr>
              <a:t>Microbiological characteristics</a:t>
            </a:r>
          </a:p>
        </p:txBody>
      </p:sp>
      <p:sp>
        <p:nvSpPr>
          <p:cNvPr id="3" name="Content Placeholder 2"/>
          <p:cNvSpPr>
            <a:spLocks noGrp="1"/>
          </p:cNvSpPr>
          <p:nvPr>
            <p:ph sz="half" idx="1"/>
          </p:nvPr>
        </p:nvSpPr>
        <p:spPr>
          <a:xfrm>
            <a:off x="457200" y="1721069"/>
            <a:ext cx="8229600" cy="4603531"/>
          </a:xfrm>
        </p:spPr>
        <p:txBody>
          <a:bodyPr>
            <a:normAutofit/>
          </a:bodyPr>
          <a:lstStyle/>
          <a:p>
            <a:pPr marL="342900" lvl="1" indent="-342900">
              <a:buFont typeface="Wingdings" panose="05000000000000000000" pitchFamily="2" charset="2"/>
              <a:buChar char="q"/>
            </a:pPr>
            <a:r>
              <a:rPr lang="en-US" altLang="en-US" i="1" dirty="0">
                <a:latin typeface="Arial" panose="020B0604020202020204" pitchFamily="34" charset="0"/>
                <a:cs typeface="Arial" panose="020B0604020202020204" pitchFamily="34" charset="0"/>
              </a:rPr>
              <a:t>Streptococcus pneumoniae </a:t>
            </a:r>
            <a:r>
              <a:rPr lang="en-US" altLang="en-US" dirty="0">
                <a:latin typeface="Arial" panose="020B0604020202020204" pitchFamily="34" charset="0"/>
                <a:cs typeface="Arial" panose="020B0604020202020204" pitchFamily="34" charset="0"/>
              </a:rPr>
              <a:t>is a gram-positive coccus. Usually they are found in pairs of cocci, or diplococci, but they may also occur in short chains or singly. When cultured on blood agar they demonstrate alpha hemolysis. They are non motile </a:t>
            </a:r>
            <a:r>
              <a:rPr lang="en-US" altLang="en-US" dirty="0" smtClean="0">
                <a:latin typeface="Arial" panose="020B0604020202020204" pitchFamily="34" charset="0"/>
                <a:cs typeface="Arial" panose="020B0604020202020204" pitchFamily="34" charset="0"/>
              </a:rPr>
              <a:t>organisms</a:t>
            </a:r>
          </a:p>
          <a:p>
            <a:pPr marL="342900" lvl="1" indent="-342900">
              <a:buFont typeface="Wingdings" panose="05000000000000000000" pitchFamily="2" charset="2"/>
              <a:buChar char="q"/>
            </a:pPr>
            <a:r>
              <a:rPr lang="en-US" altLang="en-US" dirty="0" smtClean="0">
                <a:latin typeface="Arial" panose="020B0604020202020204" pitchFamily="34" charset="0"/>
                <a:cs typeface="Arial" panose="020B0604020202020204" pitchFamily="34" charset="0"/>
              </a:rPr>
              <a:t>Virulence </a:t>
            </a:r>
            <a:r>
              <a:rPr lang="en-US" altLang="en-US" dirty="0">
                <a:latin typeface="Arial" panose="020B0604020202020204" pitchFamily="34" charset="0"/>
                <a:cs typeface="Arial" panose="020B0604020202020204" pitchFamily="34" charset="0"/>
              </a:rPr>
              <a:t>is caused by the chemical composition of the capsule. There are over 90 serotypes of </a:t>
            </a:r>
            <a:r>
              <a:rPr lang="en-US" altLang="en-US" i="1" dirty="0">
                <a:latin typeface="Arial" panose="020B0604020202020204" pitchFamily="34" charset="0"/>
                <a:cs typeface="Arial" panose="020B0604020202020204" pitchFamily="34" charset="0"/>
              </a:rPr>
              <a:t>S. pneumoniae </a:t>
            </a:r>
            <a:r>
              <a:rPr lang="en-US" altLang="en-US" dirty="0">
                <a:latin typeface="Arial" panose="020B0604020202020204" pitchFamily="34" charset="0"/>
                <a:cs typeface="Arial" panose="020B0604020202020204" pitchFamily="34" charset="0"/>
              </a:rPr>
              <a:t>which causes great difficulty when trying to develop a vaccine for this bacterium. The capsule interferes with phagocytosis by preventing C3b </a:t>
            </a:r>
            <a:r>
              <a:rPr lang="en-US" altLang="en-US" dirty="0" err="1">
                <a:latin typeface="Arial" panose="020B0604020202020204" pitchFamily="34" charset="0"/>
                <a:cs typeface="Arial" panose="020B0604020202020204" pitchFamily="34" charset="0"/>
              </a:rPr>
              <a:t>opsonization</a:t>
            </a:r>
            <a:r>
              <a:rPr lang="en-US" altLang="en-US" dirty="0">
                <a:latin typeface="Arial" panose="020B0604020202020204" pitchFamily="34" charset="0"/>
                <a:cs typeface="Arial" panose="020B0604020202020204" pitchFamily="34" charset="0"/>
              </a:rPr>
              <a:t> of the bacterial cells</a:t>
            </a:r>
          </a:p>
          <a:p>
            <a:pPr marL="342900" lvl="1" indent="-342900">
              <a:buFont typeface="Wingdings" panose="05000000000000000000" pitchFamily="2" charset="2"/>
              <a:buChar char="q"/>
            </a:pPr>
            <a:endParaRPr lang="en-US" alt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374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914400"/>
            <a:ext cx="7696200" cy="5440525"/>
          </a:xfrm>
        </p:spPr>
        <p:txBody>
          <a:bodyPr>
            <a:normAutofit fontScale="92500" lnSpcReduction="10000"/>
          </a:bodyPr>
          <a:lstStyle/>
          <a:p>
            <a:pPr marL="0" indent="0">
              <a:buNone/>
            </a:pPr>
            <a:r>
              <a:rPr lang="en-US" sz="3500" dirty="0" smtClean="0">
                <a:solidFill>
                  <a:srgbClr val="0070C0"/>
                </a:solidFill>
                <a:latin typeface="Arial" panose="020B0604020202020204" pitchFamily="34" charset="0"/>
                <a:cs typeface="Arial" panose="020B0604020202020204" pitchFamily="34" charset="0"/>
              </a:rPr>
              <a:t>  Diseases</a:t>
            </a:r>
            <a:endParaRPr lang="en-US" sz="3500" dirty="0">
              <a:solidFill>
                <a:srgbClr val="0070C0"/>
              </a:solidFill>
              <a:latin typeface="Arial" panose="020B0604020202020204" pitchFamily="34" charset="0"/>
              <a:cs typeface="Arial" panose="020B0604020202020204" pitchFamily="34" charset="0"/>
            </a:endParaRPr>
          </a:p>
          <a:p>
            <a:r>
              <a:rPr lang="en-US" sz="2400" i="1" dirty="0">
                <a:latin typeface="Arial" panose="020B0604020202020204" pitchFamily="34" charset="0"/>
                <a:cs typeface="Arial" panose="020B0604020202020204" pitchFamily="34" charset="0"/>
              </a:rPr>
              <a:t>S. pneumoniae </a:t>
            </a:r>
            <a:r>
              <a:rPr lang="en-US" sz="2400" dirty="0">
                <a:latin typeface="Arial" panose="020B0604020202020204" pitchFamily="34" charset="0"/>
                <a:cs typeface="Arial" panose="020B0604020202020204" pitchFamily="34" charset="0"/>
              </a:rPr>
              <a:t>is the leading cause of pneumonia in all ages. </a:t>
            </a:r>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is characterized by four stages. </a:t>
            </a:r>
            <a:endParaRPr lang="en-US" sz="2400" dirty="0" smtClean="0">
              <a:latin typeface="Arial" panose="020B0604020202020204" pitchFamily="34" charset="0"/>
              <a:cs typeface="Arial" panose="020B0604020202020204" pitchFamily="34" charset="0"/>
            </a:endParaRPr>
          </a:p>
          <a:p>
            <a:pPr marL="268288" indent="-188913">
              <a:buFont typeface="+mj-lt"/>
              <a:buAutoNum type="arabicPeriod"/>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the first stage the lung alveoli fill up with a serous fluid which is thought to be stimulated by the cell wall of the organism. This fluid contains a lot of organisms but little inflammatory cells. The spread of the organism throughout the lungs is mediated by this fluid</a:t>
            </a:r>
            <a:r>
              <a:rPr lang="en-US" sz="2400" dirty="0" smtClean="0">
                <a:latin typeface="Arial" panose="020B0604020202020204" pitchFamily="34" charset="0"/>
                <a:cs typeface="Arial" panose="020B0604020202020204" pitchFamily="34" charset="0"/>
              </a:rPr>
              <a:t>.</a:t>
            </a:r>
          </a:p>
          <a:p>
            <a:pPr marL="268288" indent="-188913">
              <a:buFont typeface="+mj-lt"/>
              <a:buAutoNum type="arabicPeriod"/>
            </a:pP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 the second stage, neutrophils, which are attracted by the </a:t>
            </a:r>
            <a:r>
              <a:rPr lang="en-US" sz="2400" i="1" dirty="0">
                <a:latin typeface="Arial" panose="020B0604020202020204" pitchFamily="34" charset="0"/>
                <a:cs typeface="Arial" panose="020B0604020202020204" pitchFamily="34" charset="0"/>
              </a:rPr>
              <a:t>S. pneumoniae </a:t>
            </a:r>
            <a:r>
              <a:rPr lang="en-US" sz="2400" dirty="0">
                <a:latin typeface="Arial" panose="020B0604020202020204" pitchFamily="34" charset="0"/>
                <a:cs typeface="Arial" panose="020B0604020202020204" pitchFamily="34" charset="0"/>
              </a:rPr>
              <a:t>and there chemotactic signals and the host cell’s alternate pathway, invade the alveoli. Also red blood cells are recruited to this site. </a:t>
            </a:r>
            <a:endParaRPr lang="en-US" sz="2400" dirty="0" smtClean="0">
              <a:latin typeface="Arial" panose="020B0604020202020204" pitchFamily="34" charset="0"/>
              <a:cs typeface="Arial" panose="020B0604020202020204" pitchFamily="34" charset="0"/>
            </a:endParaRPr>
          </a:p>
          <a:p>
            <a:pPr marL="268288" indent="-188913">
              <a:buFont typeface="+mj-lt"/>
              <a:buAutoNum type="arabicPeriod"/>
            </a:pPr>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the third stage, mostly neutrophils are packed into the alveoli and very few bacteria remain. </a:t>
            </a:r>
            <a:endParaRPr lang="en-US" sz="2400" dirty="0" smtClean="0">
              <a:latin typeface="Arial" panose="020B0604020202020204" pitchFamily="34" charset="0"/>
              <a:cs typeface="Arial" panose="020B0604020202020204" pitchFamily="34" charset="0"/>
            </a:endParaRPr>
          </a:p>
          <a:p>
            <a:pPr marL="268288" indent="-188913">
              <a:buFont typeface="+mj-lt"/>
              <a:buAutoNum type="arabicPeriod"/>
            </a:pPr>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the final stage, macrophages eliminate the remaining residue from the inflammatory response</a:t>
            </a:r>
          </a:p>
        </p:txBody>
      </p:sp>
    </p:spTree>
    <p:extLst>
      <p:ext uri="{BB962C8B-B14F-4D97-AF65-F5344CB8AC3E}">
        <p14:creationId xmlns:p14="http://schemas.microsoft.com/office/powerpoint/2010/main" val="2718933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838200"/>
            <a:ext cx="8229600" cy="5516725"/>
          </a:xfrm>
        </p:spPr>
        <p:txBody>
          <a:bodyPr>
            <a:normAutofit lnSpcReduction="10000"/>
          </a:bodyPr>
          <a:lstStyle/>
          <a:p>
            <a:pPr>
              <a:buFont typeface="Wingdings" panose="05000000000000000000" pitchFamily="2" charset="2"/>
              <a:buChar char="§"/>
            </a:pPr>
            <a:r>
              <a:rPr lang="en-US" sz="2400" dirty="0" smtClean="0">
                <a:latin typeface="Arial" panose="020B0604020202020204" pitchFamily="34" charset="0"/>
                <a:ea typeface="Calibri"/>
                <a:cs typeface="Arial" panose="020B0604020202020204" pitchFamily="34" charset="0"/>
              </a:rPr>
              <a:t>As </a:t>
            </a:r>
            <a:r>
              <a:rPr lang="en-US" sz="2400" dirty="0">
                <a:latin typeface="Arial" panose="020B0604020202020204" pitchFamily="34" charset="0"/>
                <a:ea typeface="Calibri"/>
                <a:cs typeface="Arial" panose="020B0604020202020204" pitchFamily="34" charset="0"/>
              </a:rPr>
              <a:t>one can see, the damage which is done to the lung is largely a result of the host’s inflammatory response, which causes the buildup of fluids in the lungs. </a:t>
            </a:r>
            <a:endParaRPr lang="en-US" sz="2400" dirty="0" smtClean="0">
              <a:latin typeface="Arial" panose="020B0604020202020204" pitchFamily="34" charset="0"/>
              <a:ea typeface="Calibri"/>
              <a:cs typeface="Arial" panose="020B0604020202020204" pitchFamily="34" charset="0"/>
            </a:endParaRPr>
          </a:p>
          <a:p>
            <a:pPr>
              <a:buFont typeface="Wingdings" panose="05000000000000000000" pitchFamily="2" charset="2"/>
              <a:buChar char="§"/>
            </a:pPr>
            <a:r>
              <a:rPr lang="en-US" sz="2400" dirty="0" smtClean="0">
                <a:latin typeface="Arial" panose="020B0604020202020204" pitchFamily="34" charset="0"/>
                <a:ea typeface="Calibri"/>
                <a:cs typeface="Arial" panose="020B0604020202020204" pitchFamily="34" charset="0"/>
              </a:rPr>
              <a:t>If</a:t>
            </a:r>
            <a:r>
              <a:rPr lang="en-US" sz="2400" dirty="0">
                <a:latin typeface="Arial" panose="020B0604020202020204" pitchFamily="34" charset="0"/>
                <a:ea typeface="Calibri"/>
                <a:cs typeface="Arial" panose="020B0604020202020204" pitchFamily="34" charset="0"/>
              </a:rPr>
              <a:t> </a:t>
            </a:r>
            <a:r>
              <a:rPr lang="en-US" sz="2400" i="1" dirty="0">
                <a:latin typeface="Arial" panose="020B0604020202020204" pitchFamily="34" charset="0"/>
                <a:ea typeface="Calibri"/>
                <a:cs typeface="Arial" panose="020B0604020202020204" pitchFamily="34" charset="0"/>
              </a:rPr>
              <a:t>S. pneumoniae</a:t>
            </a:r>
            <a:r>
              <a:rPr lang="en-US" sz="2400" dirty="0">
                <a:latin typeface="Arial" panose="020B0604020202020204" pitchFamily="34" charset="0"/>
                <a:ea typeface="Calibri"/>
                <a:cs typeface="Arial" panose="020B0604020202020204" pitchFamily="34" charset="0"/>
              </a:rPr>
              <a:t> is allowed to persist in the lungs it can then invade the blood, which causes bacteremia. When in the blood it can traverse the blood-brain barrier and infect the meninges, which results in meningitis. </a:t>
            </a:r>
            <a:endParaRPr lang="en-US" sz="2400" dirty="0" smtClean="0">
              <a:latin typeface="Arial" panose="020B0604020202020204" pitchFamily="34" charset="0"/>
              <a:ea typeface="Calibri"/>
              <a:cs typeface="Arial" panose="020B0604020202020204" pitchFamily="34" charset="0"/>
            </a:endParaRPr>
          </a:p>
          <a:p>
            <a:pPr>
              <a:buFont typeface="Wingdings" panose="05000000000000000000" pitchFamily="2" charset="2"/>
              <a:buChar char="§"/>
            </a:pPr>
            <a:r>
              <a:rPr lang="en-US" sz="2400" i="1" dirty="0" smtClean="0">
                <a:latin typeface="Arial" panose="020B0604020202020204" pitchFamily="34" charset="0"/>
                <a:ea typeface="Calibri"/>
                <a:cs typeface="Arial" panose="020B0604020202020204" pitchFamily="34" charset="0"/>
              </a:rPr>
              <a:t>S</a:t>
            </a:r>
            <a:r>
              <a:rPr lang="en-US" sz="2400" i="1" dirty="0">
                <a:latin typeface="Arial" panose="020B0604020202020204" pitchFamily="34" charset="0"/>
                <a:ea typeface="Calibri"/>
                <a:cs typeface="Arial" panose="020B0604020202020204" pitchFamily="34" charset="0"/>
              </a:rPr>
              <a:t>. pneumoniae</a:t>
            </a:r>
            <a:r>
              <a:rPr lang="en-US" sz="2400" dirty="0">
                <a:latin typeface="Arial" panose="020B0604020202020204" pitchFamily="34" charset="0"/>
                <a:ea typeface="Calibri"/>
                <a:cs typeface="Arial" panose="020B0604020202020204" pitchFamily="34" charset="0"/>
              </a:rPr>
              <a:t> is also associated with diseases in other parts of the respiratory tract including the paranasal sinuses, which is better known as sinusitis, and the middle ear can become infected, which is known as otitis media. It has also been known to cause peritonitis, an inflammation of the peritoneum, the membrane that lines the abdominal wall, and it is also implicated in causing arthritis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761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8229600" cy="5181600"/>
          </a:xfrm>
        </p:spPr>
        <p:txBody>
          <a:bodyPr>
            <a:normAutofit lnSpcReduction="10000"/>
          </a:bodyPr>
          <a:lstStyle/>
          <a:p>
            <a:pPr marL="0" indent="0">
              <a:buNone/>
            </a:pPr>
            <a:r>
              <a:rPr lang="en-US" dirty="0" smtClean="0"/>
              <a:t>   </a:t>
            </a:r>
            <a:r>
              <a:rPr lang="en-US" sz="3200" dirty="0" smtClean="0">
                <a:solidFill>
                  <a:srgbClr val="0070C0"/>
                </a:solidFill>
                <a:latin typeface="Arial" panose="020B0604020202020204" pitchFamily="34" charset="0"/>
                <a:cs typeface="Arial" panose="020B0604020202020204" pitchFamily="34" charset="0"/>
              </a:rPr>
              <a:t>Diagnosis</a:t>
            </a:r>
            <a:endParaRPr lang="en-US" sz="3200" dirty="0">
              <a:solidFill>
                <a:srgbClr val="0070C0"/>
              </a:solidFill>
              <a:latin typeface="Arial" panose="020B0604020202020204" pitchFamily="34" charset="0"/>
              <a:cs typeface="Arial" panose="020B0604020202020204" pitchFamily="34" charset="0"/>
            </a:endParaRP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A gram stain is performed from the sputum of the infected patient. The presence of neutrophils </a:t>
            </a:r>
            <a:r>
              <a:rPr lang="en-US" sz="2400" dirty="0" smtClean="0">
                <a:latin typeface="Arial" panose="020B0604020202020204" pitchFamily="34" charset="0"/>
                <a:cs typeface="Arial" panose="020B0604020202020204" pitchFamily="34" charset="0"/>
              </a:rPr>
              <a:t>(&gt;</a:t>
            </a:r>
            <a:r>
              <a:rPr lang="en-US" sz="2400" dirty="0">
                <a:latin typeface="Arial" panose="020B0604020202020204" pitchFamily="34" charset="0"/>
                <a:cs typeface="Arial" panose="020B0604020202020204" pitchFamily="34" charset="0"/>
              </a:rPr>
              <a:t>25 neutrophils and &lt;10 epithelial cells per high power field</a:t>
            </a:r>
            <a:r>
              <a:rPr lang="en-US" sz="2400" dirty="0" smtClean="0">
                <a:latin typeface="Arial" panose="020B0604020202020204" pitchFamily="34" charset="0"/>
                <a:cs typeface="Arial" panose="020B0604020202020204" pitchFamily="34" charset="0"/>
              </a:rPr>
              <a:t>) and </a:t>
            </a:r>
            <a:r>
              <a:rPr lang="en-US" sz="2400" dirty="0">
                <a:latin typeface="Arial" panose="020B0604020202020204" pitchFamily="34" charset="0"/>
                <a:cs typeface="Arial" panose="020B0604020202020204" pitchFamily="34" charset="0"/>
              </a:rPr>
              <a:t>greater than ten gram-positive diplococci usually results in the diagnosis of </a:t>
            </a:r>
            <a:r>
              <a:rPr lang="en-US" sz="2400" i="1" dirty="0">
                <a:latin typeface="Arial" panose="020B0604020202020204" pitchFamily="34" charset="0"/>
                <a:cs typeface="Arial" panose="020B0604020202020204" pitchFamily="34" charset="0"/>
              </a:rPr>
              <a:t>Streptococcus pneumoniae</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For </a:t>
            </a:r>
            <a:r>
              <a:rPr lang="en-US" sz="2400" dirty="0">
                <a:latin typeface="Arial" panose="020B0604020202020204" pitchFamily="34" charset="0"/>
                <a:cs typeface="Arial" panose="020B0604020202020204" pitchFamily="34" charset="0"/>
              </a:rPr>
              <a:t>further conformation of this organism, it is streaked on blood agar. When on blood agar the organism should exhibit alpha-hemolysis, which is characterized as a zone of green coloring around the colonies of bacteria on the </a:t>
            </a:r>
            <a:r>
              <a:rPr lang="en-US" sz="2400" dirty="0" smtClean="0">
                <a:latin typeface="Arial" panose="020B0604020202020204" pitchFamily="34" charset="0"/>
                <a:cs typeface="Arial" panose="020B0604020202020204" pitchFamily="34" charset="0"/>
              </a:rPr>
              <a:t>agar, </a:t>
            </a:r>
            <a:r>
              <a:rPr lang="en-US" sz="2400" dirty="0">
                <a:latin typeface="Arial" panose="020B0604020202020204" pitchFamily="34" charset="0"/>
                <a:cs typeface="Arial" panose="020B0604020202020204" pitchFamily="34" charset="0"/>
              </a:rPr>
              <a:t>the streaked organisms must also exhibit </a:t>
            </a:r>
            <a:r>
              <a:rPr lang="en-US" sz="2400" dirty="0" smtClean="0">
                <a:latin typeface="Arial" panose="020B0604020202020204" pitchFamily="34" charset="0"/>
                <a:cs typeface="Arial" panose="020B0604020202020204" pitchFamily="34" charset="0"/>
              </a:rPr>
              <a:t>bile solubility and </a:t>
            </a:r>
            <a:r>
              <a:rPr lang="en-US" sz="2400" dirty="0">
                <a:latin typeface="Arial" panose="020B0604020202020204" pitchFamily="34" charset="0"/>
                <a:cs typeface="Arial" panose="020B0604020202020204" pitchFamily="34" charset="0"/>
              </a:rPr>
              <a:t>optochin </a:t>
            </a:r>
            <a:r>
              <a:rPr lang="en-US" sz="2400" dirty="0" smtClean="0">
                <a:latin typeface="Arial" panose="020B0604020202020204" pitchFamily="34" charset="0"/>
                <a:cs typeface="Arial" panose="020B0604020202020204" pitchFamily="34" charset="0"/>
              </a:rPr>
              <a:t>sensitivity as well as fermentation of inulin to </a:t>
            </a:r>
            <a:r>
              <a:rPr lang="en-US" sz="2400" dirty="0">
                <a:latin typeface="Arial" panose="020B0604020202020204" pitchFamily="34" charset="0"/>
                <a:cs typeface="Arial" panose="020B0604020202020204" pitchFamily="34" charset="0"/>
              </a:rPr>
              <a:t>have greater assurance that this organism is in fact </a:t>
            </a:r>
            <a:r>
              <a:rPr lang="en-US" sz="2400" i="1" dirty="0">
                <a:latin typeface="Arial" panose="020B0604020202020204" pitchFamily="34" charset="0"/>
                <a:cs typeface="Arial" panose="020B0604020202020204" pitchFamily="34" charset="0"/>
              </a:rPr>
              <a:t>S. pneumoniae  </a:t>
            </a:r>
          </a:p>
        </p:txBody>
      </p:sp>
    </p:spTree>
    <p:extLst>
      <p:ext uri="{BB962C8B-B14F-4D97-AF65-F5344CB8AC3E}">
        <p14:creationId xmlns:p14="http://schemas.microsoft.com/office/powerpoint/2010/main" val="2926914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924800" cy="533400"/>
          </a:xfrm>
        </p:spPr>
        <p:txBody>
          <a:bodyPr>
            <a:normAutofit/>
          </a:bodyPr>
          <a:lstStyle/>
          <a:p>
            <a:r>
              <a:rPr lang="en-US" sz="3200" smtClean="0">
                <a:solidFill>
                  <a:srgbClr val="0070C0"/>
                </a:solidFill>
                <a:latin typeface="Arial" panose="020B0604020202020204" pitchFamily="34" charset="0"/>
                <a:ea typeface="+mn-ea"/>
                <a:cs typeface="Arial" panose="020B0604020202020204" pitchFamily="34" charset="0"/>
              </a:rPr>
              <a:t>Epidemiology</a:t>
            </a:r>
            <a:endParaRPr lang="en-US" sz="3200" dirty="0">
              <a:solidFill>
                <a:srgbClr val="0070C0"/>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sz="half" idx="1"/>
          </p:nvPr>
        </p:nvSpPr>
        <p:spPr>
          <a:xfrm>
            <a:off x="457200" y="1447800"/>
            <a:ext cx="8229600" cy="5257800"/>
          </a:xfrm>
        </p:spPr>
        <p:txBody>
          <a:bodyPr>
            <a:normAutofit fontScale="85000" lnSpcReduction="10000"/>
          </a:bodyPr>
          <a:lstStyle/>
          <a:p>
            <a:r>
              <a:rPr lang="en-US" i="1" dirty="0" smtClean="0">
                <a:latin typeface="Arial" panose="020B0604020202020204" pitchFamily="34" charset="0"/>
                <a:cs typeface="Arial" panose="020B0604020202020204" pitchFamily="34" charset="0"/>
              </a:rPr>
              <a:t>S. pneumoniae </a:t>
            </a:r>
            <a:r>
              <a:rPr lang="en-US" dirty="0" smtClean="0">
                <a:latin typeface="Arial" panose="020B0604020202020204" pitchFamily="34" charset="0"/>
                <a:cs typeface="Arial" panose="020B0604020202020204" pitchFamily="34" charset="0"/>
              </a:rPr>
              <a:t>most commonly inflicts children, the elderly, and other people with weakened immune systems. </a:t>
            </a:r>
          </a:p>
          <a:p>
            <a:r>
              <a:rPr lang="en-US" dirty="0" smtClean="0">
                <a:latin typeface="Arial" panose="020B0604020202020204" pitchFamily="34" charset="0"/>
                <a:cs typeface="Arial" panose="020B0604020202020204" pitchFamily="34" charset="0"/>
              </a:rPr>
              <a:t>The incidence among adults exhibits a midwinter peak and a striking dip in the summer, due to closer living conditions during the winter. Up until 2000, </a:t>
            </a:r>
            <a:r>
              <a:rPr lang="en-US" i="1" dirty="0" smtClean="0">
                <a:latin typeface="Arial" panose="020B0604020202020204" pitchFamily="34" charset="0"/>
                <a:cs typeface="Arial" panose="020B0604020202020204" pitchFamily="34" charset="0"/>
              </a:rPr>
              <a:t>S. pneumoniae </a:t>
            </a:r>
            <a:r>
              <a:rPr lang="en-US" dirty="0" smtClean="0">
                <a:latin typeface="Arial" panose="020B0604020202020204" pitchFamily="34" charset="0"/>
                <a:cs typeface="Arial" panose="020B0604020202020204" pitchFamily="34" charset="0"/>
              </a:rPr>
              <a:t>infections caused 100,000-135,000 hospitalizations for pneumonia, 6 million cases of otitis media, and 60,000 cases of invasive disease, which included 3300 cases of meningitis. </a:t>
            </a:r>
          </a:p>
          <a:p>
            <a:r>
              <a:rPr lang="en-US" dirty="0" smtClean="0">
                <a:latin typeface="Arial" panose="020B0604020202020204" pitchFamily="34" charset="0"/>
                <a:cs typeface="Arial" panose="020B0604020202020204" pitchFamily="34" charset="0"/>
              </a:rPr>
              <a:t>Incidence in the U.S. showed geographic variation from 21 to 33 cases per 100,000 people. Interestingly enough, Alaska native adults have an 8 times higher disease rate and Alaskan infants a 4 times higher rate than the benchmark U.S. community as they remain indoors and live in crowded conditions and poor ventilated homes, this increases the transmission and therefore the incidence of </a:t>
            </a:r>
            <a:r>
              <a:rPr lang="en-US" i="1" dirty="0" smtClean="0">
                <a:latin typeface="Arial" panose="020B0604020202020204" pitchFamily="34" charset="0"/>
                <a:cs typeface="Arial" panose="020B0604020202020204" pitchFamily="34" charset="0"/>
              </a:rPr>
              <a:t>S. pneumoniae </a:t>
            </a:r>
            <a:r>
              <a:rPr lang="en-US" dirty="0" smtClean="0">
                <a:latin typeface="Arial" panose="020B0604020202020204" pitchFamily="34" charset="0"/>
                <a:cs typeface="Arial" panose="020B0604020202020204" pitchFamily="34" charset="0"/>
              </a:rPr>
              <a:t>in this area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23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838200"/>
            <a:ext cx="8229600" cy="5867400"/>
          </a:xfrm>
        </p:spPr>
        <p:txBody>
          <a:bodyPr>
            <a:normAutofit fontScale="32500" lnSpcReduction="20000"/>
          </a:bodyPr>
          <a:lstStyle/>
          <a:p>
            <a:pPr marL="0" indent="0">
              <a:buNone/>
            </a:pPr>
            <a:r>
              <a:rPr lang="en-US" sz="8600" dirty="0" smtClean="0">
                <a:solidFill>
                  <a:srgbClr val="0070C0"/>
                </a:solidFill>
                <a:latin typeface="Arial" panose="020B0604020202020204" pitchFamily="34" charset="0"/>
                <a:cs typeface="Arial" panose="020B0604020202020204" pitchFamily="34" charset="0"/>
              </a:rPr>
              <a:t>  Treatment</a:t>
            </a:r>
          </a:p>
          <a:p>
            <a:pPr marL="0" indent="0">
              <a:buNone/>
            </a:pPr>
            <a:endParaRPr lang="en-US" sz="2900" dirty="0" smtClean="0">
              <a:solidFill>
                <a:srgbClr val="0070C0"/>
              </a:solidFill>
              <a:latin typeface="Arial" panose="020B0604020202020204" pitchFamily="34" charset="0"/>
              <a:cs typeface="Arial" panose="020B0604020202020204" pitchFamily="34" charset="0"/>
            </a:endParaRPr>
          </a:p>
          <a:p>
            <a:r>
              <a:rPr lang="en-US" sz="7400" dirty="0" smtClean="0">
                <a:latin typeface="Arial" panose="020B0604020202020204" pitchFamily="34" charset="0"/>
                <a:cs typeface="Arial" panose="020B0604020202020204" pitchFamily="34" charset="0"/>
              </a:rPr>
              <a:t>There are several different treatment options for </a:t>
            </a:r>
            <a:r>
              <a:rPr lang="en-US" sz="7400" i="1" dirty="0" smtClean="0">
                <a:latin typeface="Arial" panose="020B0604020202020204" pitchFamily="34" charset="0"/>
                <a:cs typeface="Arial" panose="020B0604020202020204" pitchFamily="34" charset="0"/>
              </a:rPr>
              <a:t>S. pneumoniae </a:t>
            </a:r>
            <a:r>
              <a:rPr lang="en-US" sz="7400" dirty="0" smtClean="0">
                <a:latin typeface="Arial" panose="020B0604020202020204" pitchFamily="34" charset="0"/>
                <a:cs typeface="Arial" panose="020B0604020202020204" pitchFamily="34" charset="0"/>
              </a:rPr>
              <a:t>infections. For mild and severe pneumococcal infections penicillin G is used. </a:t>
            </a:r>
          </a:p>
          <a:p>
            <a:r>
              <a:rPr lang="en-US" sz="7400" dirty="0" smtClean="0">
                <a:latin typeface="Arial" panose="020B0604020202020204" pitchFamily="34" charset="0"/>
                <a:cs typeface="Arial" panose="020B0604020202020204" pitchFamily="34" charset="0"/>
              </a:rPr>
              <a:t>Due to a growing number of penicillin resistant </a:t>
            </a:r>
            <a:r>
              <a:rPr lang="en-US" sz="7400" i="1" dirty="0" smtClean="0">
                <a:latin typeface="Arial" panose="020B0604020202020204" pitchFamily="34" charset="0"/>
                <a:cs typeface="Arial" panose="020B0604020202020204" pitchFamily="34" charset="0"/>
              </a:rPr>
              <a:t>S. pneumoniae</a:t>
            </a:r>
            <a:r>
              <a:rPr lang="en-US" sz="7400" dirty="0" smtClean="0">
                <a:latin typeface="Arial" panose="020B0604020202020204" pitchFamily="34" charset="0"/>
                <a:cs typeface="Arial" panose="020B0604020202020204" pitchFamily="34" charset="0"/>
              </a:rPr>
              <a:t> this organism has become a greater concern. It has a natural transformation system in which genetic material is exchanged between two organisms. Therefore, bacteria that have developed antibiotic resistance, whether due to mutation or natural selection, can often pass these traits to other bacteria. This natural transformation is accelerated by the fact that these bacteria have a relatively fast growth rate and achieve large cell densities in an </a:t>
            </a:r>
            <a:r>
              <a:rPr lang="en-US" sz="7400" dirty="0">
                <a:latin typeface="Arial" panose="020B0604020202020204" pitchFamily="34" charset="0"/>
                <a:cs typeface="Arial" panose="020B0604020202020204" pitchFamily="34" charset="0"/>
              </a:rPr>
              <a:t>infectious setting </a:t>
            </a:r>
            <a:endParaRPr lang="en-US" sz="7400" dirty="0" smtClean="0">
              <a:latin typeface="Arial" panose="020B0604020202020204" pitchFamily="34" charset="0"/>
              <a:cs typeface="Arial" panose="020B0604020202020204" pitchFamily="34" charset="0"/>
            </a:endParaRPr>
          </a:p>
          <a:p>
            <a:r>
              <a:rPr lang="en-US" sz="7400" dirty="0" smtClean="0">
                <a:latin typeface="Arial" panose="020B0604020202020204" pitchFamily="34" charset="0"/>
                <a:cs typeface="Arial" panose="020B0604020202020204" pitchFamily="34" charset="0"/>
              </a:rPr>
              <a:t>Because </a:t>
            </a:r>
            <a:r>
              <a:rPr lang="en-US" sz="7400" dirty="0">
                <a:latin typeface="Arial" panose="020B0604020202020204" pitchFamily="34" charset="0"/>
                <a:cs typeface="Arial" panose="020B0604020202020204" pitchFamily="34" charset="0"/>
              </a:rPr>
              <a:t>of these natural attributes the spread of the antibiotic resistant genes is cause for great concern. </a:t>
            </a:r>
          </a:p>
          <a:p>
            <a:r>
              <a:rPr lang="en-US" sz="7400" dirty="0">
                <a:latin typeface="Arial" panose="020B0604020202020204" pitchFamily="34" charset="0"/>
                <a:cs typeface="Arial" panose="020B0604020202020204" pitchFamily="34" charset="0"/>
              </a:rPr>
              <a:t>Fortunately, Erythromycin has been shown to work well on these penicillin resistant bacteria  </a:t>
            </a:r>
            <a:endParaRPr lang="en-US" sz="7400" dirty="0" smtClean="0">
              <a:latin typeface="Arial" panose="020B0604020202020204" pitchFamily="34" charset="0"/>
              <a:cs typeface="Arial" panose="020B0604020202020204" pitchFamily="34" charset="0"/>
            </a:endParaRPr>
          </a:p>
          <a:p>
            <a:endParaRPr lang="en-US" sz="4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079174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1519</Words>
  <Application>Microsoft Office PowerPoint</Application>
  <PresentationFormat>On-screen Show (4:3)</PresentationFormat>
  <Paragraphs>156</Paragraphs>
  <Slides>31</Slides>
  <Notes>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Flow</vt:lpstr>
      <vt:lpstr>       Medical Microbiology  Respiratory System - Pneumonia Streptococcus Pneumoniae, Chlamydia and Legionella</vt:lpstr>
      <vt:lpstr>Life History</vt:lpstr>
      <vt:lpstr>PowerPoint Presentation</vt:lpstr>
      <vt:lpstr>Microbiological characteristics</vt:lpstr>
      <vt:lpstr>PowerPoint Presentation</vt:lpstr>
      <vt:lpstr>PowerPoint Presentation</vt:lpstr>
      <vt:lpstr>PowerPoint Presentation</vt:lpstr>
      <vt:lpstr>Epidemiology</vt:lpstr>
      <vt:lpstr>PowerPoint Presentation</vt:lpstr>
      <vt:lpstr>PowerPoint Presentation</vt:lpstr>
      <vt:lpstr>PowerPoint Presentation</vt:lpstr>
      <vt:lpstr> Overview</vt:lpstr>
      <vt:lpstr> Mode of transmission</vt:lpstr>
      <vt:lpstr>Epidemiology</vt:lpstr>
      <vt:lpstr>PowerPoint Presentation</vt:lpstr>
      <vt:lpstr>PowerPoint Presentation</vt:lpstr>
      <vt:lpstr>    Clinical Presentation</vt:lpstr>
      <vt:lpstr>PowerPoint Presentation</vt:lpstr>
      <vt:lpstr>PowerPoint Presentation</vt:lpstr>
      <vt:lpstr>  Laboratory Tests in Chlamydial Pneumonias</vt:lpstr>
      <vt:lpstr>Treatment of Chlamydial Pneumonias</vt:lpstr>
      <vt:lpstr>PowerPoint Presentation</vt:lpstr>
      <vt:lpstr>     </vt:lpstr>
      <vt:lpstr>  L E G I O N E L L O S I 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Sameer</dc:creator>
  <cp:lastModifiedBy>Sameer</cp:lastModifiedBy>
  <cp:revision>116</cp:revision>
  <dcterms:created xsi:type="dcterms:W3CDTF">2006-08-16T00:00:00Z</dcterms:created>
  <dcterms:modified xsi:type="dcterms:W3CDTF">2016-12-03T21:24:03Z</dcterms:modified>
</cp:coreProperties>
</file>