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74" r:id="rId11"/>
    <p:sldId id="268" r:id="rId12"/>
    <p:sldId id="275" r:id="rId13"/>
    <p:sldId id="276" r:id="rId14"/>
    <p:sldId id="272" r:id="rId15"/>
    <p:sldId id="273" r:id="rId16"/>
    <p:sldId id="277" r:id="rId17"/>
    <p:sldId id="278" r:id="rId18"/>
    <p:sldId id="279" r:id="rId19"/>
    <p:sldId id="280" r:id="rId20"/>
    <p:sldId id="285" r:id="rId21"/>
    <p:sldId id="304" r:id="rId22"/>
    <p:sldId id="286" r:id="rId23"/>
    <p:sldId id="287" r:id="rId24"/>
    <p:sldId id="305" r:id="rId25"/>
    <p:sldId id="282" r:id="rId26"/>
    <p:sldId id="306" r:id="rId27"/>
    <p:sldId id="283" r:id="rId28"/>
    <p:sldId id="288" r:id="rId29"/>
    <p:sldId id="290" r:id="rId30"/>
    <p:sldId id="291" r:id="rId31"/>
    <p:sldId id="292" r:id="rId32"/>
    <p:sldId id="293" r:id="rId33"/>
    <p:sldId id="294" r:id="rId34"/>
    <p:sldId id="29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662" autoAdjust="0"/>
  </p:normalViewPr>
  <p:slideViewPr>
    <p:cSldViewPr>
      <p:cViewPr>
        <p:scale>
          <a:sx n="66" d="100"/>
          <a:sy n="66" d="100"/>
        </p:scale>
        <p:origin x="-126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9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4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39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5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21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4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5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0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50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816ED-B916-4C05-A18E-8A6DAB999EC0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34584-4E0C-4635-8799-962848D8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83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Repair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</a:t>
            </a:r>
            <a:r>
              <a:rPr lang="en-GB" dirty="0" err="1" smtClean="0"/>
              <a:t>Heyam</a:t>
            </a:r>
            <a:r>
              <a:rPr lang="en-GB" dirty="0" smtClean="0"/>
              <a:t> </a:t>
            </a:r>
            <a:r>
              <a:rPr lang="en-GB" dirty="0" err="1" smtClean="0"/>
              <a:t>Awad</a:t>
            </a:r>
            <a:endParaRPr lang="en-GB" dirty="0" smtClean="0"/>
          </a:p>
          <a:p>
            <a:r>
              <a:rPr lang="en-GB" dirty="0" err="1" smtClean="0"/>
              <a:t>FRCpath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823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Fibrillar</a:t>
            </a:r>
            <a:r>
              <a:rPr lang="en-GB" dirty="0"/>
              <a:t> collagen (types I, II, III, and V) </a:t>
            </a:r>
          </a:p>
          <a:p>
            <a:r>
              <a:rPr lang="en-GB" dirty="0" smtClean="0"/>
              <a:t>Important for tensile strength.</a:t>
            </a:r>
          </a:p>
          <a:p>
            <a:r>
              <a:rPr lang="en-GB" dirty="0" smtClean="0"/>
              <a:t>Forms a major proportion of connective tissue in healing. </a:t>
            </a:r>
          </a:p>
          <a:p>
            <a:r>
              <a:rPr lang="en-GB" dirty="0" smtClean="0"/>
              <a:t>Strength is vitamin C dependant.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585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Nonfibrillar</a:t>
            </a:r>
            <a:r>
              <a:rPr lang="en-US" altLang="en-US" dirty="0" smtClean="0"/>
              <a:t> </a:t>
            </a:r>
            <a:r>
              <a:rPr lang="en-US" altLang="en-US" dirty="0"/>
              <a:t>collagens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790" y="1524000"/>
            <a:ext cx="8214077" cy="53340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3600" dirty="0" smtClean="0"/>
              <a:t>1</a:t>
            </a:r>
            <a:r>
              <a:rPr lang="en-US" sz="4400" dirty="0" smtClean="0"/>
              <a:t>. </a:t>
            </a:r>
            <a:r>
              <a:rPr lang="en-US" sz="3600" dirty="0" smtClean="0"/>
              <a:t>type IV present in basement membranes </a:t>
            </a:r>
          </a:p>
          <a:p>
            <a:pPr marL="514350" indent="-514350">
              <a:buFontTx/>
              <a:buNone/>
              <a:defRPr/>
            </a:pPr>
            <a:r>
              <a:rPr lang="en-US" sz="3600" dirty="0" smtClean="0"/>
              <a:t>2.  type IX present in intervertebral disks</a:t>
            </a:r>
          </a:p>
          <a:p>
            <a:pPr>
              <a:buFontTx/>
              <a:buNone/>
              <a:defRPr/>
            </a:pPr>
            <a:r>
              <a:rPr lang="en-US" sz="3600" dirty="0" smtClean="0"/>
              <a:t>3. type VII present in dermal-epidermal junctions </a:t>
            </a:r>
            <a:endParaRPr lang="ar-JO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0F02A-AD81-4DDE-B1D0-190A3C25D59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469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elastin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Important for </a:t>
            </a:r>
            <a:r>
              <a:rPr lang="en-GB" dirty="0"/>
              <a:t>recoil and </a:t>
            </a:r>
            <a:r>
              <a:rPr lang="en-GB" dirty="0" smtClean="0"/>
              <a:t>returning </a:t>
            </a:r>
            <a:r>
              <a:rPr lang="en-GB" dirty="0"/>
              <a:t>to a baseline structure after stress . </a:t>
            </a:r>
            <a:endParaRPr lang="en-GB" dirty="0" smtClean="0"/>
          </a:p>
          <a:p>
            <a:r>
              <a:rPr lang="en-GB" dirty="0" smtClean="0"/>
              <a:t>Important in large blood vessels, skin and ligaments.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3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Proteoglycans and hyaluronic acid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 compressible gel important for lubrication.</a:t>
            </a:r>
          </a:p>
          <a:p>
            <a:r>
              <a:rPr lang="en-GB" dirty="0" smtClean="0"/>
              <a:t>Reservoir of growth factors.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119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Adhesive </a:t>
            </a:r>
            <a:r>
              <a:rPr lang="en-US" altLang="en-US" dirty="0"/>
              <a:t>Glycoproteins 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4400" dirty="0" smtClean="0"/>
              <a:t>-  </a:t>
            </a:r>
            <a:r>
              <a:rPr lang="en-US" sz="3600" dirty="0" smtClean="0"/>
              <a:t>Involved in cell-to-cell adhesion, the linkage of cells to the ECM.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/>
              <a:t>- include: Fibronectin, laminin and </a:t>
            </a:r>
            <a:r>
              <a:rPr lang="en-US" sz="3600" dirty="0" err="1" smtClean="0"/>
              <a:t>integrins</a:t>
            </a:r>
            <a:endParaRPr lang="en-US" sz="3600" dirty="0" smtClean="0"/>
          </a:p>
          <a:p>
            <a:pPr marL="514350" indent="-514350">
              <a:buFontTx/>
              <a:buAutoNum type="alphaUcPeriod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4534C-26A4-48DD-8C24-0F88231512B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096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Scar 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Three steps:</a:t>
            </a:r>
          </a:p>
          <a:p>
            <a:pPr marL="514350" indent="-514350">
              <a:buAutoNum type="arabicPeriod"/>
            </a:pPr>
            <a:r>
              <a:rPr lang="en-GB" dirty="0" smtClean="0"/>
              <a:t>angiogenesis.</a:t>
            </a:r>
          </a:p>
          <a:p>
            <a:pPr marL="514350" indent="-514350">
              <a:buAutoNum type="arabicPeriod"/>
            </a:pPr>
            <a:r>
              <a:rPr lang="en-GB" dirty="0" smtClean="0"/>
              <a:t>Migration and proliferation of fibroblasts.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Remodeling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04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angiogenesis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Development of new blood vessels from existing vessels , mainly </a:t>
            </a:r>
            <a:r>
              <a:rPr lang="en-GB" dirty="0" err="1" smtClean="0"/>
              <a:t>venules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503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Angiogenesis..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1. vasodilation ( due to NO) and increased permeability (VEGF)</a:t>
            </a:r>
          </a:p>
          <a:p>
            <a:r>
              <a:rPr lang="en-GB" dirty="0" smtClean="0"/>
              <a:t>2. Separation of </a:t>
            </a:r>
            <a:r>
              <a:rPr lang="en-GB" dirty="0" err="1" smtClean="0"/>
              <a:t>pericytes</a:t>
            </a:r>
            <a:r>
              <a:rPr lang="en-GB" dirty="0" smtClean="0"/>
              <a:t> from </a:t>
            </a:r>
            <a:r>
              <a:rPr lang="en-GB" dirty="0" err="1" smtClean="0"/>
              <a:t>abliminal</a:t>
            </a:r>
            <a:r>
              <a:rPr lang="en-GB" dirty="0" smtClean="0"/>
              <a:t> surface.</a:t>
            </a:r>
          </a:p>
          <a:p>
            <a:r>
              <a:rPr lang="en-GB" dirty="0" smtClean="0"/>
              <a:t>3. endothelial cell migration</a:t>
            </a:r>
          </a:p>
          <a:p>
            <a:r>
              <a:rPr lang="en-GB" dirty="0" smtClean="0"/>
              <a:t>4. endothelial cell </a:t>
            </a:r>
            <a:r>
              <a:rPr lang="en-GB" dirty="0" err="1" smtClean="0"/>
              <a:t>prolifeartion</a:t>
            </a:r>
            <a:r>
              <a:rPr lang="en-GB" dirty="0" smtClean="0"/>
              <a:t> </a:t>
            </a:r>
          </a:p>
          <a:p>
            <a:r>
              <a:rPr lang="en-GB" dirty="0" smtClean="0"/>
              <a:t>5. </a:t>
            </a:r>
            <a:r>
              <a:rPr lang="en-GB" dirty="0" err="1" smtClean="0"/>
              <a:t>remodeling</a:t>
            </a:r>
            <a:r>
              <a:rPr lang="en-GB" dirty="0" smtClean="0"/>
              <a:t> into capillary tubes</a:t>
            </a:r>
          </a:p>
          <a:p>
            <a:r>
              <a:rPr lang="en-GB" dirty="0" smtClean="0"/>
              <a:t>6. recruitment of </a:t>
            </a:r>
            <a:r>
              <a:rPr lang="en-GB" dirty="0" err="1" smtClean="0"/>
              <a:t>periendothelial</a:t>
            </a:r>
            <a:r>
              <a:rPr lang="en-GB" dirty="0" smtClean="0"/>
              <a:t> cells: </a:t>
            </a:r>
            <a:r>
              <a:rPr lang="en-GB" dirty="0" err="1" smtClean="0"/>
              <a:t>pericytes</a:t>
            </a:r>
            <a:r>
              <a:rPr lang="en-GB" dirty="0" smtClean="0"/>
              <a:t> and smooth muscle cells.</a:t>
            </a:r>
          </a:p>
          <a:p>
            <a:r>
              <a:rPr lang="en-GB" dirty="0" smtClean="0"/>
              <a:t>7.Supression of endothelial proliferation </a:t>
            </a:r>
          </a:p>
          <a:p>
            <a:r>
              <a:rPr lang="en-GB" dirty="0" smtClean="0"/>
              <a:t>8. Deposition of basement membrane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203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Heyam\Desktop\thTSS7B2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76875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201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GF in angiogenesis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VEGF </a:t>
            </a:r>
            <a:r>
              <a:rPr lang="en-GB" dirty="0" smtClean="0"/>
              <a:t>family.. Stimulate migration and proliferation of endothelial cells.</a:t>
            </a:r>
          </a:p>
          <a:p>
            <a:pPr marL="0" indent="0">
              <a:buNone/>
            </a:pPr>
            <a:r>
              <a:rPr lang="en-GB" dirty="0" smtClean="0"/>
              <a:t>- Antibodies against VEGF can be used in treating some </a:t>
            </a:r>
            <a:r>
              <a:rPr lang="en-GB" dirty="0" err="1" smtClean="0"/>
              <a:t>tumors</a:t>
            </a:r>
            <a:r>
              <a:rPr lang="en-GB" dirty="0" smtClean="0"/>
              <a:t> and in age related macular degeneration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EGF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Angiopoietins ANG 1 AND ANG2 </a:t>
            </a:r>
            <a:r>
              <a:rPr lang="en-GB" dirty="0" smtClean="0"/>
              <a:t>… especially important for ECM production</a:t>
            </a:r>
          </a:p>
        </p:txBody>
      </p:sp>
    </p:spTree>
    <p:extLst>
      <p:ext uri="{BB962C8B-B14F-4D97-AF65-F5344CB8AC3E}">
        <p14:creationId xmlns:p14="http://schemas.microsoft.com/office/powerpoint/2010/main" val="3739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Role of extracellular matrix in tissue repair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ECM is composed of several proteins that assemble into a network which surrounds cells.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869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Scar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Migration and proliferation of fibroblasts into the site of injury and 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ea typeface="Tahoma" pitchFamily="34" charset="0"/>
                <a:cs typeface="Tahoma" pitchFamily="34" charset="0"/>
              </a:rPr>
              <a:t>B. Deposition of ECM proteins produced by these cells.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2B37D-883C-41BE-837B-0C9D94E1A0B9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0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Fibroblast migration and activation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PDGF,  TGF BETA.</a:t>
            </a:r>
          </a:p>
          <a:p>
            <a:endParaRPr lang="en-GB" dirty="0"/>
          </a:p>
          <a:p>
            <a:r>
              <a:rPr lang="en-GB" dirty="0" smtClean="0"/>
              <a:t>Stimulated </a:t>
            </a:r>
            <a:r>
              <a:rPr lang="en-GB" dirty="0" err="1" smtClean="0"/>
              <a:t>fobroblasts</a:t>
            </a:r>
            <a:r>
              <a:rPr lang="en-GB" dirty="0" smtClean="0"/>
              <a:t>: synthetic activity.</a:t>
            </a:r>
          </a:p>
          <a:p>
            <a:r>
              <a:rPr lang="en-GB" dirty="0" smtClean="0"/>
              <a:t>Synthesize ECM components.</a:t>
            </a:r>
          </a:p>
        </p:txBody>
      </p:sp>
    </p:spTree>
    <p:extLst>
      <p:ext uri="{BB962C8B-B14F-4D97-AF65-F5344CB8AC3E}">
        <p14:creationId xmlns:p14="http://schemas.microsoft.com/office/powerpoint/2010/main" val="2504202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4000" b="1" u="sng" dirty="0" smtClean="0"/>
              <a:t>Note: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+mj-lt"/>
              </a:rPr>
              <a:t>-   </a:t>
            </a:r>
            <a:r>
              <a:rPr lang="en-US" sz="4000" dirty="0" smtClean="0">
                <a:solidFill>
                  <a:srgbClr val="FF0000"/>
                </a:solidFill>
                <a:latin typeface="+mj-lt"/>
              </a:rPr>
              <a:t>Collagen</a:t>
            </a:r>
            <a:r>
              <a:rPr lang="en-US" sz="4000" dirty="0" smtClean="0">
                <a:latin typeface="+mj-lt"/>
              </a:rPr>
              <a:t> synthesis, is critical to the development of strength .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+mj-lt"/>
              </a:rPr>
              <a:t>-  Collagen synthesis by fibroblasts begins early in wound healing  and continues for several weeks, depending on the size of injury. </a:t>
            </a:r>
            <a:endParaRPr lang="ar-JO" sz="4000" dirty="0" smtClean="0">
              <a:latin typeface="+mj-lt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78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382000" cy="490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b="1" u="sng" dirty="0" smtClean="0">
                <a:latin typeface="Tahoma" pitchFamily="34" charset="0"/>
                <a:cs typeface="Tahoma" pitchFamily="34" charset="0"/>
              </a:rPr>
              <a:t>Note: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-  </a:t>
            </a:r>
            <a:r>
              <a:rPr lang="en-US" sz="4000" dirty="0" smtClean="0">
                <a:latin typeface="+mj-lt"/>
                <a:cs typeface="Tahoma" pitchFamily="34" charset="0"/>
              </a:rPr>
              <a:t>Net collagen accumulation at site of injury depends on </a:t>
            </a:r>
            <a:r>
              <a:rPr lang="en-US" sz="4000" b="1" u="sng" dirty="0" smtClean="0">
                <a:latin typeface="+mj-lt"/>
                <a:cs typeface="Tahoma" pitchFamily="34" charset="0"/>
              </a:rPr>
              <a:t>increased synthesis </a:t>
            </a:r>
            <a:r>
              <a:rPr lang="en-US" sz="4000" dirty="0" smtClean="0">
                <a:latin typeface="+mj-lt"/>
                <a:cs typeface="Tahoma" pitchFamily="34" charset="0"/>
              </a:rPr>
              <a:t>and  </a:t>
            </a:r>
            <a:r>
              <a:rPr lang="en-US" sz="4000" b="1" u="sng" dirty="0" smtClean="0">
                <a:latin typeface="+mj-lt"/>
                <a:cs typeface="Tahoma" pitchFamily="34" charset="0"/>
              </a:rPr>
              <a:t>decreased degradation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+mj-lt"/>
                <a:cs typeface="Tahoma" pitchFamily="34" charset="0"/>
              </a:rPr>
              <a:t>-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72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Granulation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blood vessels , fibroblasts , inflammatory cells and ECM component = granulation tissue.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597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990600"/>
            <a:ext cx="8623300" cy="5135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term granulation tissue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Gross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Granular and pink in color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Histologically :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  Proliferation of fibroblasts </a:t>
            </a: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 Formation of new thin-walled, delicate capillaries(angiogenesis)</a:t>
            </a:r>
          </a:p>
        </p:txBody>
      </p:sp>
    </p:spTree>
    <p:extLst>
      <p:ext uri="{BB962C8B-B14F-4D97-AF65-F5344CB8AC3E}">
        <p14:creationId xmlns:p14="http://schemas.microsoft.com/office/powerpoint/2010/main" val="381069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Granulation tissue changes to a scar… less cells, more collagen and loss of the blood vessels.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954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r>
              <a:rPr lang="en-US" altLang="en-US" smtClean="0"/>
              <a:t>Granulation tissue and Fibrosis</a:t>
            </a:r>
            <a:endParaRPr lang="en-GB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ar-JO" altLang="en-US" smtClean="0"/>
          </a:p>
        </p:txBody>
      </p:sp>
      <p:pic>
        <p:nvPicPr>
          <p:cNvPr id="7172" name="Picture 5" descr="show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23" y="1219200"/>
            <a:ext cx="898877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5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0" y="520700"/>
            <a:ext cx="9144000" cy="63373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b="1" u="sng" dirty="0" smtClean="0"/>
              <a:t> Remodeling of the scar</a:t>
            </a:r>
          </a:p>
          <a:p>
            <a:pPr>
              <a:buFontTx/>
              <a:buNone/>
            </a:pPr>
            <a:endParaRPr lang="en-US" altLang="en-US" sz="4400" b="1" u="sng" dirty="0" smtClean="0"/>
          </a:p>
          <a:p>
            <a:pPr>
              <a:buFontTx/>
              <a:buNone/>
            </a:pPr>
            <a:r>
              <a:rPr lang="en-US" altLang="en-US" sz="3600" dirty="0" smtClean="0"/>
              <a:t>-  the scar continues to be modified and remodeled. </a:t>
            </a:r>
          </a:p>
          <a:p>
            <a:pPr>
              <a:buFontTx/>
              <a:buNone/>
            </a:pPr>
            <a:r>
              <a:rPr lang="en-US" altLang="en-US" sz="3600" dirty="0" smtClean="0"/>
              <a:t>-  Thus, the outcome of the repair process is a balance between synthesis and degradation of ECM proteins by MMPs=  </a:t>
            </a:r>
            <a:r>
              <a:rPr lang="en-GB" altLang="en-US" sz="3600" dirty="0" smtClean="0"/>
              <a:t>matrix </a:t>
            </a:r>
            <a:r>
              <a:rPr lang="en-GB" altLang="en-US" sz="3600" dirty="0"/>
              <a:t>metalloproteinases </a:t>
            </a:r>
            <a:endParaRPr lang="ar-JO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392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800" dirty="0" smtClean="0"/>
              <a:t>1. </a:t>
            </a:r>
            <a:r>
              <a:rPr lang="en-US" sz="4300" dirty="0" smtClean="0"/>
              <a:t>Interstitial collagenases, cleave </a:t>
            </a:r>
            <a:r>
              <a:rPr lang="en-US" sz="4300" dirty="0" err="1" smtClean="0"/>
              <a:t>fibrillar</a:t>
            </a:r>
            <a:r>
              <a:rPr lang="en-US" sz="4300" dirty="0" smtClean="0"/>
              <a:t> collagen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300" dirty="0" smtClean="0"/>
              <a:t>2.  Gelatinases ,degrade amorphous collagen and fibronectin 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300" dirty="0" smtClean="0"/>
              <a:t>3.Stromelysins </a:t>
            </a:r>
            <a:r>
              <a:rPr lang="en-US" sz="4300" dirty="0"/>
              <a:t>,</a:t>
            </a:r>
            <a:r>
              <a:rPr lang="en-US" sz="4300" dirty="0" smtClean="0"/>
              <a:t>degrade  laminin, fibronectin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ADB07-133C-4F82-B57B-62950C49C27C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8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ECM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Mechanical support.</a:t>
            </a:r>
          </a:p>
          <a:p>
            <a:r>
              <a:rPr lang="en-GB" dirty="0" smtClean="0"/>
              <a:t>Sequesters water.</a:t>
            </a:r>
          </a:p>
          <a:p>
            <a:r>
              <a:rPr lang="en-GB" dirty="0" smtClean="0"/>
              <a:t>Provides turgor for soft tissue.</a:t>
            </a:r>
          </a:p>
          <a:p>
            <a:r>
              <a:rPr lang="en-GB" dirty="0" smtClean="0"/>
              <a:t>sequesters minerals .. Important in </a:t>
            </a:r>
            <a:r>
              <a:rPr lang="en-GB" dirty="0"/>
              <a:t>b</a:t>
            </a:r>
            <a:r>
              <a:rPr lang="en-GB" dirty="0" smtClean="0"/>
              <a:t>one rigidity.</a:t>
            </a:r>
          </a:p>
          <a:p>
            <a:r>
              <a:rPr lang="en-GB" dirty="0" smtClean="0"/>
              <a:t>Regulates proliferation, movement and differentiation of cells.</a:t>
            </a:r>
          </a:p>
          <a:p>
            <a:r>
              <a:rPr lang="en-GB" dirty="0" smtClean="0"/>
              <a:t>Reservoir of growth factors.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782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Content Placeholder 2"/>
          <p:cNvSpPr>
            <a:spLocks noGrp="1"/>
          </p:cNvSpPr>
          <p:nvPr>
            <p:ph idx="1"/>
          </p:nvPr>
        </p:nvSpPr>
        <p:spPr>
          <a:xfrm>
            <a:off x="293511" y="685800"/>
            <a:ext cx="8432800" cy="6172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4000" b="1" u="sng" dirty="0" smtClean="0"/>
              <a:t>- The activity of the MMPs is tightly controlled</a:t>
            </a:r>
            <a:r>
              <a:rPr lang="en-US" sz="3600" dirty="0" smtClean="0"/>
              <a:t>. 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/>
              <a:t>a. produced as inactive precursors … activated by proteases (e.g., plasmin </a:t>
            </a:r>
          </a:p>
          <a:p>
            <a:pPr marL="514350" indent="-514350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/>
              <a:t>b. can be  inhibited by specific tissue inhibitors of metalloproteinases (TIMPs)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4A638-5302-4C07-ADEB-E091462719C0}" type="slidenum">
              <a:rPr lang="en-US" altLang="en-US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9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/>
              <a:t>.</a:t>
            </a:r>
            <a:r>
              <a:rPr lang="en-US" sz="4000" b="1" u="sng" dirty="0" smtClean="0"/>
              <a:t>FACTORS THAT INFLUENCE TISSUE REPAIR </a:t>
            </a: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4000" b="1" i="1" u="sng" dirty="0" smtClean="0"/>
              <a:t>1</a:t>
            </a:r>
            <a:r>
              <a:rPr lang="en-US" sz="3600" b="1" i="1" u="sng" dirty="0" smtClean="0"/>
              <a:t>. </a:t>
            </a:r>
            <a:r>
              <a:rPr lang="en-US" sz="3600" b="1" u="sng" dirty="0" smtClean="0"/>
              <a:t>Infection</a:t>
            </a:r>
            <a:r>
              <a:rPr lang="en-US" sz="3600" b="1" i="1" u="sng" dirty="0" smtClean="0"/>
              <a:t>:  </a:t>
            </a:r>
            <a:r>
              <a:rPr lang="en-US" sz="3600" b="1" u="sng" dirty="0" smtClean="0"/>
              <a:t> </a:t>
            </a:r>
            <a:r>
              <a:rPr lang="en-US" sz="3600" dirty="0" smtClean="0"/>
              <a:t>the most important cause of delay in healing; because it prolongs inflammation and increase tissue destruction.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600" b="1" i="1" u="sng" dirty="0" smtClean="0"/>
              <a:t>2.   </a:t>
            </a:r>
            <a:r>
              <a:rPr lang="en-US" sz="3600" b="1" u="sng" dirty="0" smtClean="0"/>
              <a:t>Nutrition </a:t>
            </a: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3600" dirty="0" smtClean="0"/>
              <a:t>A. protein deficiency, leads to deficiency of </a:t>
            </a:r>
            <a:r>
              <a:rPr lang="en-US" sz="3600" dirty="0" err="1" smtClean="0"/>
              <a:t>fibrillar</a:t>
            </a:r>
            <a:r>
              <a:rPr lang="en-US" sz="3600" dirty="0" smtClean="0"/>
              <a:t> collagen </a:t>
            </a: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3600" dirty="0" smtClean="0"/>
              <a:t>B. Vitamin C deficiency inhibit collagen synthesis </a:t>
            </a:r>
          </a:p>
          <a:p>
            <a:pPr marL="742950" indent="-742950" fontAlgn="auto">
              <a:spcAft>
                <a:spcPts val="0"/>
              </a:spcAft>
              <a:buFontTx/>
              <a:buNone/>
              <a:defRPr/>
            </a:pPr>
            <a:r>
              <a:rPr lang="en-US" sz="3600" dirty="0" smtClean="0"/>
              <a:t>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ar-JO" sz="3600" b="1" dirty="0"/>
          </a:p>
        </p:txBody>
      </p:sp>
    </p:spTree>
    <p:extLst>
      <p:ext uri="{BB962C8B-B14F-4D97-AF65-F5344CB8AC3E}">
        <p14:creationId xmlns:p14="http://schemas.microsoft.com/office/powerpoint/2010/main" val="13192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6553200"/>
          </a:xfrm>
        </p:spPr>
        <p:txBody>
          <a:bodyPr/>
          <a:lstStyle/>
          <a:p>
            <a:pPr marL="514350" indent="-514350">
              <a:buFontTx/>
              <a:buNone/>
            </a:pPr>
            <a:endParaRPr lang="en-US" sz="4000" b="1" u="sng" dirty="0" smtClean="0"/>
          </a:p>
          <a:p>
            <a:pPr marL="514350" indent="-514350">
              <a:buFontTx/>
              <a:buNone/>
            </a:pPr>
            <a:r>
              <a:rPr lang="en-US" sz="4000" dirty="0" smtClean="0"/>
              <a:t>3</a:t>
            </a:r>
            <a:r>
              <a:rPr lang="en-US" sz="4000" b="1" dirty="0" smtClean="0"/>
              <a:t> . </a:t>
            </a:r>
            <a:r>
              <a:rPr lang="en-US" sz="4000" b="1" u="sng" dirty="0"/>
              <a:t>steroids</a:t>
            </a:r>
            <a:r>
              <a:rPr lang="en-US" sz="4000" dirty="0"/>
              <a:t>: decrease TGF </a:t>
            </a:r>
            <a:r>
              <a:rPr lang="en-US" sz="4000" dirty="0" smtClean="0"/>
              <a:t>beta</a:t>
            </a:r>
            <a:r>
              <a:rPr lang="en-US" sz="4000" b="1" u="sng" dirty="0"/>
              <a:t> </a:t>
            </a:r>
            <a:endParaRPr lang="en-US" sz="4000" b="1" u="sng" dirty="0" smtClean="0"/>
          </a:p>
          <a:p>
            <a:pPr marL="514350" indent="-514350">
              <a:buFontTx/>
              <a:buNone/>
            </a:pPr>
            <a:endParaRPr lang="en-US" altLang="en-US" sz="4000" b="1" i="1" u="sng" dirty="0"/>
          </a:p>
          <a:p>
            <a:pPr marL="514350" indent="-514350">
              <a:buFontTx/>
              <a:buNone/>
            </a:pPr>
            <a:r>
              <a:rPr lang="en-US" altLang="en-US" sz="4000" i="1" dirty="0"/>
              <a:t>4</a:t>
            </a:r>
            <a:r>
              <a:rPr lang="en-US" altLang="en-US" sz="4000" i="1" dirty="0" smtClean="0"/>
              <a:t>. </a:t>
            </a:r>
            <a:r>
              <a:rPr lang="en-US" altLang="en-US" sz="4000" b="1" u="sng" dirty="0" smtClean="0"/>
              <a:t>Poor perfusion</a:t>
            </a:r>
            <a:r>
              <a:rPr lang="en-US" altLang="en-US" sz="4000" i="1" dirty="0" smtClean="0"/>
              <a:t>,</a:t>
            </a:r>
            <a:r>
              <a:rPr lang="en-US" altLang="en-US" sz="4000" dirty="0" smtClean="0"/>
              <a:t> due to arteriosclerosis and diabetes or to obstructed venous drainage (e.g., in varicose veins), </a:t>
            </a:r>
          </a:p>
          <a:p>
            <a:pPr marL="514350" indent="-514350">
              <a:buFontTx/>
              <a:buNone/>
            </a:pPr>
            <a:r>
              <a:rPr lang="en-US" altLang="en-US" sz="4000" i="1" dirty="0"/>
              <a:t>5</a:t>
            </a:r>
            <a:r>
              <a:rPr lang="en-US" altLang="en-US" sz="4000" i="1" dirty="0" smtClean="0"/>
              <a:t>. </a:t>
            </a:r>
            <a:r>
              <a:rPr lang="en-US" altLang="en-US" sz="4000" b="1" i="1" u="sng" dirty="0" smtClean="0"/>
              <a:t>Foreign bodies</a:t>
            </a:r>
            <a:r>
              <a:rPr lang="en-US" altLang="en-US" sz="4000" b="1" u="sng" dirty="0" smtClean="0"/>
              <a:t> </a:t>
            </a:r>
            <a:r>
              <a:rPr lang="en-US" altLang="en-US" sz="4000" dirty="0" smtClean="0"/>
              <a:t>such as fragments of steel, glass..</a:t>
            </a:r>
          </a:p>
          <a:p>
            <a:pPr marL="514350" indent="-514350">
              <a:buFontTx/>
              <a:buNone/>
            </a:pP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1911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37067" y="774700"/>
            <a:ext cx="8590844" cy="6083300"/>
          </a:xfrm>
        </p:spPr>
        <p:txBody>
          <a:bodyPr>
            <a:normAutofit/>
          </a:bodyPr>
          <a:lstStyle/>
          <a:p>
            <a:r>
              <a:rPr lang="en-US" altLang="en-US" sz="4800" i="1" u="sng" dirty="0" smtClean="0"/>
              <a:t>Aberrations of cell growth</a:t>
            </a:r>
            <a:r>
              <a:rPr lang="en-US" altLang="en-US" sz="4800" u="sng" dirty="0" smtClean="0"/>
              <a:t> and ECM production</a:t>
            </a:r>
          </a:p>
          <a:p>
            <a:pPr>
              <a:buFontTx/>
              <a:buNone/>
            </a:pPr>
            <a:r>
              <a:rPr lang="en-US" altLang="en-US" sz="4000" b="1" u="sng" dirty="0" smtClean="0"/>
              <a:t>1. Keloid</a:t>
            </a:r>
          </a:p>
          <a:p>
            <a:pPr>
              <a:buFontTx/>
              <a:buChar char="-"/>
            </a:pPr>
            <a:r>
              <a:rPr lang="en-US" altLang="en-US" sz="4000" dirty="0" smtClean="0"/>
              <a:t>accumulation of very large  amounts of collagen forming  prominent, raised scars</a:t>
            </a:r>
          </a:p>
          <a:p>
            <a:pPr>
              <a:buFontTx/>
              <a:buNone/>
            </a:pPr>
            <a:r>
              <a:rPr lang="en-US" altLang="en-US" sz="4000" dirty="0" smtClean="0"/>
              <a:t> </a:t>
            </a:r>
            <a:r>
              <a:rPr lang="en-US" altLang="en-US" sz="4000" u="sng" dirty="0"/>
              <a:t>2. "</a:t>
            </a:r>
            <a:r>
              <a:rPr lang="en-US" altLang="en-US" sz="4000" b="1" u="sng" dirty="0"/>
              <a:t>proud </a:t>
            </a:r>
            <a:r>
              <a:rPr lang="en-US" altLang="en-US" sz="4000" b="1" u="sng" dirty="0" smtClean="0"/>
              <a:t>flesh” </a:t>
            </a:r>
            <a:endParaRPr lang="en-US" altLang="en-US" sz="4000" b="1" u="sng" dirty="0"/>
          </a:p>
          <a:p>
            <a:pPr>
              <a:buFontTx/>
              <a:buNone/>
            </a:pPr>
            <a:r>
              <a:rPr lang="en-US" altLang="en-US" sz="4000" b="1" dirty="0"/>
              <a:t>-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exuberant granulation tissue .</a:t>
            </a:r>
            <a:endParaRPr lang="en-US" altLang="en-US" sz="4000" dirty="0" smtClean="0"/>
          </a:p>
          <a:p>
            <a:pPr>
              <a:buFontTx/>
              <a:buNone/>
            </a:pP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2182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keloid</a:t>
            </a:r>
            <a:endParaRPr lang="en-GB" alt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ar-JO" altLang="en-US" smtClean="0"/>
          </a:p>
        </p:txBody>
      </p:sp>
      <p:pic>
        <p:nvPicPr>
          <p:cNvPr id="20484" name="Picture 5" descr="show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7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basic forms:</a:t>
            </a:r>
          </a:p>
          <a:p>
            <a:r>
              <a:rPr lang="en-GB" dirty="0" smtClean="0"/>
              <a:t>1. interstitial matrix.</a:t>
            </a:r>
          </a:p>
          <a:p>
            <a:r>
              <a:rPr lang="en-GB" dirty="0" smtClean="0"/>
              <a:t>2. basement membrane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86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Interstitial matrix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Present in spaces between cells in connective tissue.</a:t>
            </a:r>
          </a:p>
          <a:p>
            <a:r>
              <a:rPr lang="en-GB" dirty="0" smtClean="0"/>
              <a:t>Also between epithelium and supportive vascular and smooth muscle structures.</a:t>
            </a:r>
          </a:p>
          <a:p>
            <a:r>
              <a:rPr lang="en-GB" dirty="0" smtClean="0"/>
              <a:t>It is synthesized by mesenchymal cells, like fibroblasts.</a:t>
            </a:r>
          </a:p>
          <a:p>
            <a:r>
              <a:rPr lang="en-GB" dirty="0" smtClean="0"/>
              <a:t>Forms 3D amorphous gel.</a:t>
            </a:r>
          </a:p>
        </p:txBody>
      </p:sp>
    </p:spTree>
    <p:extLst>
      <p:ext uri="{BB962C8B-B14F-4D97-AF65-F5344CB8AC3E}">
        <p14:creationId xmlns:p14="http://schemas.microsoft.com/office/powerpoint/2010/main" val="403244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Heyam\Desktop\ECM-INTEGRIN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459" y="1268759"/>
            <a:ext cx="5557003" cy="533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60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Basement membrane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Highly organised matrix around epithelial cells, endothelial and smooth muscle cells.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Composed of </a:t>
            </a:r>
            <a:r>
              <a:rPr lang="en-GB" dirty="0" smtClean="0">
                <a:solidFill>
                  <a:srgbClr val="FF0000"/>
                </a:solidFill>
              </a:rPr>
              <a:t>1) Amorphous </a:t>
            </a:r>
            <a:r>
              <a:rPr lang="en-GB" dirty="0" err="1" smtClean="0">
                <a:solidFill>
                  <a:srgbClr val="FF0000"/>
                </a:solidFill>
              </a:rPr>
              <a:t>nonfibrillar</a:t>
            </a:r>
            <a:r>
              <a:rPr lang="en-GB" dirty="0" smtClean="0">
                <a:solidFill>
                  <a:srgbClr val="FF0000"/>
                </a:solidFill>
              </a:rPr>
              <a:t> type IV collagen and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                            2) laminin.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87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Heyam\Desktop\integrin13187734895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336704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of extracellular matrix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Fibrous structural proteins: Collagen</a:t>
            </a:r>
            <a:r>
              <a:rPr lang="en-GB" dirty="0"/>
              <a:t> </a:t>
            </a:r>
            <a:r>
              <a:rPr lang="en-GB" dirty="0" smtClean="0"/>
              <a:t>and Elastin</a:t>
            </a:r>
          </a:p>
          <a:p>
            <a:r>
              <a:rPr lang="en-GB" dirty="0" smtClean="0"/>
              <a:t>Water hydrated gel :Proteoglycans and </a:t>
            </a:r>
            <a:r>
              <a:rPr lang="en-GB" dirty="0" err="1" smtClean="0"/>
              <a:t>hyaluronon</a:t>
            </a:r>
            <a:endParaRPr lang="en-GB" dirty="0" smtClean="0"/>
          </a:p>
          <a:p>
            <a:r>
              <a:rPr lang="en-GB" dirty="0" smtClean="0"/>
              <a:t>Adhesive glycoproteins and adhesion receptors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77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C3699C2199479908980602319B4D" ma:contentTypeVersion="" ma:contentTypeDescription="Create a new document." ma:contentTypeScope="" ma:versionID="91f68bad66d046a5822093939dd5b4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12D1D5-6337-4C31-B880-D24028FA22A7}"/>
</file>

<file path=customXml/itemProps2.xml><?xml version="1.0" encoding="utf-8"?>
<ds:datastoreItem xmlns:ds="http://schemas.openxmlformats.org/officeDocument/2006/customXml" ds:itemID="{296A7BB6-266A-4264-9719-085A69FF92F8}"/>
</file>

<file path=customXml/itemProps3.xml><?xml version="1.0" encoding="utf-8"?>
<ds:datastoreItem xmlns:ds="http://schemas.openxmlformats.org/officeDocument/2006/customXml" ds:itemID="{198E2E6F-1512-4BC6-A884-2214B2610842}"/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831</Words>
  <Application>Microsoft Office PowerPoint</Application>
  <PresentationFormat>On-screen Show (4:3)</PresentationFormat>
  <Paragraphs>129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Repair 2</vt:lpstr>
      <vt:lpstr>Role of extracellular matrix in tissue repair</vt:lpstr>
      <vt:lpstr>ECM functions</vt:lpstr>
      <vt:lpstr>ECM</vt:lpstr>
      <vt:lpstr>Interstitial matrix</vt:lpstr>
      <vt:lpstr>ECM</vt:lpstr>
      <vt:lpstr>Basement membrane</vt:lpstr>
      <vt:lpstr>PowerPoint Presentation</vt:lpstr>
      <vt:lpstr>Components of extracellular matrix</vt:lpstr>
      <vt:lpstr>collagen</vt:lpstr>
      <vt:lpstr>Nonfibrillar collagens</vt:lpstr>
      <vt:lpstr>elastin</vt:lpstr>
      <vt:lpstr>Proteoglycans and hyaluronic acid</vt:lpstr>
      <vt:lpstr>Adhesive Glycoproteins </vt:lpstr>
      <vt:lpstr>Scar formation</vt:lpstr>
      <vt:lpstr>angiogenesis</vt:lpstr>
      <vt:lpstr>Angiogenesis.. steps</vt:lpstr>
      <vt:lpstr>PowerPoint Presentation</vt:lpstr>
      <vt:lpstr>GF in angiogenesis </vt:lpstr>
      <vt:lpstr>Scar formation</vt:lpstr>
      <vt:lpstr>Fibroblast migration and activation </vt:lpstr>
      <vt:lpstr>PowerPoint Presentation</vt:lpstr>
      <vt:lpstr>PowerPoint Presentation</vt:lpstr>
      <vt:lpstr>Granulation tissue</vt:lpstr>
      <vt:lpstr>PowerPoint Presentation</vt:lpstr>
      <vt:lpstr>scar</vt:lpstr>
      <vt:lpstr>Granulation tissue and Fibrosis</vt:lpstr>
      <vt:lpstr>PowerPoint Presentation</vt:lpstr>
      <vt:lpstr>MMPs</vt:lpstr>
      <vt:lpstr>PowerPoint Presentation</vt:lpstr>
      <vt:lpstr>PowerPoint Presentation</vt:lpstr>
      <vt:lpstr>PowerPoint Presentation</vt:lpstr>
      <vt:lpstr>PowerPoint Presentation</vt:lpstr>
      <vt:lpstr>keloid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Repair 2</dc:title>
  <dc:creator>Heyam</dc:creator>
  <cp:lastModifiedBy>Heyam</cp:lastModifiedBy>
  <cp:revision>20</cp:revision>
  <dcterms:created xsi:type="dcterms:W3CDTF">2015-11-03T12:00:02Z</dcterms:created>
  <dcterms:modified xsi:type="dcterms:W3CDTF">2015-11-08T10:40:58Z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0x010100CA5BC3699C2199479908980602319B4D</vt:lpwstr>
  </property>
</Properties>
</file>