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1"/>
  </p:sldMasterIdLst>
  <p:sldIdLst>
    <p:sldId id="276" r:id="rId2"/>
    <p:sldId id="256" r:id="rId3"/>
    <p:sldId id="349" r:id="rId4"/>
    <p:sldId id="288" r:id="rId5"/>
    <p:sldId id="340" r:id="rId6"/>
    <p:sldId id="341" r:id="rId7"/>
    <p:sldId id="360" r:id="rId8"/>
    <p:sldId id="346" r:id="rId9"/>
    <p:sldId id="356" r:id="rId10"/>
    <p:sldId id="357" r:id="rId11"/>
    <p:sldId id="359" r:id="rId12"/>
    <p:sldId id="358" r:id="rId13"/>
    <p:sldId id="361" r:id="rId14"/>
    <p:sldId id="287" r:id="rId15"/>
    <p:sldId id="350" r:id="rId16"/>
    <p:sldId id="354" r:id="rId17"/>
    <p:sldId id="353" r:id="rId18"/>
    <p:sldId id="351" r:id="rId19"/>
    <p:sldId id="348" r:id="rId20"/>
    <p:sldId id="342" r:id="rId21"/>
    <p:sldId id="355" r:id="rId22"/>
    <p:sldId id="344" r:id="rId23"/>
    <p:sldId id="362" r:id="rId24"/>
    <p:sldId id="364" r:id="rId25"/>
    <p:sldId id="363" r:id="rId26"/>
    <p:sldId id="339" r:id="rId27"/>
    <p:sldId id="365" r:id="rId28"/>
    <p:sldId id="366" r:id="rId29"/>
    <p:sldId id="368" r:id="rId30"/>
    <p:sldId id="367" r:id="rId31"/>
    <p:sldId id="370" r:id="rId32"/>
    <p:sldId id="371" r:id="rId33"/>
    <p:sldId id="33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4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1"/>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12/3/2016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1"/>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1"/>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3" y="6467476"/>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12/3/2016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9"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4"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3" y="6467476"/>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3" y="6467476"/>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2"/>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3" y="6467476"/>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3" y="6467476"/>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1"/>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12/3/2016</a:t>
            </a:fld>
            <a:endParaRPr lang="en-US"/>
          </a:p>
        </p:txBody>
      </p:sp>
      <p:sp>
        <p:nvSpPr>
          <p:cNvPr id="3" name="Footer Placeholder 2"/>
          <p:cNvSpPr>
            <a:spLocks noGrp="1"/>
          </p:cNvSpPr>
          <p:nvPr>
            <p:ph type="ftr" sz="quarter" idx="3"/>
          </p:nvPr>
        </p:nvSpPr>
        <p:spPr>
          <a:xfrm>
            <a:off x="2898648" y="6356351"/>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1"/>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3" y="6467476"/>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smtClean="0">
                <a:solidFill>
                  <a:schemeClr val="tx1"/>
                </a:solidFill>
              </a:rPr>
              <a:t>Introduction to immunology</a:t>
            </a:r>
            <a:endParaRPr lang="en-US" b="1" dirty="0">
              <a:solidFill>
                <a:schemeClr val="tx1"/>
              </a:solidFill>
            </a:endParaRPr>
          </a:p>
        </p:txBody>
      </p:sp>
      <p:sp>
        <p:nvSpPr>
          <p:cNvPr id="5" name="Text Placeholder 4"/>
          <p:cNvSpPr>
            <a:spLocks noGrp="1"/>
          </p:cNvSpPr>
          <p:nvPr>
            <p:ph type="body" idx="1"/>
          </p:nvPr>
        </p:nvSpPr>
        <p:spPr/>
        <p:txBody>
          <a:bodyPr>
            <a:normAutofit lnSpcReduction="10000"/>
          </a:bodyPr>
          <a:lstStyle/>
          <a:p>
            <a:pPr algn="l"/>
            <a:r>
              <a:rPr lang="en-US" b="1" smtClean="0"/>
              <a:t>Mohammad Qussay Al-Sabbagh</a:t>
            </a:r>
            <a:endParaRPr lang="en-US" b="1" dirty="0" smtClean="0"/>
          </a:p>
          <a:p>
            <a:pPr algn="l"/>
            <a:r>
              <a:rPr lang="en-US" b="1" smtClean="0"/>
              <a:t>3</a:t>
            </a:r>
            <a:r>
              <a:rPr lang="en-US" b="1" baseline="30000" smtClean="0"/>
              <a:t>rd</a:t>
            </a:r>
            <a:r>
              <a:rPr lang="en-US" b="1" dirty="0"/>
              <a:t> </a:t>
            </a:r>
            <a:r>
              <a:rPr lang="en-US" b="1" smtClean="0"/>
              <a:t> </a:t>
            </a:r>
            <a:r>
              <a:rPr lang="en-US" b="1" dirty="0" smtClean="0"/>
              <a:t>year medical student- University of Jordan</a:t>
            </a:r>
          </a:p>
          <a:p>
            <a:pPr algn="l"/>
            <a:r>
              <a:rPr lang="en-US" b="1" smtClean="0"/>
              <a:t>Dec,2016</a:t>
            </a:r>
            <a:endParaRPr lang="en-US" b="1" dirty="0"/>
          </a:p>
        </p:txBody>
      </p:sp>
    </p:spTree>
    <p:extLst>
      <p:ext uri="{BB962C8B-B14F-4D97-AF65-F5344CB8AC3E}">
        <p14:creationId xmlns:p14="http://schemas.microsoft.com/office/powerpoint/2010/main" val="279755860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Immune complexes ?!  </a:t>
            </a:r>
            <a:endParaRPr lang="en-US" b="1" dirty="0">
              <a:solidFill>
                <a:srgbClr val="C00000"/>
              </a:solidFill>
            </a:endParaRPr>
          </a:p>
        </p:txBody>
      </p:sp>
      <p:sp>
        <p:nvSpPr>
          <p:cNvPr id="5" name="Content Placeholder 4"/>
          <p:cNvSpPr>
            <a:spLocks noGrp="1"/>
          </p:cNvSpPr>
          <p:nvPr>
            <p:ph sz="quarter" idx="1"/>
          </p:nvPr>
        </p:nvSpPr>
        <p:spPr>
          <a:xfrm>
            <a:off x="4397059" y="1219199"/>
            <a:ext cx="4570576" cy="4937760"/>
          </a:xfrm>
        </p:spPr>
        <p:txBody>
          <a:bodyPr>
            <a:noAutofit/>
          </a:bodyPr>
          <a:lstStyle/>
          <a:p>
            <a:r>
              <a:rPr lang="en-US" sz="2000" smtClean="0"/>
              <a:t>Immune complexes are produced whenever there is an antibody response to a </a:t>
            </a:r>
            <a:r>
              <a:rPr lang="en-US" sz="2000" u="sng" smtClean="0">
                <a:solidFill>
                  <a:srgbClr val="FF0000"/>
                </a:solidFill>
              </a:rPr>
              <a:t>soluble antigen</a:t>
            </a:r>
            <a:r>
              <a:rPr lang="en-US" sz="2000" smtClean="0"/>
              <a:t>. </a:t>
            </a:r>
          </a:p>
          <a:p>
            <a:r>
              <a:rPr lang="en-US" sz="2000" smtClean="0"/>
              <a:t>immunecomplexes trigger the activation of complement. </a:t>
            </a:r>
          </a:p>
          <a:p>
            <a:r>
              <a:rPr lang="en-US" sz="2000" smtClean="0"/>
              <a:t>These activated complement components then bind the triggering immune complexes. </a:t>
            </a:r>
          </a:p>
          <a:p>
            <a:r>
              <a:rPr lang="en-US" sz="2000" smtClean="0"/>
              <a:t>Large complexes are effciently cleared by:</a:t>
            </a:r>
          </a:p>
          <a:p>
            <a:pPr marL="514350" indent="-514350">
              <a:buFont typeface="+mj-lt"/>
              <a:buAutoNum type="arabicPeriod"/>
            </a:pPr>
            <a:r>
              <a:rPr lang="en-US" sz="1800" smtClean="0"/>
              <a:t>binding to </a:t>
            </a:r>
            <a:r>
              <a:rPr lang="en-US" sz="1800" b="1" smtClean="0">
                <a:solidFill>
                  <a:srgbClr val="C00000"/>
                </a:solidFill>
              </a:rPr>
              <a:t>complement receptor 1 (CR1)</a:t>
            </a:r>
            <a:r>
              <a:rPr lang="en-US" sz="1800" smtClean="0"/>
              <a:t> on erythrocytes.</a:t>
            </a:r>
          </a:p>
          <a:p>
            <a:pPr marL="514350" indent="-514350">
              <a:buFont typeface="+mj-lt"/>
              <a:buAutoNum type="arabicPeriod"/>
            </a:pPr>
            <a:r>
              <a:rPr lang="en-US" sz="1800" smtClean="0"/>
              <a:t>which convey them to liver and spleen.</a:t>
            </a:r>
          </a:p>
          <a:p>
            <a:pPr marL="514350" indent="-514350">
              <a:buFont typeface="+mj-lt"/>
              <a:buAutoNum type="arabicPeriod"/>
            </a:pPr>
            <a:r>
              <a:rPr lang="en-US" sz="1800" smtClean="0"/>
              <a:t>There, they are removed from the red-cell surface through interaction Kupffer cells and other phagocytes</a:t>
            </a: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97618" y="3591729"/>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865" y="1188638"/>
            <a:ext cx="2957295" cy="5109960"/>
          </a:xfrm>
          <a:prstGeom prst="rect">
            <a:avLst/>
          </a:prstGeom>
        </p:spPr>
      </p:pic>
    </p:spTree>
    <p:extLst>
      <p:ext uri="{BB962C8B-B14F-4D97-AF65-F5344CB8AC3E}">
        <p14:creationId xmlns:p14="http://schemas.microsoft.com/office/powerpoint/2010/main" val="69380493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Immune complexes ?!  </a:t>
            </a:r>
            <a:endParaRPr lang="en-US" b="1" dirty="0">
              <a:solidFill>
                <a:srgbClr val="C00000"/>
              </a:solidFill>
            </a:endParaRPr>
          </a:p>
        </p:txBody>
      </p:sp>
      <p:sp>
        <p:nvSpPr>
          <p:cNvPr id="5" name="Content Placeholder 4"/>
          <p:cNvSpPr>
            <a:spLocks noGrp="1"/>
          </p:cNvSpPr>
          <p:nvPr>
            <p:ph sz="quarter" idx="1"/>
          </p:nvPr>
        </p:nvSpPr>
        <p:spPr>
          <a:xfrm>
            <a:off x="5494355" y="1219199"/>
            <a:ext cx="3473280" cy="4937760"/>
          </a:xfrm>
        </p:spPr>
        <p:txBody>
          <a:bodyPr>
            <a:noAutofit/>
          </a:bodyPr>
          <a:lstStyle/>
          <a:p>
            <a:r>
              <a:rPr lang="en-US" sz="2000" smtClean="0"/>
              <a:t>When antigen is released repeatedly, there may be a sustained for­mation of small immune complexes.</a:t>
            </a:r>
          </a:p>
          <a:p>
            <a:r>
              <a:rPr lang="en-US" sz="2000" smtClean="0"/>
              <a:t>these complexes tend to be trapped in the small blood vessels of the renal glomeruli and synovial tissue of the joints.</a:t>
            </a:r>
          </a:p>
          <a:p>
            <a:r>
              <a:rPr lang="en-US" sz="2000" smtClean="0"/>
              <a:t>Tissue injury</a:t>
            </a:r>
            <a:r>
              <a:rPr lang="en-US" sz="2000"/>
              <a:t> </a:t>
            </a:r>
            <a:r>
              <a:rPr lang="en-US" sz="2000" smtClean="0"/>
              <a:t>is</a:t>
            </a:r>
            <a:r>
              <a:rPr lang="en-US" sz="2000"/>
              <a:t> </a:t>
            </a:r>
            <a:r>
              <a:rPr lang="en-US" sz="2000" smtClean="0"/>
              <a:t>mediated by complement.</a:t>
            </a:r>
            <a:endParaRPr lang="en-US" sz="2000" dirty="0"/>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98563" y="3561168"/>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87" y="1234276"/>
            <a:ext cx="4959866" cy="3941343"/>
          </a:xfrm>
          <a:prstGeom prst="rect">
            <a:avLst/>
          </a:prstGeom>
        </p:spPr>
      </p:pic>
    </p:spTree>
    <p:extLst>
      <p:ext uri="{BB962C8B-B14F-4D97-AF65-F5344CB8AC3E}">
        <p14:creationId xmlns:p14="http://schemas.microsoft.com/office/powerpoint/2010/main" val="333441570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76" y="596294"/>
            <a:ext cx="8811246" cy="5507029"/>
          </a:xfrm>
          <a:prstGeom prst="rect">
            <a:avLst/>
          </a:prstGeom>
        </p:spPr>
      </p:pic>
    </p:spTree>
    <p:extLst>
      <p:ext uri="{BB962C8B-B14F-4D97-AF65-F5344CB8AC3E}">
        <p14:creationId xmlns:p14="http://schemas.microsoft.com/office/powerpoint/2010/main" val="151199949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Immune complexes ?!  </a:t>
            </a:r>
            <a:endParaRPr lang="en-US" b="1" dirty="0">
              <a:solidFill>
                <a:srgbClr val="C00000"/>
              </a:solidFill>
            </a:endParaRPr>
          </a:p>
        </p:txBody>
      </p:sp>
      <p:sp>
        <p:nvSpPr>
          <p:cNvPr id="5" name="Content Placeholder 4"/>
          <p:cNvSpPr>
            <a:spLocks noGrp="1"/>
          </p:cNvSpPr>
          <p:nvPr>
            <p:ph sz="quarter" idx="1"/>
          </p:nvPr>
        </p:nvSpPr>
        <p:spPr>
          <a:xfrm>
            <a:off x="5110466" y="1219199"/>
            <a:ext cx="3857169" cy="4937760"/>
          </a:xfrm>
        </p:spPr>
        <p:txBody>
          <a:bodyPr>
            <a:noAutofit/>
          </a:bodyPr>
          <a:lstStyle/>
          <a:p>
            <a:r>
              <a:rPr lang="en-US" sz="2000" smtClean="0"/>
              <a:t>The most prevalent immune-complex disease is systemic lupus erythemat­osus (SLE).</a:t>
            </a:r>
          </a:p>
          <a:p>
            <a:r>
              <a:rPr lang="en-US" sz="2000" smtClean="0"/>
              <a:t>i</a:t>
            </a:r>
            <a:r>
              <a:rPr lang="en-US" sz="2000"/>
              <a:t>t</a:t>
            </a:r>
            <a:r>
              <a:rPr lang="en-US" sz="2000" smtClean="0"/>
              <a:t> is characterized by the formation of antibodies againstDNA. </a:t>
            </a:r>
          </a:p>
          <a:p>
            <a:r>
              <a:rPr lang="en-US" sz="2000" smtClean="0"/>
              <a:t>Bonemarrow is a rich source of such antigens as millions of nuclei are extruded from erythroblasts daily</a:t>
            </a:r>
            <a:endParaRPr lang="en-US" sz="2000" dirty="0"/>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14674" y="3561168"/>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79" y="1421412"/>
            <a:ext cx="4558599" cy="4399131"/>
          </a:xfrm>
          <a:prstGeom prst="rect">
            <a:avLst/>
          </a:prstGeom>
        </p:spPr>
      </p:pic>
    </p:spTree>
    <p:extLst>
      <p:ext uri="{BB962C8B-B14F-4D97-AF65-F5344CB8AC3E}">
        <p14:creationId xmlns:p14="http://schemas.microsoft.com/office/powerpoint/2010/main" val="375875349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smtClean="0">
                <a:solidFill>
                  <a:schemeClr val="tx1"/>
                </a:solidFill>
              </a:rPr>
              <a:t>The case of Nicole Chawner</a:t>
            </a:r>
            <a:endParaRPr lang="en-US" sz="3600" b="1" dirty="0">
              <a:solidFill>
                <a:schemeClr val="tx1"/>
              </a:solidFill>
            </a:endParaRPr>
          </a:p>
        </p:txBody>
      </p:sp>
    </p:spTree>
    <p:extLst>
      <p:ext uri="{BB962C8B-B14F-4D97-AF65-F5344CB8AC3E}">
        <p14:creationId xmlns:p14="http://schemas.microsoft.com/office/powerpoint/2010/main" val="13990134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too much sun at the beach</a:t>
            </a:r>
            <a:endParaRPr lang="en-US" b="1" dirty="0">
              <a:solidFill>
                <a:srgbClr val="C00000"/>
              </a:solidFill>
            </a:endParaRPr>
          </a:p>
        </p:txBody>
      </p:sp>
      <p:sp>
        <p:nvSpPr>
          <p:cNvPr id="5" name="Content Placeholder 4"/>
          <p:cNvSpPr>
            <a:spLocks noGrp="1"/>
          </p:cNvSpPr>
          <p:nvPr>
            <p:ph sz="quarter" idx="1"/>
          </p:nvPr>
        </p:nvSpPr>
        <p:spPr>
          <a:xfrm>
            <a:off x="4668350" y="1219200"/>
            <a:ext cx="4226024" cy="4937760"/>
          </a:xfrm>
        </p:spPr>
        <p:txBody>
          <a:bodyPr>
            <a:normAutofit fontScale="77500" lnSpcReduction="20000"/>
          </a:bodyPr>
          <a:lstStyle/>
          <a:p>
            <a:r>
              <a:rPr lang="en-US" smtClean="0"/>
              <a:t>healthy </a:t>
            </a:r>
            <a:r>
              <a:rPr lang="en-US" u="sng">
                <a:solidFill>
                  <a:srgbClr val="FF0000"/>
                </a:solidFill>
              </a:rPr>
              <a:t>1</a:t>
            </a:r>
            <a:r>
              <a:rPr lang="en-US" u="sng" smtClean="0">
                <a:solidFill>
                  <a:srgbClr val="FF0000"/>
                </a:solidFill>
              </a:rPr>
              <a:t>6-year-old</a:t>
            </a:r>
            <a:r>
              <a:rPr lang="en-US" smtClean="0"/>
              <a:t> until this summer. </a:t>
            </a:r>
          </a:p>
          <a:p>
            <a:r>
              <a:rPr lang="en-US" smtClean="0"/>
              <a:t>after </a:t>
            </a:r>
            <a:r>
              <a:rPr lang="en-US" u="sng" smtClean="0">
                <a:solidFill>
                  <a:srgbClr val="FF0000"/>
                </a:solidFill>
              </a:rPr>
              <a:t>exces­sive exposure to the sun on the beach, she developed a red rash on her cheeks</a:t>
            </a:r>
            <a:r>
              <a:rPr lang="en-US" smtClean="0"/>
              <a:t>.</a:t>
            </a:r>
          </a:p>
          <a:p>
            <a:r>
              <a:rPr lang="en-US" smtClean="0"/>
              <a:t>her family doctor recognized that the butterfly rash on her cheeks and bridge of her nose was typical of systemic lupus erythematosus (SLE).</a:t>
            </a:r>
          </a:p>
          <a:p>
            <a:r>
              <a:rPr lang="en-US" smtClean="0"/>
              <a:t>He</a:t>
            </a:r>
            <a:r>
              <a:rPr lang="en-US"/>
              <a:t> </a:t>
            </a:r>
            <a:r>
              <a:rPr lang="en-US" smtClean="0"/>
              <a:t>referred Nicole to the Children's Hospital, </a:t>
            </a:r>
          </a:p>
          <a:p>
            <a:r>
              <a:rPr lang="en-US" smtClean="0"/>
              <a:t>Nicole said that when she woke up in the morning her</a:t>
            </a:r>
            <a:r>
              <a:rPr lang="en-US" u="sng" smtClean="0">
                <a:solidFill>
                  <a:srgbClr val="FF0000"/>
                </a:solidFill>
              </a:rPr>
              <a:t> fingers and knees were stiff, although they got better as the day wore on</a:t>
            </a:r>
            <a:r>
              <a:rPr lang="en-US" u="sng">
                <a:solidFill>
                  <a:srgbClr val="FF0000"/>
                </a:solidFill>
              </a:rPr>
              <a:t> </a:t>
            </a:r>
            <a:r>
              <a:rPr lang="en-US" u="sng" smtClean="0">
                <a:solidFill>
                  <a:srgbClr val="FF0000"/>
                </a:solidFill>
              </a:rPr>
              <a:t>/</a:t>
            </a:r>
            <a:r>
              <a:rPr lang="en-US" smtClean="0"/>
              <a:t>some symmetric swelling in her fingers.</a:t>
            </a:r>
            <a:endParaRPr lang="en-US" dirty="0">
              <a:solidFill>
                <a:srgbClr val="C00000"/>
              </a:solidFill>
            </a:endParaRP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72558"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143000"/>
            <a:ext cx="2496809" cy="34852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597" y="4628200"/>
            <a:ext cx="1963030" cy="1589883"/>
          </a:xfrm>
          <a:prstGeom prst="rect">
            <a:avLst/>
          </a:prstGeom>
        </p:spPr>
      </p:pic>
    </p:spTree>
    <p:extLst>
      <p:ext uri="{BB962C8B-B14F-4D97-AF65-F5344CB8AC3E}">
        <p14:creationId xmlns:p14="http://schemas.microsoft.com/office/powerpoint/2010/main" val="22856502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Lab tests and management  ..</a:t>
            </a:r>
            <a:endParaRPr lang="en-US" b="1" dirty="0">
              <a:solidFill>
                <a:srgbClr val="C00000"/>
              </a:solidFill>
            </a:endParaRPr>
          </a:p>
        </p:txBody>
      </p:sp>
      <p:sp>
        <p:nvSpPr>
          <p:cNvPr id="5" name="Content Placeholder 4"/>
          <p:cNvSpPr>
            <a:spLocks noGrp="1"/>
          </p:cNvSpPr>
          <p:nvPr>
            <p:ph sz="quarter" idx="1"/>
          </p:nvPr>
        </p:nvSpPr>
        <p:spPr>
          <a:xfrm>
            <a:off x="5339716" y="1219199"/>
            <a:ext cx="3554658" cy="5274737"/>
          </a:xfrm>
        </p:spPr>
        <p:txBody>
          <a:bodyPr>
            <a:noAutofit/>
          </a:bodyPr>
          <a:lstStyle/>
          <a:p>
            <a:r>
              <a:rPr lang="en-US" sz="1600" smtClean="0"/>
              <a:t>+Ve for</a:t>
            </a:r>
            <a:r>
              <a:rPr lang="en-US" sz="1600" u="sng" smtClean="0">
                <a:solidFill>
                  <a:srgbClr val="FF0000"/>
                </a:solidFill>
              </a:rPr>
              <a:t> anti-nuclearantibodies (ANA) at a titer of 1 :1280</a:t>
            </a:r>
            <a:r>
              <a:rPr lang="en-US" sz="1600" smtClean="0"/>
              <a:t>. </a:t>
            </a:r>
            <a:endParaRPr lang="en-US" sz="1600"/>
          </a:p>
          <a:p>
            <a:pPr>
              <a:buFontTx/>
              <a:buChar char="-"/>
            </a:pPr>
            <a:r>
              <a:rPr lang="en-US" sz="1600" smtClean="0"/>
              <a:t>Diagnostic for</a:t>
            </a:r>
            <a:r>
              <a:rPr lang="en-US" sz="1600"/>
              <a:t> </a:t>
            </a:r>
            <a:r>
              <a:rPr lang="en-US" sz="1600" smtClean="0"/>
              <a:t>SLE if at least 3 out of 10 clinical symptoms present with it.</a:t>
            </a:r>
          </a:p>
          <a:p>
            <a:r>
              <a:rPr lang="en-US" sz="1600" smtClean="0"/>
              <a:t>Because of this result, further tests were perormed </a:t>
            </a:r>
            <a:r>
              <a:rPr lang="en-US" sz="1600"/>
              <a:t>:</a:t>
            </a:r>
            <a:endParaRPr lang="en-US" sz="1600" smtClean="0"/>
          </a:p>
          <a:p>
            <a:pPr>
              <a:buFontTx/>
              <a:buChar char="-"/>
            </a:pPr>
            <a:r>
              <a:rPr lang="en-US" sz="1600" u="sng" smtClean="0">
                <a:solidFill>
                  <a:srgbClr val="FF0000"/>
                </a:solidFill>
              </a:rPr>
              <a:t>elevated level of anti ds-DNA.</a:t>
            </a:r>
          </a:p>
          <a:p>
            <a:pPr>
              <a:buFontTx/>
              <a:buChar char="-"/>
            </a:pPr>
            <a:r>
              <a:rPr lang="en-US" sz="1600" u="sng" smtClean="0">
                <a:solidFill>
                  <a:srgbClr val="FF0000"/>
                </a:solidFill>
              </a:rPr>
              <a:t>serum C3 level was 73 mg dl-1 (normal 100-200mg dl-1)</a:t>
            </a:r>
            <a:r>
              <a:rPr lang="en-US" sz="1600" smtClean="0"/>
              <a:t>. </a:t>
            </a:r>
          </a:p>
          <a:p>
            <a:pPr>
              <a:buFontTx/>
              <a:buChar char="-"/>
            </a:pPr>
            <a:r>
              <a:rPr lang="en-US" sz="1600" smtClean="0"/>
              <a:t>platelet count was normal at225,000 microL-1</a:t>
            </a:r>
          </a:p>
          <a:p>
            <a:pPr>
              <a:buFontTx/>
              <a:buChar char="-"/>
            </a:pPr>
            <a:r>
              <a:rPr lang="en-US" sz="1600" u="sng" smtClean="0">
                <a:solidFill>
                  <a:srgbClr val="FF0000"/>
                </a:solidFill>
              </a:rPr>
              <a:t>-Ve direct and indirect Coombs tests.</a:t>
            </a:r>
            <a:r>
              <a:rPr lang="en-US" sz="1600" smtClean="0"/>
              <a:t> </a:t>
            </a:r>
          </a:p>
          <a:p>
            <a:pPr>
              <a:buFontTx/>
              <a:buChar char="-"/>
            </a:pPr>
            <a:r>
              <a:rPr lang="en-US" sz="1600" smtClean="0"/>
              <a:t>-Ve for anti-phospholipid antibodies.</a:t>
            </a:r>
          </a:p>
          <a:p>
            <a:pPr>
              <a:buFontTx/>
              <a:buChar char="-"/>
            </a:pPr>
            <a:r>
              <a:rPr lang="en-US" sz="1600" smtClean="0"/>
              <a:t> normal urine.</a:t>
            </a:r>
          </a:p>
          <a:p>
            <a:r>
              <a:rPr lang="en-US" sz="1600" smtClean="0"/>
              <a:t>advised to take an antimalarial agent, </a:t>
            </a:r>
            <a:r>
              <a:rPr lang="en-US" sz="1600" u="sng" smtClean="0">
                <a:solidFill>
                  <a:srgbClr val="FF0000"/>
                </a:solidFill>
              </a:rPr>
              <a:t>hydroxychloroquine sulfate</a:t>
            </a:r>
            <a:r>
              <a:rPr lang="en-US" sz="1600" smtClean="0"/>
              <a:t>(Piaquenil), and to avoid direct sunlight. </a:t>
            </a:r>
            <a:endParaRPr lang="en-US" sz="1600" dirty="0">
              <a:solidFill>
                <a:srgbClr val="C00000"/>
              </a:solidFill>
            </a:endParaRP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43924" y="3622290"/>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5546"/>
            <a:ext cx="5147014" cy="3860260"/>
          </a:xfrm>
          <a:prstGeom prst="rect">
            <a:avLst/>
          </a:prstGeom>
        </p:spPr>
      </p:pic>
    </p:spTree>
    <p:extLst>
      <p:ext uri="{BB962C8B-B14F-4D97-AF65-F5344CB8AC3E}">
        <p14:creationId xmlns:p14="http://schemas.microsoft.com/office/powerpoint/2010/main" val="129617303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Relapse </a:t>
            </a:r>
            <a:endParaRPr lang="en-US" b="1" dirty="0">
              <a:solidFill>
                <a:srgbClr val="C00000"/>
              </a:solidFill>
            </a:endParaRPr>
          </a:p>
        </p:txBody>
      </p:sp>
      <p:sp>
        <p:nvSpPr>
          <p:cNvPr id="5" name="Content Placeholder 4"/>
          <p:cNvSpPr>
            <a:spLocks noGrp="1"/>
          </p:cNvSpPr>
          <p:nvPr>
            <p:ph sz="quarter" idx="1"/>
          </p:nvPr>
        </p:nvSpPr>
        <p:spPr>
          <a:xfrm>
            <a:off x="4668350" y="1219200"/>
            <a:ext cx="4226024" cy="4937760"/>
          </a:xfrm>
        </p:spPr>
        <p:txBody>
          <a:bodyPr>
            <a:noAutofit/>
          </a:bodyPr>
          <a:lstStyle/>
          <a:p>
            <a:r>
              <a:rPr lang="en-US" sz="1600" smtClean="0"/>
              <a:t>After a month, </a:t>
            </a:r>
            <a:r>
              <a:rPr lang="en-US" sz="1600" u="sng" smtClean="0">
                <a:solidFill>
                  <a:srgbClr val="FF0000"/>
                </a:solidFill>
              </a:rPr>
              <a:t>morning stiffnessworsened</a:t>
            </a:r>
            <a:r>
              <a:rPr lang="en-US" sz="1600" smtClean="0"/>
              <a:t>. </a:t>
            </a:r>
          </a:p>
          <a:p>
            <a:r>
              <a:rPr lang="en-US" sz="1600" u="sng" smtClean="0">
                <a:solidFill>
                  <a:srgbClr val="FF0000"/>
                </a:solidFill>
              </a:rPr>
              <a:t>developed a fever of 39°C accompanied by shaking chills.</a:t>
            </a:r>
            <a:r>
              <a:rPr lang="en-US" sz="1600" smtClean="0"/>
              <a:t> </a:t>
            </a:r>
          </a:p>
          <a:p>
            <a:r>
              <a:rPr lang="en-US" sz="1600" smtClean="0"/>
              <a:t>Enlarged</a:t>
            </a:r>
            <a:r>
              <a:rPr lang="en-US" sz="1600" u="sng" smtClean="0">
                <a:solidFill>
                  <a:srgbClr val="FF0000"/>
                </a:solidFill>
              </a:rPr>
              <a:t> cervical lymph nodes</a:t>
            </a:r>
            <a:r>
              <a:rPr lang="en-US" sz="1600" smtClean="0"/>
              <a:t>.</a:t>
            </a:r>
          </a:p>
          <a:p>
            <a:r>
              <a:rPr lang="en-US" sz="1600" smtClean="0"/>
              <a:t>She also lost 4.6 kg over the course of the next 2 months.</a:t>
            </a:r>
          </a:p>
          <a:p>
            <a:r>
              <a:rPr lang="en-US" sz="1600" smtClean="0"/>
              <a:t>When she returned to the hospital for a check-up, her buterffly rash had disappeared. </a:t>
            </a:r>
          </a:p>
          <a:p>
            <a:r>
              <a:rPr lang="en-US" sz="1600" smtClean="0"/>
              <a:t>She had</a:t>
            </a:r>
            <a:r>
              <a:rPr lang="en-US" sz="1600" u="sng" smtClean="0">
                <a:solidFill>
                  <a:srgbClr val="FF0000"/>
                </a:solidFill>
              </a:rPr>
              <a:t> diffuse swelling of the proximal joints in her fingers and toes</a:t>
            </a:r>
            <a:r>
              <a:rPr lang="en-US" sz="1600" smtClean="0"/>
              <a:t>.</a:t>
            </a:r>
          </a:p>
          <a:p>
            <a:r>
              <a:rPr lang="en-US" sz="1600" smtClean="0"/>
              <a:t>Increased levels </a:t>
            </a:r>
            <a:r>
              <a:rPr lang="en-US" sz="1600" u="sng" smtClean="0">
                <a:solidFill>
                  <a:srgbClr val="FF0000"/>
                </a:solidFill>
              </a:rPr>
              <a:t>of anti-DNA antibodies</a:t>
            </a:r>
            <a:r>
              <a:rPr lang="en-US" sz="1600" smtClean="0"/>
              <a:t>.</a:t>
            </a:r>
          </a:p>
          <a:p>
            <a:r>
              <a:rPr lang="en-US" sz="1600" smtClean="0"/>
              <a:t>serum C3 level was 46 mg dl-1.</a:t>
            </a:r>
          </a:p>
          <a:p>
            <a:r>
              <a:rPr lang="en-US" sz="1600" smtClean="0"/>
              <a:t>Nicole was advised to take 10mg of prednisone twice a day, as well as 250 mg of naproxen twice a day. </a:t>
            </a:r>
          </a:p>
          <a:p>
            <a:r>
              <a:rPr lang="en-US" sz="1600" smtClean="0"/>
              <a:t>This quickly controlled her symptoms, and she remained well. At her next visit, her serum C3 level was 120 mg dl-1.</a:t>
            </a:r>
            <a:endParaRPr lang="en-US" sz="1600" dirty="0">
              <a:solidFill>
                <a:srgbClr val="C00000"/>
              </a:solidFill>
            </a:endParaRP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72558"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48" y="1534873"/>
            <a:ext cx="3810000" cy="254317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74393"/>
            <a:ext cx="2046577" cy="1747344"/>
          </a:xfrm>
          <a:prstGeom prst="rect">
            <a:avLst/>
          </a:prstGeom>
        </p:spPr>
      </p:pic>
    </p:spTree>
    <p:extLst>
      <p:ext uri="{BB962C8B-B14F-4D97-AF65-F5344CB8AC3E}">
        <p14:creationId xmlns:p14="http://schemas.microsoft.com/office/powerpoint/2010/main" val="27611444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Summary </a:t>
            </a:r>
            <a:endParaRPr lang="en-US" b="1" dirty="0">
              <a:solidFill>
                <a:srgbClr val="C00000"/>
              </a:solidFill>
            </a:endParaRPr>
          </a:p>
        </p:txBody>
      </p:sp>
      <p:sp>
        <p:nvSpPr>
          <p:cNvPr id="5" name="Content Placeholder 4"/>
          <p:cNvSpPr>
            <a:spLocks noGrp="1"/>
          </p:cNvSpPr>
          <p:nvPr>
            <p:ph sz="quarter" idx="1"/>
          </p:nvPr>
        </p:nvSpPr>
        <p:spPr>
          <a:xfrm>
            <a:off x="457200" y="1249761"/>
            <a:ext cx="3657600" cy="4937760"/>
          </a:xfrm>
        </p:spPr>
        <p:txBody>
          <a:bodyPr>
            <a:normAutofit fontScale="92500" lnSpcReduction="10000"/>
          </a:bodyPr>
          <a:lstStyle/>
          <a:p>
            <a:r>
              <a:rPr lang="en-US" smtClean="0"/>
              <a:t>16- yrs old female.</a:t>
            </a:r>
          </a:p>
          <a:p>
            <a:r>
              <a:rPr lang="en-US" smtClean="0"/>
              <a:t>Butterfly rash, and symmetric morning stiffness.</a:t>
            </a:r>
          </a:p>
          <a:p>
            <a:r>
              <a:rPr lang="en-US" smtClean="0"/>
              <a:t>+ve ANA</a:t>
            </a:r>
          </a:p>
          <a:p>
            <a:r>
              <a:rPr lang="en-US" smtClean="0"/>
              <a:t>Low serum C3</a:t>
            </a:r>
          </a:p>
          <a:p>
            <a:r>
              <a:rPr lang="en-US" smtClean="0"/>
              <a:t>Negative Coomb’s</a:t>
            </a:r>
            <a:r>
              <a:rPr lang="en-US"/>
              <a:t> </a:t>
            </a:r>
            <a:r>
              <a:rPr lang="en-US" smtClean="0"/>
              <a:t>test.</a:t>
            </a:r>
          </a:p>
          <a:p>
            <a:r>
              <a:rPr lang="en-US" smtClean="0"/>
              <a:t>Normal</a:t>
            </a:r>
            <a:r>
              <a:rPr lang="en-US"/>
              <a:t> </a:t>
            </a:r>
            <a:r>
              <a:rPr lang="en-US" smtClean="0"/>
              <a:t>urine</a:t>
            </a:r>
            <a:r>
              <a:rPr lang="en-US"/>
              <a:t> </a:t>
            </a:r>
            <a:r>
              <a:rPr lang="en-US" smtClean="0"/>
              <a:t>(no</a:t>
            </a:r>
            <a:r>
              <a:rPr lang="en-US"/>
              <a:t> </a:t>
            </a:r>
            <a:r>
              <a:rPr lang="en-US" smtClean="0"/>
              <a:t>hematuria)</a:t>
            </a:r>
          </a:p>
          <a:p>
            <a:r>
              <a:rPr lang="en-US" sz="2800" smtClean="0"/>
              <a:t>advised to take an antimalarial agent, </a:t>
            </a:r>
            <a:r>
              <a:rPr lang="en-US" sz="2800" u="sng" smtClean="0">
                <a:solidFill>
                  <a:srgbClr val="FF0000"/>
                </a:solidFill>
              </a:rPr>
              <a:t>hydroxychloroquine sulfate</a:t>
            </a:r>
            <a:endParaRPr lang="en-US"/>
          </a:p>
          <a:p>
            <a:endParaRPr lang="en-US" dirty="0"/>
          </a:p>
          <a:p>
            <a:pPr marL="0" indent="0">
              <a:buNone/>
            </a:pPr>
            <a:endParaRPr lang="en-US" smtClean="0"/>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6208"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4"/>
          <p:cNvSpPr txBox="1">
            <a:spLocks/>
          </p:cNvSpPr>
          <p:nvPr/>
        </p:nvSpPr>
        <p:spPr>
          <a:xfrm>
            <a:off x="4572000" y="1280323"/>
            <a:ext cx="3657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mtClean="0"/>
              <a:t>After a month, morning stiffness in her fingers and knees worsened.</a:t>
            </a:r>
          </a:p>
          <a:p>
            <a:r>
              <a:rPr lang="en-US" smtClean="0"/>
              <a:t>She</a:t>
            </a:r>
            <a:r>
              <a:rPr lang="en-US"/>
              <a:t> </a:t>
            </a:r>
            <a:r>
              <a:rPr lang="en-US" smtClean="0"/>
              <a:t>developed</a:t>
            </a:r>
            <a:r>
              <a:rPr lang="en-US"/>
              <a:t> </a:t>
            </a:r>
            <a:r>
              <a:rPr lang="en-US" smtClean="0"/>
              <a:t>fever</a:t>
            </a:r>
            <a:endParaRPr lang="en-US"/>
          </a:p>
          <a:p>
            <a:r>
              <a:rPr lang="en-US" smtClean="0"/>
              <a:t>Enlarged cervical lymph nodes.</a:t>
            </a:r>
          </a:p>
          <a:p>
            <a:r>
              <a:rPr lang="en-US" smtClean="0"/>
              <a:t>Advised to take prednisone twice a day, as well as 250 mg of naproxen twice a day. </a:t>
            </a:r>
          </a:p>
          <a:p>
            <a:endParaRPr lang="en-US" smtClean="0"/>
          </a:p>
          <a:p>
            <a:endParaRPr lang="en-US" smtClean="0"/>
          </a:p>
          <a:p>
            <a:pPr marL="0" indent="0">
              <a:buFont typeface="Wingdings 3"/>
              <a:buNone/>
            </a:pPr>
            <a:endParaRPr lang="en-US" smtClean="0"/>
          </a:p>
        </p:txBody>
      </p:sp>
    </p:spTree>
    <p:extLst>
      <p:ext uri="{BB962C8B-B14F-4D97-AF65-F5344CB8AC3E}">
        <p14:creationId xmlns:p14="http://schemas.microsoft.com/office/powerpoint/2010/main" val="229019649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smtClean="0">
                <a:solidFill>
                  <a:schemeClr val="tx1"/>
                </a:solidFill>
              </a:rPr>
              <a:t>SLE</a:t>
            </a:r>
            <a:r>
              <a:rPr lang="en-US" sz="3600" b="1">
                <a:solidFill>
                  <a:schemeClr val="tx1"/>
                </a:solidFill>
              </a:rPr>
              <a:t> </a:t>
            </a:r>
            <a:r>
              <a:rPr lang="en-US" sz="1600" b="1" smtClean="0">
                <a:solidFill>
                  <a:schemeClr val="tx1"/>
                </a:solidFill>
              </a:rPr>
              <a:t>(systemic lupus erythematosus)</a:t>
            </a:r>
            <a:endParaRPr lang="en-US" sz="1600" b="1" dirty="0">
              <a:solidFill>
                <a:schemeClr val="tx1"/>
              </a:solidFill>
            </a:endParaRPr>
          </a:p>
        </p:txBody>
      </p:sp>
    </p:spTree>
    <p:extLst>
      <p:ext uri="{BB962C8B-B14F-4D97-AF65-F5344CB8AC3E}">
        <p14:creationId xmlns:p14="http://schemas.microsoft.com/office/powerpoint/2010/main" val="119530114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b="1" smtClean="0">
                <a:solidFill>
                  <a:srgbClr val="C00000"/>
                </a:solidFill>
              </a:rPr>
              <a:t>Systemic lupus erythematosus</a:t>
            </a:r>
            <a:endParaRPr lang="en-US" sz="2400" b="1" dirty="0">
              <a:solidFill>
                <a:srgbClr val="C00000"/>
              </a:solidFill>
            </a:endParaRPr>
          </a:p>
        </p:txBody>
      </p:sp>
      <p:sp>
        <p:nvSpPr>
          <p:cNvPr id="6" name="Title 5"/>
          <p:cNvSpPr>
            <a:spLocks noGrp="1"/>
          </p:cNvSpPr>
          <p:nvPr>
            <p:ph type="ctrTitle"/>
          </p:nvPr>
        </p:nvSpPr>
        <p:spPr/>
        <p:txBody>
          <a:bodyPr>
            <a:normAutofit fontScale="90000"/>
          </a:bodyPr>
          <a:lstStyle/>
          <a:p>
            <a:r>
              <a:rPr lang="en-US" smtClean="0"/>
              <a:t>Case study in immunology-Case 37</a:t>
            </a:r>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304" y="0"/>
            <a:ext cx="4821626" cy="3547698"/>
          </a:xfrm>
          <a:prstGeom prst="rect">
            <a:avLst/>
          </a:prstGeom>
        </p:spPr>
      </p:pic>
    </p:spTree>
    <p:extLst>
      <p:ext uri="{BB962C8B-B14F-4D97-AF65-F5344CB8AC3E}">
        <p14:creationId xmlns:p14="http://schemas.microsoft.com/office/powerpoint/2010/main" val="232909700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Systemic lupus erythematosus</a:t>
            </a:r>
            <a:endParaRPr lang="en-US" b="1" dirty="0">
              <a:solidFill>
                <a:srgbClr val="C00000"/>
              </a:solidFill>
            </a:endParaRPr>
          </a:p>
        </p:txBody>
      </p:sp>
      <p:sp>
        <p:nvSpPr>
          <p:cNvPr id="5" name="Content Placeholder 4"/>
          <p:cNvSpPr>
            <a:spLocks noGrp="1"/>
          </p:cNvSpPr>
          <p:nvPr>
            <p:ph sz="quarter" idx="1"/>
          </p:nvPr>
        </p:nvSpPr>
        <p:spPr>
          <a:xfrm>
            <a:off x="5236774" y="1219200"/>
            <a:ext cx="3657600" cy="4937760"/>
          </a:xfrm>
        </p:spPr>
        <p:txBody>
          <a:bodyPr>
            <a:noAutofit/>
          </a:bodyPr>
          <a:lstStyle/>
          <a:p>
            <a:r>
              <a:rPr lang="en-US" sz="2000" smtClean="0">
                <a:solidFill>
                  <a:srgbClr val="FF0000"/>
                </a:solidFill>
              </a:rPr>
              <a:t>'lupus' is Latin for wolf.</a:t>
            </a:r>
            <a:endParaRPr lang="en-US" sz="2000">
              <a:solidFill>
                <a:srgbClr val="FF0000"/>
              </a:solidFill>
            </a:endParaRPr>
          </a:p>
          <a:p>
            <a:pPr>
              <a:buFontTx/>
              <a:buChar char="-"/>
            </a:pPr>
            <a:r>
              <a:rPr lang="en-US" sz="2000" smtClean="0"/>
              <a:t>Due to the common symp­tom of SLE, the butterfly rash on the face.</a:t>
            </a:r>
          </a:p>
          <a:p>
            <a:r>
              <a:rPr lang="en-US" sz="2000" smtClean="0"/>
              <a:t>It’s the most prevalent immunecomplex disease in developed countries. </a:t>
            </a:r>
          </a:p>
          <a:p>
            <a:r>
              <a:rPr lang="en-US" sz="2000" smtClean="0"/>
              <a:t>It</a:t>
            </a:r>
            <a:r>
              <a:rPr lang="en-US" sz="2000"/>
              <a:t> </a:t>
            </a:r>
            <a:r>
              <a:rPr lang="en-US" sz="2000" smtClean="0"/>
              <a:t>afects 10 times as many females as males. </a:t>
            </a:r>
          </a:p>
          <a:p>
            <a:r>
              <a:rPr lang="en-US" sz="2000" smtClean="0"/>
              <a:t>Patients with SLE usually have antibodies against multiple autoantigens.</a:t>
            </a: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26109"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3974" y="1219200"/>
            <a:ext cx="2175225" cy="348035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29" y="1219200"/>
            <a:ext cx="2767140" cy="2490116"/>
          </a:xfrm>
          <a:prstGeom prst="rect">
            <a:avLst/>
          </a:prstGeom>
        </p:spPr>
      </p:pic>
    </p:spTree>
    <p:extLst>
      <p:ext uri="{BB962C8B-B14F-4D97-AF65-F5344CB8AC3E}">
        <p14:creationId xmlns:p14="http://schemas.microsoft.com/office/powerpoint/2010/main" val="310806630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Autoantigens?! </a:t>
            </a:r>
            <a:endParaRPr lang="en-US" b="1" dirty="0">
              <a:solidFill>
                <a:srgbClr val="C00000"/>
              </a:solidFill>
            </a:endParaRPr>
          </a:p>
        </p:txBody>
      </p:sp>
      <p:sp>
        <p:nvSpPr>
          <p:cNvPr id="5" name="Content Placeholder 4"/>
          <p:cNvSpPr>
            <a:spLocks noGrp="1"/>
          </p:cNvSpPr>
          <p:nvPr>
            <p:ph sz="quarter" idx="1"/>
          </p:nvPr>
        </p:nvSpPr>
        <p:spPr>
          <a:xfrm>
            <a:off x="5236774" y="1219200"/>
            <a:ext cx="3657600" cy="4937760"/>
          </a:xfrm>
        </p:spPr>
        <p:txBody>
          <a:bodyPr>
            <a:noAutofit/>
          </a:bodyPr>
          <a:lstStyle/>
          <a:p>
            <a:r>
              <a:rPr lang="en-US" sz="2000" smtClean="0"/>
              <a:t>Patients with SLE usually have antibodies against multiple autoantigens, ex:</a:t>
            </a:r>
          </a:p>
          <a:p>
            <a:pPr>
              <a:buFontTx/>
              <a:buChar char="-"/>
            </a:pPr>
            <a:r>
              <a:rPr lang="en-US" sz="1800" smtClean="0"/>
              <a:t>60% of all SLE patients have </a:t>
            </a:r>
            <a:r>
              <a:rPr lang="en-US" sz="1800" u="sng" smtClean="0">
                <a:solidFill>
                  <a:srgbClr val="FF0000"/>
                </a:solidFill>
              </a:rPr>
              <a:t>anti double-stranded DNA. Ab </a:t>
            </a:r>
            <a:r>
              <a:rPr lang="en-US" sz="1800" i="1" smtClean="0"/>
              <a:t>(Most common)</a:t>
            </a:r>
          </a:p>
          <a:p>
            <a:pPr>
              <a:buFontTx/>
              <a:buChar char="-"/>
            </a:pPr>
            <a:r>
              <a:rPr lang="en-US" sz="1800" smtClean="0"/>
              <a:t>against </a:t>
            </a:r>
            <a:r>
              <a:rPr lang="en-US" sz="1800" u="sng" smtClean="0">
                <a:solidFill>
                  <a:srgbClr val="FF0000"/>
                </a:solidFill>
              </a:rPr>
              <a:t>small ribonucleoproteins</a:t>
            </a:r>
            <a:r>
              <a:rPr lang="en-US" sz="1800" smtClean="0"/>
              <a:t>. </a:t>
            </a:r>
          </a:p>
          <a:p>
            <a:pPr>
              <a:buFontTx/>
              <a:buChar char="-"/>
            </a:pPr>
            <a:r>
              <a:rPr lang="en-US" sz="1800" smtClean="0"/>
              <a:t>Autoantibodies against </a:t>
            </a:r>
            <a:r>
              <a:rPr lang="en-US" sz="1800" u="sng" smtClean="0">
                <a:solidFill>
                  <a:srgbClr val="FF0000"/>
                </a:solidFill>
              </a:rPr>
              <a:t>platelets</a:t>
            </a:r>
            <a:r>
              <a:rPr lang="en-US" sz="1800" smtClean="0"/>
              <a:t> and </a:t>
            </a:r>
            <a:r>
              <a:rPr lang="en-US" sz="1800" u="sng" smtClean="0">
                <a:solidFill>
                  <a:srgbClr val="FF0000"/>
                </a:solidFill>
              </a:rPr>
              <a:t>red blood cells</a:t>
            </a:r>
            <a:r>
              <a:rPr lang="en-US" sz="1800" smtClean="0"/>
              <a:t>,.</a:t>
            </a:r>
          </a:p>
          <a:p>
            <a:pPr>
              <a:buFontTx/>
              <a:buChar char="-"/>
            </a:pPr>
            <a:r>
              <a:rPr lang="en-US" sz="1800" smtClean="0"/>
              <a:t>against the phospholipid (</a:t>
            </a:r>
            <a:r>
              <a:rPr lang="en-US" sz="1800" u="sng" smtClean="0">
                <a:solidFill>
                  <a:srgbClr val="FF0000"/>
                </a:solidFill>
              </a:rPr>
              <a:t>antiphospholipid antibodies</a:t>
            </a:r>
            <a:r>
              <a:rPr lang="en-US" sz="1800" smtClean="0"/>
              <a:t>). </a:t>
            </a:r>
          </a:p>
          <a:p>
            <a:r>
              <a:rPr lang="en-US" sz="1800" smtClean="0"/>
              <a:t>Most patients tend to have a range of these autoantibodies.</a:t>
            </a: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26109"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96" y="1219200"/>
            <a:ext cx="4795541" cy="4627784"/>
          </a:xfrm>
          <a:prstGeom prst="rect">
            <a:avLst/>
          </a:prstGeom>
        </p:spPr>
      </p:pic>
    </p:spTree>
    <p:extLst>
      <p:ext uri="{BB962C8B-B14F-4D97-AF65-F5344CB8AC3E}">
        <p14:creationId xmlns:p14="http://schemas.microsoft.com/office/powerpoint/2010/main" val="33634069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Pathogenesis</a:t>
            </a:r>
            <a:endParaRPr lang="en-US" b="1" dirty="0">
              <a:solidFill>
                <a:srgbClr val="C00000"/>
              </a:solidFill>
            </a:endParaRPr>
          </a:p>
        </p:txBody>
      </p:sp>
      <p:sp>
        <p:nvSpPr>
          <p:cNvPr id="5" name="Content Placeholder 4"/>
          <p:cNvSpPr>
            <a:spLocks noGrp="1"/>
          </p:cNvSpPr>
          <p:nvPr>
            <p:ph sz="quarter" idx="1"/>
          </p:nvPr>
        </p:nvSpPr>
        <p:spPr>
          <a:xfrm>
            <a:off x="5236774" y="1219200"/>
            <a:ext cx="3657600" cy="4937760"/>
          </a:xfrm>
        </p:spPr>
        <p:txBody>
          <a:bodyPr>
            <a:normAutofit lnSpcReduction="10000"/>
          </a:bodyPr>
          <a:lstStyle/>
          <a:p>
            <a:r>
              <a:rPr lang="en-US" smtClean="0"/>
              <a:t>Certein genetic factors, produse autoreactive B and T cells.</a:t>
            </a:r>
          </a:p>
          <a:p>
            <a:r>
              <a:rPr lang="en-US" smtClean="0"/>
              <a:t>External factors that release nuclear material, activating autoreactive B cells (UV radiation)</a:t>
            </a:r>
          </a:p>
          <a:p>
            <a:r>
              <a:rPr lang="en-US" smtClean="0"/>
              <a:t>Release of</a:t>
            </a:r>
            <a:r>
              <a:rPr lang="en-US"/>
              <a:t> </a:t>
            </a:r>
            <a:r>
              <a:rPr lang="en-US" smtClean="0"/>
              <a:t>Anti-nulear antibodies, and formation of Ag-Ab complex.</a:t>
            </a: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26109"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86" y="1348174"/>
            <a:ext cx="4782313" cy="4535430"/>
          </a:xfrm>
          <a:prstGeom prst="rect">
            <a:avLst/>
          </a:prstGeom>
        </p:spPr>
      </p:pic>
    </p:spTree>
    <p:extLst>
      <p:ext uri="{BB962C8B-B14F-4D97-AF65-F5344CB8AC3E}">
        <p14:creationId xmlns:p14="http://schemas.microsoft.com/office/powerpoint/2010/main" val="107443050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Pathogenesis</a:t>
            </a:r>
            <a:endParaRPr lang="en-US" b="1" dirty="0">
              <a:solidFill>
                <a:srgbClr val="C00000"/>
              </a:solidFill>
            </a:endParaRPr>
          </a:p>
        </p:txBody>
      </p:sp>
      <p:sp>
        <p:nvSpPr>
          <p:cNvPr id="5" name="Content Placeholder 4"/>
          <p:cNvSpPr>
            <a:spLocks noGrp="1"/>
          </p:cNvSpPr>
          <p:nvPr>
            <p:ph sz="quarter" idx="1"/>
          </p:nvPr>
        </p:nvSpPr>
        <p:spPr>
          <a:xfrm>
            <a:off x="5236774" y="1219200"/>
            <a:ext cx="3657600" cy="4937760"/>
          </a:xfrm>
        </p:spPr>
        <p:txBody>
          <a:bodyPr>
            <a:normAutofit/>
          </a:bodyPr>
          <a:lstStyle/>
          <a:p>
            <a:r>
              <a:rPr lang="en-US" smtClean="0"/>
              <a:t>Engulfment of these complexes by B-Cells and APCs </a:t>
            </a:r>
          </a:p>
          <a:p>
            <a:r>
              <a:rPr lang="en-US" smtClean="0"/>
              <a:t>Necluar material will bind and activate TLR inside lysosomes.</a:t>
            </a:r>
          </a:p>
          <a:p>
            <a:r>
              <a:rPr lang="en-US" smtClean="0"/>
              <a:t>TLR</a:t>
            </a:r>
            <a:r>
              <a:rPr lang="en-US"/>
              <a:t> </a:t>
            </a:r>
            <a:r>
              <a:rPr lang="en-US" smtClean="0">
                <a:sym typeface="Wingdings" pitchFamily="2" charset="2"/>
              </a:rPr>
              <a:t></a:t>
            </a:r>
            <a:r>
              <a:rPr lang="en-US">
                <a:sym typeface="Wingdings" pitchFamily="2" charset="2"/>
              </a:rPr>
              <a:t> </a:t>
            </a:r>
            <a:r>
              <a:rPr lang="en-US" smtClean="0">
                <a:sym typeface="Wingdings" pitchFamily="2" charset="2"/>
              </a:rPr>
              <a:t>IRF5  type 1 interferons  activation of autoreactive T and B cells.</a:t>
            </a:r>
            <a:endParaRPr lang="en-US" smtClean="0"/>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26109"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73" y="1365679"/>
            <a:ext cx="4703726" cy="4469098"/>
          </a:xfrm>
          <a:prstGeom prst="rect">
            <a:avLst/>
          </a:prstGeom>
        </p:spPr>
      </p:pic>
    </p:spTree>
    <p:extLst>
      <p:ext uri="{BB962C8B-B14F-4D97-AF65-F5344CB8AC3E}">
        <p14:creationId xmlns:p14="http://schemas.microsoft.com/office/powerpoint/2010/main" val="262837493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Pathogenesis  :p</a:t>
            </a:r>
            <a:endParaRPr lang="en-US" b="1" dirty="0">
              <a:solidFill>
                <a:srgbClr val="C00000"/>
              </a:solidFill>
            </a:endParaRPr>
          </a:p>
        </p:txBody>
      </p:sp>
      <p:sp>
        <p:nvSpPr>
          <p:cNvPr id="5" name="Content Placeholder 4"/>
          <p:cNvSpPr>
            <a:spLocks noGrp="1"/>
          </p:cNvSpPr>
          <p:nvPr>
            <p:ph sz="quarter" idx="1"/>
          </p:nvPr>
        </p:nvSpPr>
        <p:spPr>
          <a:xfrm>
            <a:off x="5494355" y="1219199"/>
            <a:ext cx="3473280" cy="4937760"/>
          </a:xfrm>
        </p:spPr>
        <p:txBody>
          <a:bodyPr>
            <a:noAutofit/>
          </a:bodyPr>
          <a:lstStyle/>
          <a:p>
            <a:r>
              <a:rPr lang="en-US" sz="2000" smtClean="0"/>
              <a:t>When antigen is released repeatedly, there may be a sustained for­mation of small immune complexes.</a:t>
            </a:r>
          </a:p>
          <a:p>
            <a:r>
              <a:rPr lang="en-US" sz="2000" smtClean="0"/>
              <a:t>these complexes tend to be trapped in the small blood vessels of the renal glomeruli and synovial tissue of the joints.</a:t>
            </a:r>
          </a:p>
          <a:p>
            <a:r>
              <a:rPr lang="en-US" sz="2000" smtClean="0"/>
              <a:t>Tissue injury</a:t>
            </a:r>
            <a:r>
              <a:rPr lang="en-US" sz="2000"/>
              <a:t> </a:t>
            </a:r>
            <a:r>
              <a:rPr lang="en-US" sz="2000" smtClean="0"/>
              <a:t>is</a:t>
            </a:r>
            <a:r>
              <a:rPr lang="en-US" sz="2000"/>
              <a:t> </a:t>
            </a:r>
            <a:r>
              <a:rPr lang="en-US" sz="2000" smtClean="0"/>
              <a:t>mediated by complement.</a:t>
            </a:r>
            <a:endParaRPr lang="en-US" sz="2000" dirty="0"/>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98563" y="3561168"/>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87" y="1234276"/>
            <a:ext cx="4959866" cy="3941343"/>
          </a:xfrm>
          <a:prstGeom prst="rect">
            <a:avLst/>
          </a:prstGeom>
        </p:spPr>
      </p:pic>
    </p:spTree>
    <p:extLst>
      <p:ext uri="{BB962C8B-B14F-4D97-AF65-F5344CB8AC3E}">
        <p14:creationId xmlns:p14="http://schemas.microsoft.com/office/powerpoint/2010/main" val="364413968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Notes:</a:t>
            </a:r>
            <a:endParaRPr lang="en-US" b="1" dirty="0">
              <a:solidFill>
                <a:srgbClr val="C00000"/>
              </a:solidFill>
            </a:endParaRPr>
          </a:p>
        </p:txBody>
      </p:sp>
      <p:sp>
        <p:nvSpPr>
          <p:cNvPr id="5" name="Content Placeholder 4"/>
          <p:cNvSpPr>
            <a:spLocks noGrp="1"/>
          </p:cNvSpPr>
          <p:nvPr>
            <p:ph sz="quarter" idx="1"/>
          </p:nvPr>
        </p:nvSpPr>
        <p:spPr>
          <a:xfrm>
            <a:off x="457200" y="1280323"/>
            <a:ext cx="8319380" cy="4937760"/>
          </a:xfrm>
        </p:spPr>
        <p:txBody>
          <a:bodyPr>
            <a:normAutofit lnSpcReduction="10000"/>
          </a:bodyPr>
          <a:lstStyle/>
          <a:p>
            <a:r>
              <a:rPr lang="en-US" smtClean="0"/>
              <a:t>Certain mutation in any protein involved in the pathogenesis increase the risk for SLE.</a:t>
            </a:r>
          </a:p>
          <a:p>
            <a:r>
              <a:rPr lang="en-US" smtClean="0"/>
              <a:t>IRFS haplotypes were one ofthe first genetic sus­ceptibility factors identifed in SLE</a:t>
            </a:r>
          </a:p>
          <a:p>
            <a:r>
              <a:rPr lang="en-US" smtClean="0"/>
              <a:t>small percentage of patients on IFN-atreatment develop lupus. This drug has been withdrawn.</a:t>
            </a:r>
          </a:p>
          <a:p>
            <a:r>
              <a:rPr lang="en-US" smtClean="0"/>
              <a:t>There’s a seasonal variation to the onset of SLE, which is greatest in the Northern Hemisphere between March and September, when the greatest amount ofultraviolet light penetrates the atmosphere. </a:t>
            </a:r>
          </a:p>
          <a:p>
            <a:r>
              <a:rPr lang="en-US" smtClean="0"/>
              <a:t>Antimalarials such as hydroxy­chloroquine seem particularly helpful in the treatment of lupus skin disease.</a:t>
            </a:r>
          </a:p>
        </p:txBody>
      </p:sp>
    </p:spTree>
    <p:extLst>
      <p:ext uri="{BB962C8B-B14F-4D97-AF65-F5344CB8AC3E}">
        <p14:creationId xmlns:p14="http://schemas.microsoft.com/office/powerpoint/2010/main" val="23665380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199" y="2971800"/>
            <a:ext cx="7240007" cy="995361"/>
          </a:xfrm>
        </p:spPr>
        <p:txBody>
          <a:bodyPr>
            <a:normAutofit/>
          </a:bodyPr>
          <a:lstStyle/>
          <a:p>
            <a:pPr algn="l"/>
            <a:r>
              <a:rPr lang="en-US" sz="2700" b="1" smtClean="0">
                <a:solidFill>
                  <a:schemeClr val="tx1"/>
                </a:solidFill>
              </a:rPr>
              <a:t>Questions </a:t>
            </a:r>
            <a:endParaRPr lang="en-US" sz="5400" b="1" dirty="0">
              <a:solidFill>
                <a:schemeClr val="tx1"/>
              </a:solidFill>
            </a:endParaRPr>
          </a:p>
        </p:txBody>
      </p:sp>
    </p:spTree>
    <p:extLst>
      <p:ext uri="{BB962C8B-B14F-4D97-AF65-F5344CB8AC3E}">
        <p14:creationId xmlns:p14="http://schemas.microsoft.com/office/powerpoint/2010/main" val="134194724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Q1:</a:t>
            </a:r>
            <a:endParaRPr lang="en-US" b="1" dirty="0">
              <a:solidFill>
                <a:srgbClr val="C00000"/>
              </a:solidFill>
            </a:endParaRPr>
          </a:p>
        </p:txBody>
      </p:sp>
      <p:sp>
        <p:nvSpPr>
          <p:cNvPr id="5" name="Content Placeholder 4"/>
          <p:cNvSpPr>
            <a:spLocks noGrp="1"/>
          </p:cNvSpPr>
          <p:nvPr>
            <p:ph sz="quarter" idx="1"/>
          </p:nvPr>
        </p:nvSpPr>
        <p:spPr>
          <a:xfrm>
            <a:off x="457200" y="1280323"/>
            <a:ext cx="8319380" cy="4937760"/>
          </a:xfrm>
        </p:spPr>
        <p:txBody>
          <a:bodyPr>
            <a:normAutofit/>
          </a:bodyPr>
          <a:lstStyle/>
          <a:p>
            <a:r>
              <a:rPr lang="en-US" smtClean="0"/>
              <a:t>Why do you think Nicole's serum C3 was measured, both on her first visit to the hospital and after therapy?</a:t>
            </a:r>
          </a:p>
          <a:p>
            <a:pPr marL="0" indent="0">
              <a:buNone/>
            </a:pPr>
            <a:r>
              <a:rPr lang="en-US" sz="2400" smtClean="0"/>
              <a:t>A:  </a:t>
            </a:r>
            <a:r>
              <a:rPr lang="en-US" sz="2400" i="1" smtClean="0">
                <a:solidFill>
                  <a:srgbClr val="FF0000"/>
                </a:solidFill>
              </a:rPr>
              <a:t>The serum levels of complement proteins C3 and C4 are lowered in SLE by the large number of immune complexes binding C3 and C4</a:t>
            </a:r>
            <a:r>
              <a:rPr lang="en-US" sz="2400" smtClean="0"/>
              <a:t>, triggering their cleav­age. The depletion ofthese proteins is therefore proportional to the severity ofthe disease. </a:t>
            </a:r>
            <a:r>
              <a:rPr lang="en-US" sz="2400" i="1" smtClean="0">
                <a:solidFill>
                  <a:srgbClr val="FF0000"/>
                </a:solidFill>
              </a:rPr>
              <a:t>Successful immunosuppressive therapy is reflected in an increase in the serum levels of C3 and C4</a:t>
            </a:r>
            <a:r>
              <a:rPr lang="en-US" sz="2400" smtClean="0"/>
              <a:t>. Measurement of either C3 or C4 is suffcient;it is not necessary to measure both, and C3 is most usually measured.</a:t>
            </a:r>
            <a:endParaRPr lang="en-US" sz="2400" smtClean="0"/>
          </a:p>
        </p:txBody>
      </p:sp>
    </p:spTree>
    <p:extLst>
      <p:ext uri="{BB962C8B-B14F-4D97-AF65-F5344CB8AC3E}">
        <p14:creationId xmlns:p14="http://schemas.microsoft.com/office/powerpoint/2010/main" val="89018889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Q2:</a:t>
            </a:r>
            <a:endParaRPr lang="en-US" b="1" dirty="0">
              <a:solidFill>
                <a:srgbClr val="C00000"/>
              </a:solidFill>
            </a:endParaRPr>
          </a:p>
        </p:txBody>
      </p:sp>
      <p:sp>
        <p:nvSpPr>
          <p:cNvPr id="5" name="Content Placeholder 4"/>
          <p:cNvSpPr>
            <a:spLocks noGrp="1"/>
          </p:cNvSpPr>
          <p:nvPr>
            <p:ph sz="quarter" idx="1"/>
          </p:nvPr>
        </p:nvSpPr>
        <p:spPr>
          <a:xfrm>
            <a:off x="457200" y="1280323"/>
            <a:ext cx="8319380" cy="4937760"/>
          </a:xfrm>
        </p:spPr>
        <p:txBody>
          <a:bodyPr>
            <a:normAutofit/>
          </a:bodyPr>
          <a:lstStyle/>
          <a:p>
            <a:r>
              <a:rPr lang="en-US" smtClean="0"/>
              <a:t>What are the direct and indirect Coombs tests, and what did they tell us in this case?</a:t>
            </a:r>
          </a:p>
          <a:p>
            <a:pPr marL="0" indent="0">
              <a:buNone/>
            </a:pPr>
            <a:r>
              <a:rPr lang="en-US" smtClean="0"/>
              <a:t>A: The objective of these tests was to establish </a:t>
            </a:r>
            <a:r>
              <a:rPr lang="en-US" i="1" smtClean="0">
                <a:solidFill>
                  <a:srgbClr val="FF0000"/>
                </a:solidFill>
              </a:rPr>
              <a:t>whether Nicole had autoimmunehemolytic anemia,</a:t>
            </a:r>
            <a:r>
              <a:rPr lang="en-US" smtClean="0"/>
              <a:t> which occurs in SLE when there are antibodies againsterythrocytes. Nicole did not have hemolytic anemia</a:t>
            </a:r>
            <a:endParaRPr lang="en-US" smtClean="0"/>
          </a:p>
        </p:txBody>
      </p:sp>
    </p:spTree>
    <p:extLst>
      <p:ext uri="{BB962C8B-B14F-4D97-AF65-F5344CB8AC3E}">
        <p14:creationId xmlns:p14="http://schemas.microsoft.com/office/powerpoint/2010/main" val="429295538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90600"/>
          </a:xfrm>
        </p:spPr>
        <p:txBody>
          <a:bodyPr>
            <a:normAutofit/>
          </a:bodyPr>
          <a:lstStyle/>
          <a:p>
            <a:r>
              <a:rPr lang="en-US" b="1" smtClean="0">
                <a:solidFill>
                  <a:srgbClr val="C00000"/>
                </a:solidFill>
              </a:rPr>
              <a:t>Q3:</a:t>
            </a:r>
            <a:endParaRPr lang="en-US" b="1" dirty="0">
              <a:solidFill>
                <a:srgbClr val="C00000"/>
              </a:solidFill>
            </a:endParaRPr>
          </a:p>
        </p:txBody>
      </p:sp>
      <p:sp>
        <p:nvSpPr>
          <p:cNvPr id="5" name="Content Placeholder 4"/>
          <p:cNvSpPr>
            <a:spLocks noGrp="1"/>
          </p:cNvSpPr>
          <p:nvPr>
            <p:ph sz="quarter" idx="1"/>
          </p:nvPr>
        </p:nvSpPr>
        <p:spPr>
          <a:xfrm>
            <a:off x="457200" y="1280323"/>
            <a:ext cx="8319380" cy="4937760"/>
          </a:xfrm>
        </p:spPr>
        <p:txBody>
          <a:bodyPr>
            <a:normAutofit/>
          </a:bodyPr>
          <a:lstStyle/>
          <a:p>
            <a:r>
              <a:rPr lang="en-US" smtClean="0"/>
              <a:t>Why was Nicole told to avoid direct exposure to sunlight?</a:t>
            </a:r>
          </a:p>
          <a:p>
            <a:pPr marL="0" indent="0">
              <a:buNone/>
            </a:pPr>
            <a:r>
              <a:rPr lang="en-US" smtClean="0"/>
              <a:t>A:</a:t>
            </a:r>
            <a:r>
              <a:rPr lang="en-US"/>
              <a:t> </a:t>
            </a:r>
            <a:r>
              <a:rPr lang="en-US" i="1" smtClean="0">
                <a:solidFill>
                  <a:srgbClr val="FF0000"/>
                </a:solidFill>
              </a:rPr>
              <a:t>Because ultraviolet light provokes the onset of SLE and causes relapses.</a:t>
            </a:r>
          </a:p>
          <a:p>
            <a:pPr marL="0" indent="0">
              <a:buNone/>
            </a:pPr>
            <a:endParaRPr lang="en-US" i="1">
              <a:solidFill>
                <a:srgbClr val="FF0000"/>
              </a:solidFill>
            </a:endParaRPr>
          </a:p>
          <a:p>
            <a:pPr marL="0" indent="0">
              <a:buNone/>
            </a:pPr>
            <a:endParaRPr lang="en-US" smtClean="0"/>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57" y="3426984"/>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916" y="3426983"/>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txBox="1">
            <a:spLocks/>
          </p:cNvSpPr>
          <p:nvPr/>
        </p:nvSpPr>
        <p:spPr>
          <a:xfrm>
            <a:off x="423357" y="2532733"/>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b="1" smtClean="0">
                <a:solidFill>
                  <a:srgbClr val="C00000"/>
                </a:solidFill>
              </a:rPr>
              <a:t>Q4:</a:t>
            </a:r>
            <a:endParaRPr lang="en-US" b="1" dirty="0">
              <a:solidFill>
                <a:srgbClr val="C00000"/>
              </a:solidFill>
            </a:endParaRPr>
          </a:p>
        </p:txBody>
      </p:sp>
      <p:sp>
        <p:nvSpPr>
          <p:cNvPr id="13" name="Content Placeholder 4"/>
          <p:cNvSpPr txBox="1">
            <a:spLocks/>
          </p:cNvSpPr>
          <p:nvPr/>
        </p:nvSpPr>
        <p:spPr>
          <a:xfrm>
            <a:off x="367420" y="3749203"/>
            <a:ext cx="831938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mtClean="0"/>
              <a:t>Repeated analysis of Nicole's urine was negative. What does thismean</a:t>
            </a:r>
            <a:r>
              <a:rPr lang="en-US" smtClean="0"/>
              <a:t>?</a:t>
            </a:r>
          </a:p>
          <a:p>
            <a:pPr marL="0" indent="0">
              <a:buNone/>
            </a:pPr>
            <a:r>
              <a:rPr lang="en-US" smtClean="0"/>
              <a:t>A: </a:t>
            </a:r>
            <a:r>
              <a:rPr lang="en-US" i="1" smtClean="0">
                <a:solidFill>
                  <a:srgbClr val="FF0000"/>
                </a:solidFill>
              </a:rPr>
              <a:t>She had not developed glomerulonephritis. If she had, her urine would have contained protein and red blood cells</a:t>
            </a:r>
            <a:r>
              <a:rPr lang="en-US" smtClean="0"/>
              <a:t>.</a:t>
            </a:r>
            <a:endParaRPr lang="en-US" smtClean="0"/>
          </a:p>
        </p:txBody>
      </p:sp>
    </p:spTree>
    <p:extLst>
      <p:ext uri="{BB962C8B-B14F-4D97-AF65-F5344CB8AC3E}">
        <p14:creationId xmlns:p14="http://schemas.microsoft.com/office/powerpoint/2010/main" val="405978852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smtClean="0">
                <a:solidFill>
                  <a:schemeClr val="tx1"/>
                </a:solidFill>
              </a:rPr>
              <a:t>Introduction</a:t>
            </a:r>
            <a:endParaRPr lang="en-US" sz="3600" b="1" dirty="0">
              <a:solidFill>
                <a:schemeClr val="tx1"/>
              </a:solidFill>
            </a:endParaRPr>
          </a:p>
        </p:txBody>
      </p:sp>
    </p:spTree>
    <p:extLst>
      <p:ext uri="{BB962C8B-B14F-4D97-AF65-F5344CB8AC3E}">
        <p14:creationId xmlns:p14="http://schemas.microsoft.com/office/powerpoint/2010/main" val="317950209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Q5:</a:t>
            </a:r>
            <a:endParaRPr lang="en-US" b="1" dirty="0">
              <a:solidFill>
                <a:srgbClr val="C00000"/>
              </a:solidFill>
            </a:endParaRPr>
          </a:p>
        </p:txBody>
      </p:sp>
      <p:sp>
        <p:nvSpPr>
          <p:cNvPr id="5" name="Content Placeholder 4"/>
          <p:cNvSpPr>
            <a:spLocks noGrp="1"/>
          </p:cNvSpPr>
          <p:nvPr>
            <p:ph sz="quarter" idx="1"/>
          </p:nvPr>
        </p:nvSpPr>
        <p:spPr>
          <a:xfrm>
            <a:off x="457200" y="1280323"/>
            <a:ext cx="8319380" cy="4937760"/>
          </a:xfrm>
        </p:spPr>
        <p:txBody>
          <a:bodyPr>
            <a:normAutofit/>
          </a:bodyPr>
          <a:lstStyle/>
          <a:p>
            <a:r>
              <a:rPr lang="en-US" smtClean="0"/>
              <a:t>Nicole had a serum lgG level of2020 mg dt-1,This substantiallyelevated level of lgG is commonly found in patients with SLE. How couldyou explain this? And what would you expect to fnd if we took a biopsy ofNicole's swollen lymph nodes?</a:t>
            </a:r>
          </a:p>
          <a:p>
            <a:pPr marL="0" indent="0">
              <a:buNone/>
            </a:pPr>
            <a:r>
              <a:rPr lang="en-US" sz="2400" smtClean="0"/>
              <a:t>A: As aresult ofthe constant stimulation oftheir B cells by autoantigens, </a:t>
            </a:r>
            <a:r>
              <a:rPr lang="en-US" sz="2400" i="1" smtClean="0">
                <a:solidFill>
                  <a:srgbClr val="FF0000"/>
                </a:solidFill>
              </a:rPr>
              <a:t>patientsbwith SLE have a greatly expanded B-cell population and consequently anincreased number of plasma cells secreting immunoglobulin</a:t>
            </a:r>
            <a:r>
              <a:rPr lang="en-US" sz="2400" smtClean="0"/>
              <a:t>. A lymph node biopsy fom Nicole would have exhibited </a:t>
            </a:r>
            <a:r>
              <a:rPr lang="en-US" sz="2400" i="1" smtClean="0">
                <a:solidFill>
                  <a:srgbClr val="FF0000"/>
                </a:solidFill>
              </a:rPr>
              <a:t>follicular hyperplasia in the cortex and increased numbers of plasma cells in the medulla</a:t>
            </a:r>
            <a:r>
              <a:rPr lang="en-US" i="1" smtClean="0">
                <a:solidFill>
                  <a:srgbClr val="FF0000"/>
                </a:solidFill>
              </a:rPr>
              <a:t>.</a:t>
            </a:r>
            <a:endParaRPr lang="en-US" i="1" smtClean="0">
              <a:solidFill>
                <a:srgbClr val="FF0000"/>
              </a:solidFill>
            </a:endParaRPr>
          </a:p>
        </p:txBody>
      </p:sp>
    </p:spTree>
    <p:extLst>
      <p:ext uri="{BB962C8B-B14F-4D97-AF65-F5344CB8AC3E}">
        <p14:creationId xmlns:p14="http://schemas.microsoft.com/office/powerpoint/2010/main" val="266620614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Q6:</a:t>
            </a:r>
            <a:endParaRPr lang="en-US" b="1" dirty="0">
              <a:solidFill>
                <a:srgbClr val="C00000"/>
              </a:solidFill>
            </a:endParaRPr>
          </a:p>
        </p:txBody>
      </p:sp>
      <p:sp>
        <p:nvSpPr>
          <p:cNvPr id="5" name="Content Placeholder 4"/>
          <p:cNvSpPr>
            <a:spLocks noGrp="1"/>
          </p:cNvSpPr>
          <p:nvPr>
            <p:ph sz="quarter" idx="1"/>
          </p:nvPr>
        </p:nvSpPr>
        <p:spPr>
          <a:xfrm>
            <a:off x="457200" y="1280323"/>
            <a:ext cx="8319380" cy="4937760"/>
          </a:xfrm>
        </p:spPr>
        <p:txBody>
          <a:bodyPr>
            <a:normAutofit/>
          </a:bodyPr>
          <a:lstStyle/>
          <a:p>
            <a:r>
              <a:rPr lang="en-US" smtClean="0"/>
              <a:t>The antigen in the immune complexes formed in SLE is often a complexantigen, such as part of a nucleosome or a ribonucleoprotein particle,which contains several different molecules. Patients often produce autoantibodies against each of these different components. What is thereason for the production of this variety of autoantibodies, and what type of failure in tolerance could be responsible for autoantibody production?</a:t>
            </a:r>
            <a:endParaRPr lang="en-US" smtClean="0"/>
          </a:p>
        </p:txBody>
      </p:sp>
    </p:spTree>
    <p:extLst>
      <p:ext uri="{BB962C8B-B14F-4D97-AF65-F5344CB8AC3E}">
        <p14:creationId xmlns:p14="http://schemas.microsoft.com/office/powerpoint/2010/main" val="400305349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Answer of Q6</a:t>
            </a:r>
            <a:endParaRPr lang="en-US" b="1" dirty="0">
              <a:solidFill>
                <a:srgbClr val="C00000"/>
              </a:solidFill>
            </a:endParaRPr>
          </a:p>
        </p:txBody>
      </p:sp>
      <p:sp>
        <p:nvSpPr>
          <p:cNvPr id="5" name="Content Placeholder 4"/>
          <p:cNvSpPr>
            <a:spLocks noGrp="1"/>
          </p:cNvSpPr>
          <p:nvPr>
            <p:ph sz="quarter" idx="1"/>
          </p:nvPr>
        </p:nvSpPr>
        <p:spPr>
          <a:xfrm>
            <a:off x="457200" y="1280323"/>
            <a:ext cx="8319380" cy="4937760"/>
          </a:xfrm>
        </p:spPr>
        <p:txBody>
          <a:bodyPr>
            <a:normAutofit fontScale="92500" lnSpcReduction="10000"/>
          </a:bodyPr>
          <a:lstStyle/>
          <a:p>
            <a:r>
              <a:rPr lang="en-US" smtClean="0"/>
              <a:t>In the frst place, a large multimolecular complex such as a nucleosome car­ries many separate epitopes, each of which can stimulate antibody produc­tion by a B cell specifc for that epitope. Any of these antibodies can bind thenucleosome particle to form an immune complex. Such potentially autoreac­tive B cells probably exist normally in the circulation but, provided that T-celltolerance is intact, they are never activated because this requires T cells to bereactive against the same autoantigen. SLE is probably caused by a failure ofT-cell tolerance. T cells for each ofthe components ofthe complex antigen willnot be needed to induce antibodies against its individual components. As Fig.A37.6 shows, aTcell that is specifc for one protein component of a nucleo­some could activate B cells specifc for both protein and DNA components.</a:t>
            </a:r>
            <a:endParaRPr lang="en-US" smtClean="0"/>
          </a:p>
        </p:txBody>
      </p:sp>
    </p:spTree>
    <p:extLst>
      <p:ext uri="{BB962C8B-B14F-4D97-AF65-F5344CB8AC3E}">
        <p14:creationId xmlns:p14="http://schemas.microsoft.com/office/powerpoint/2010/main" val="43260683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733800"/>
            <a:ext cx="6858000" cy="990600"/>
          </a:xfrm>
        </p:spPr>
        <p:txBody>
          <a:bodyPr>
            <a:normAutofit/>
          </a:bodyPr>
          <a:lstStyle/>
          <a:p>
            <a:r>
              <a:rPr lang="en-US" b="1" smtClean="0">
                <a:solidFill>
                  <a:srgbClr val="C00000"/>
                </a:solidFill>
              </a:rPr>
              <a:t>Thank you </a:t>
            </a:r>
            <a:endParaRPr lang="en-US" sz="2400" b="1" dirty="0">
              <a:solidFill>
                <a:srgbClr val="C00000"/>
              </a:solidFill>
            </a:endParaRPr>
          </a:p>
        </p:txBody>
      </p:sp>
      <p:sp>
        <p:nvSpPr>
          <p:cNvPr id="3" name="Subtitle 2"/>
          <p:cNvSpPr>
            <a:spLocks noGrp="1"/>
          </p:cNvSpPr>
          <p:nvPr>
            <p:ph type="subTitle" idx="1"/>
          </p:nvPr>
        </p:nvSpPr>
        <p:spPr/>
        <p:txBody>
          <a:bodyPr>
            <a:normAutofit/>
          </a:bodyPr>
          <a:lstStyle/>
          <a:p>
            <a:r>
              <a:rPr lang="en-US" sz="2400" b="1" smtClean="0">
                <a:solidFill>
                  <a:srgbClr val="C00000"/>
                </a:solidFill>
              </a:rPr>
              <a:t>Mohammad qussay Al-Sabbagh</a:t>
            </a:r>
            <a:endParaRPr lang="en-US" sz="2400" b="1" dirty="0">
              <a:solidFill>
                <a:srgbClr val="C00000"/>
              </a:solidFill>
            </a:endParaRPr>
          </a:p>
        </p:txBody>
      </p:sp>
    </p:spTree>
    <p:extLst>
      <p:ext uri="{BB962C8B-B14F-4D97-AF65-F5344CB8AC3E}">
        <p14:creationId xmlns:p14="http://schemas.microsoft.com/office/powerpoint/2010/main" val="342520237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Immunity.. </a:t>
            </a:r>
            <a:endParaRPr lang="en-US" b="1" dirty="0">
              <a:solidFill>
                <a:srgbClr val="C00000"/>
              </a:solidFill>
            </a:endParaRPr>
          </a:p>
        </p:txBody>
      </p:sp>
      <p:sp>
        <p:nvSpPr>
          <p:cNvPr id="5" name="Content Placeholder 4"/>
          <p:cNvSpPr>
            <a:spLocks noGrp="1"/>
          </p:cNvSpPr>
          <p:nvPr>
            <p:ph sz="quarter" idx="1"/>
          </p:nvPr>
        </p:nvSpPr>
        <p:spPr>
          <a:xfrm>
            <a:off x="5236774" y="1219200"/>
            <a:ext cx="3657600" cy="4937760"/>
          </a:xfrm>
        </p:spPr>
        <p:txBody>
          <a:bodyPr>
            <a:normAutofit fontScale="92500" lnSpcReduction="10000"/>
          </a:bodyPr>
          <a:lstStyle/>
          <a:p>
            <a:r>
              <a:rPr lang="en-US" smtClean="0"/>
              <a:t>Our</a:t>
            </a:r>
            <a:r>
              <a:rPr lang="en-US"/>
              <a:t> </a:t>
            </a:r>
            <a:r>
              <a:rPr lang="en-US" smtClean="0"/>
              <a:t>immune system</a:t>
            </a:r>
            <a:r>
              <a:rPr lang="en-US"/>
              <a:t> </a:t>
            </a:r>
            <a:r>
              <a:rPr lang="en-US" smtClean="0"/>
              <a:t>has two arms; </a:t>
            </a:r>
            <a:r>
              <a:rPr lang="en-US" smtClean="0">
                <a:solidFill>
                  <a:srgbClr val="C00000"/>
                </a:solidFill>
              </a:rPr>
              <a:t>Adaptive</a:t>
            </a:r>
            <a:r>
              <a:rPr lang="en-US" smtClean="0"/>
              <a:t> and </a:t>
            </a:r>
            <a:r>
              <a:rPr lang="en-US" smtClean="0">
                <a:solidFill>
                  <a:srgbClr val="C00000"/>
                </a:solidFill>
              </a:rPr>
              <a:t>innate</a:t>
            </a:r>
            <a:r>
              <a:rPr lang="en-US" smtClean="0"/>
              <a:t>.</a:t>
            </a:r>
          </a:p>
          <a:p>
            <a:r>
              <a:rPr lang="en-US" smtClean="0"/>
              <a:t>Adaptive immunity has evolved to fight neoplastic and viral infected cells.</a:t>
            </a:r>
          </a:p>
          <a:p>
            <a:r>
              <a:rPr lang="en-US" smtClean="0"/>
              <a:t>Adaptive immunity is highly specific, this is accomplished by random arrangement of the genome.</a:t>
            </a:r>
          </a:p>
          <a:p>
            <a:r>
              <a:rPr lang="en-US" smtClean="0">
                <a:solidFill>
                  <a:srgbClr val="C00000"/>
                </a:solidFill>
              </a:rPr>
              <a:t>You have to pay the price!</a:t>
            </a:r>
            <a:endParaRPr lang="en-US" dirty="0">
              <a:solidFill>
                <a:srgbClr val="C00000"/>
              </a:solidFill>
            </a:endParaRP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26109"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966" y="1422650"/>
            <a:ext cx="4245659" cy="4734310"/>
          </a:xfrm>
          <a:prstGeom prst="rect">
            <a:avLst/>
          </a:prstGeom>
        </p:spPr>
      </p:pic>
    </p:spTree>
    <p:extLst>
      <p:ext uri="{BB962C8B-B14F-4D97-AF65-F5344CB8AC3E}">
        <p14:creationId xmlns:p14="http://schemas.microsoft.com/office/powerpoint/2010/main" val="233938921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tolerance</a:t>
            </a:r>
            <a:endParaRPr lang="en-US" b="1" dirty="0">
              <a:solidFill>
                <a:srgbClr val="C00000"/>
              </a:solidFill>
            </a:endParaRPr>
          </a:p>
        </p:txBody>
      </p:sp>
      <p:sp>
        <p:nvSpPr>
          <p:cNvPr id="5" name="Content Placeholder 4"/>
          <p:cNvSpPr>
            <a:spLocks noGrp="1"/>
          </p:cNvSpPr>
          <p:nvPr>
            <p:ph sz="quarter" idx="1"/>
          </p:nvPr>
        </p:nvSpPr>
        <p:spPr>
          <a:xfrm>
            <a:off x="5236774" y="1219200"/>
            <a:ext cx="3657600" cy="4937760"/>
          </a:xfrm>
        </p:spPr>
        <p:txBody>
          <a:bodyPr>
            <a:normAutofit lnSpcReduction="10000"/>
          </a:bodyPr>
          <a:lstStyle/>
          <a:p>
            <a:r>
              <a:rPr lang="en-US"/>
              <a:t>T</a:t>
            </a:r>
            <a:r>
              <a:rPr lang="en-US" smtClean="0"/>
              <a:t>olerance is a multilayered process in which multiple levels of tolerance-inducing mechanisms insure that, for most humans, autoimmunity never happens.</a:t>
            </a:r>
          </a:p>
          <a:p>
            <a:r>
              <a:rPr lang="en-US" smtClean="0"/>
              <a:t>But if, for some reasons, autoreactive cells managed to overcome this, autoimmuniy will occur.</a:t>
            </a:r>
            <a:endParaRPr lang="en-US" dirty="0">
              <a:solidFill>
                <a:srgbClr val="C00000"/>
              </a:solidFill>
            </a:endParaRP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26109"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37" y="1382786"/>
            <a:ext cx="3753442" cy="4835297"/>
          </a:xfrm>
          <a:prstGeom prst="rect">
            <a:avLst/>
          </a:prstGeom>
        </p:spPr>
      </p:pic>
    </p:spTree>
    <p:extLst>
      <p:ext uri="{BB962C8B-B14F-4D97-AF65-F5344CB8AC3E}">
        <p14:creationId xmlns:p14="http://schemas.microsoft.com/office/powerpoint/2010/main" val="33201961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The Immune System Gone Wrong </a:t>
            </a:r>
            <a:endParaRPr lang="en-US" b="1" dirty="0">
              <a:solidFill>
                <a:srgbClr val="C00000"/>
              </a:solidFill>
            </a:endParaRPr>
          </a:p>
        </p:txBody>
      </p:sp>
      <p:sp>
        <p:nvSpPr>
          <p:cNvPr id="5" name="Content Placeholder 4"/>
          <p:cNvSpPr>
            <a:spLocks noGrp="1"/>
          </p:cNvSpPr>
          <p:nvPr>
            <p:ph sz="quarter" idx="1"/>
          </p:nvPr>
        </p:nvSpPr>
        <p:spPr>
          <a:xfrm>
            <a:off x="5236774" y="1219200"/>
            <a:ext cx="3657600" cy="4937760"/>
          </a:xfrm>
        </p:spPr>
        <p:txBody>
          <a:bodyPr>
            <a:normAutofit/>
          </a:bodyPr>
          <a:lstStyle/>
          <a:p>
            <a:r>
              <a:rPr lang="en-US" smtClean="0"/>
              <a:t>for autoimmune disease to occur, </a:t>
            </a:r>
          </a:p>
          <a:p>
            <a:pPr>
              <a:buFontTx/>
              <a:buChar char="-"/>
            </a:pPr>
            <a:r>
              <a:rPr lang="en-US" sz="2200" smtClean="0"/>
              <a:t>a person must have MHC molecules that can present a self antigen. </a:t>
            </a:r>
            <a:r>
              <a:rPr lang="en-US" sz="2200" i="1" smtClean="0">
                <a:solidFill>
                  <a:srgbClr val="C00000"/>
                </a:solidFill>
              </a:rPr>
              <a:t>(Hereditary)</a:t>
            </a:r>
          </a:p>
          <a:p>
            <a:pPr>
              <a:buFontTx/>
              <a:buChar char="-"/>
            </a:pPr>
            <a:r>
              <a:rPr lang="en-US" sz="2200" smtClean="0"/>
              <a:t> as well as lymphocytes with receptors that can recognize the self antigen. </a:t>
            </a:r>
            <a:r>
              <a:rPr lang="en-US" sz="2200" i="1" smtClean="0">
                <a:solidFill>
                  <a:srgbClr val="C00000"/>
                </a:solidFill>
              </a:rPr>
              <a:t>(Chance)</a:t>
            </a:r>
          </a:p>
          <a:p>
            <a:pPr>
              <a:buFontTx/>
              <a:buChar char="-"/>
            </a:pPr>
            <a:r>
              <a:rPr lang="en-US" sz="2200" smtClean="0"/>
              <a:t>There also must be </a:t>
            </a:r>
            <a:r>
              <a:rPr lang="en-US" sz="2200" i="1" smtClean="0">
                <a:solidFill>
                  <a:srgbClr val="C00000"/>
                </a:solidFill>
              </a:rPr>
              <a:t>environmental factors</a:t>
            </a:r>
            <a:r>
              <a:rPr lang="en-US" sz="2200" smtClean="0"/>
              <a:t> that lead to the break- down of the tolerance mechanisms.</a:t>
            </a:r>
          </a:p>
          <a:p>
            <a:pPr>
              <a:buFontTx/>
              <a:buChar char="-"/>
            </a:pPr>
            <a:endParaRPr lang="en-US" sz="2200" dirty="0"/>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26109"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51499"/>
            <a:ext cx="4363059" cy="2095792"/>
          </a:xfrm>
          <a:prstGeom prst="rect">
            <a:avLst/>
          </a:prstGeom>
        </p:spPr>
      </p:pic>
      <p:pic>
        <p:nvPicPr>
          <p:cNvPr id="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31" y="1442266"/>
            <a:ext cx="4436796" cy="2109233"/>
          </a:xfrm>
          <a:prstGeom prst="rect">
            <a:avLst/>
          </a:prstGeom>
        </p:spPr>
      </p:pic>
    </p:spTree>
    <p:extLst>
      <p:ext uri="{BB962C8B-B14F-4D97-AF65-F5344CB8AC3E}">
        <p14:creationId xmlns:p14="http://schemas.microsoft.com/office/powerpoint/2010/main" val="4071964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The Immune System Gone Wrong </a:t>
            </a:r>
            <a:endParaRPr lang="en-US" b="1" dirty="0">
              <a:solidFill>
                <a:srgbClr val="C00000"/>
              </a:solidFill>
            </a:endParaRP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26109"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51499"/>
            <a:ext cx="4363059" cy="2095792"/>
          </a:xfrm>
          <a:prstGeom prst="rect">
            <a:avLst/>
          </a:prstGeom>
        </p:spPr>
      </p:pic>
      <p:pic>
        <p:nvPicPr>
          <p:cNvPr id="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31" y="1442266"/>
            <a:ext cx="4436796" cy="2109233"/>
          </a:xfrm>
          <a:prstGeom prst="rect">
            <a:avLst/>
          </a:prstGeom>
        </p:spPr>
      </p:pic>
      <p:sp>
        <p:nvSpPr>
          <p:cNvPr id="6" name="Content Placeholder 4"/>
          <p:cNvSpPr txBox="1">
            <a:spLocks/>
          </p:cNvSpPr>
          <p:nvPr/>
        </p:nvSpPr>
        <p:spPr>
          <a:xfrm>
            <a:off x="5389174" y="1371600"/>
            <a:ext cx="3657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mtClean="0"/>
              <a:t>Most autoimmune disorders:</a:t>
            </a:r>
          </a:p>
          <a:p>
            <a:pPr>
              <a:buFontTx/>
              <a:buChar char="-"/>
            </a:pPr>
            <a:r>
              <a:rPr lang="en-US" sz="2800" smtClean="0"/>
              <a:t>Affect females more than males.</a:t>
            </a:r>
            <a:endParaRPr lang="en-US" sz="2800" i="1" smtClean="0">
              <a:solidFill>
                <a:srgbClr val="C00000"/>
              </a:solidFill>
            </a:endParaRPr>
          </a:p>
          <a:p>
            <a:pPr>
              <a:buFontTx/>
              <a:buChar char="-"/>
            </a:pPr>
            <a:r>
              <a:rPr lang="en-US" sz="2800" smtClean="0"/>
              <a:t> Occur during childbearing age or late adolescence</a:t>
            </a:r>
            <a:endParaRPr lang="en-US" sz="2800" dirty="0"/>
          </a:p>
        </p:txBody>
      </p:sp>
    </p:spTree>
    <p:extLst>
      <p:ext uri="{BB962C8B-B14F-4D97-AF65-F5344CB8AC3E}">
        <p14:creationId xmlns:p14="http://schemas.microsoft.com/office/powerpoint/2010/main" val="316800359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smtClean="0">
                <a:solidFill>
                  <a:srgbClr val="C00000"/>
                </a:solidFill>
              </a:rPr>
              <a:t>Ladies first ?!   </a:t>
            </a:r>
            <a:endParaRPr lang="en-US" b="1" dirty="0">
              <a:solidFill>
                <a:srgbClr val="C00000"/>
              </a:solidFill>
            </a:endParaRPr>
          </a:p>
        </p:txBody>
      </p:sp>
      <p:sp>
        <p:nvSpPr>
          <p:cNvPr id="5" name="Content Placeholder 4"/>
          <p:cNvSpPr>
            <a:spLocks noGrp="1"/>
          </p:cNvSpPr>
          <p:nvPr>
            <p:ph sz="quarter" idx="1"/>
          </p:nvPr>
        </p:nvSpPr>
        <p:spPr>
          <a:xfrm>
            <a:off x="5236774" y="1219200"/>
            <a:ext cx="3657600" cy="4937760"/>
          </a:xfrm>
        </p:spPr>
        <p:txBody>
          <a:bodyPr>
            <a:normAutofit/>
          </a:bodyPr>
          <a:lstStyle/>
          <a:p>
            <a:r>
              <a:rPr lang="en-US" smtClean="0"/>
              <a:t>Most autoimmune disorders </a:t>
            </a:r>
            <a:r>
              <a:rPr lang="en-US" sz="2200" u="sng" smtClean="0"/>
              <a:t>Affect females more than males.</a:t>
            </a:r>
            <a:endParaRPr lang="en-US" sz="2200" i="1" u="sng" smtClean="0">
              <a:solidFill>
                <a:srgbClr val="C00000"/>
              </a:solidFill>
            </a:endParaRPr>
          </a:p>
          <a:p>
            <a:pPr>
              <a:buFontTx/>
              <a:buChar char="-"/>
            </a:pPr>
            <a:r>
              <a:rPr lang="en-US" sz="2200" smtClean="0"/>
              <a:t>Sex hormones (estrogen and progesterone) increase the risk for autoimmunity. </a:t>
            </a:r>
          </a:p>
          <a:p>
            <a:pPr>
              <a:buFontTx/>
              <a:buChar char="-"/>
            </a:pPr>
            <a:r>
              <a:rPr lang="en-US" sz="2200" smtClean="0"/>
              <a:t>All</a:t>
            </a:r>
            <a:r>
              <a:rPr lang="en-US" sz="2200"/>
              <a:t> </a:t>
            </a:r>
            <a:r>
              <a:rPr lang="en-US" sz="2200" smtClean="0"/>
              <a:t>normal</a:t>
            </a:r>
            <a:r>
              <a:rPr lang="en-US" sz="2200"/>
              <a:t> </a:t>
            </a:r>
            <a:r>
              <a:rPr lang="en-US" sz="2200" smtClean="0"/>
              <a:t>females</a:t>
            </a:r>
            <a:r>
              <a:rPr lang="en-US" sz="2200"/>
              <a:t> </a:t>
            </a:r>
            <a:r>
              <a:rPr lang="en-US" sz="2200" smtClean="0"/>
              <a:t>are</a:t>
            </a:r>
            <a:r>
              <a:rPr lang="en-US" sz="2200"/>
              <a:t> </a:t>
            </a:r>
            <a:r>
              <a:rPr lang="en-US" sz="2200" smtClean="0"/>
              <a:t>mosaics</a:t>
            </a:r>
            <a:r>
              <a:rPr lang="en-US" sz="2200"/>
              <a:t> </a:t>
            </a:r>
            <a:r>
              <a:rPr lang="en-US" sz="2200" smtClean="0"/>
              <a:t>“Special</a:t>
            </a:r>
            <a:r>
              <a:rPr lang="en-US" sz="2200"/>
              <a:t> </a:t>
            </a:r>
            <a:r>
              <a:rPr lang="en-US" sz="2200" smtClean="0"/>
              <a:t>chimeras”</a:t>
            </a:r>
            <a:endParaRPr lang="en-US" sz="2200" dirty="0"/>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26109" y="3622291"/>
            <a:ext cx="4998882" cy="1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192" y="1219200"/>
            <a:ext cx="3656440" cy="243414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619" y="3729544"/>
            <a:ext cx="3225586" cy="2521333"/>
          </a:xfrm>
          <a:prstGeom prst="rect">
            <a:avLst/>
          </a:prstGeom>
        </p:spPr>
      </p:pic>
    </p:spTree>
    <p:extLst>
      <p:ext uri="{BB962C8B-B14F-4D97-AF65-F5344CB8AC3E}">
        <p14:creationId xmlns:p14="http://schemas.microsoft.com/office/powerpoint/2010/main" val="308702818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smtClean="0">
                <a:solidFill>
                  <a:schemeClr val="tx1"/>
                </a:solidFill>
              </a:rPr>
              <a:t>Type III hypersensitivity    </a:t>
            </a:r>
            <a:r>
              <a:rPr lang="en-US" sz="1800" b="1" smtClean="0">
                <a:solidFill>
                  <a:schemeClr val="tx1"/>
                </a:solidFill>
              </a:rPr>
              <a:t>(A disease caused by immune complexes)</a:t>
            </a:r>
            <a:endParaRPr lang="en-US" sz="1800" b="1" dirty="0">
              <a:solidFill>
                <a:schemeClr val="tx1"/>
              </a:solidFill>
            </a:endParaRPr>
          </a:p>
        </p:txBody>
      </p:sp>
    </p:spTree>
    <p:extLst>
      <p:ext uri="{BB962C8B-B14F-4D97-AF65-F5344CB8AC3E}">
        <p14:creationId xmlns:p14="http://schemas.microsoft.com/office/powerpoint/2010/main" val="3097963420"/>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stom 1">
      <a:majorFont>
        <a:latin typeface="Bookman Old Style"/>
        <a:ea typeface=""/>
        <a:cs typeface=""/>
      </a:majorFont>
      <a:minorFont>
        <a:latin typeface="Gill Sans MT"/>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1355</TotalTime>
  <Words>1212</Words>
  <Application>Microsoft Office PowerPoint</Application>
  <PresentationFormat>On-screen Show (4:3)</PresentationFormat>
  <Paragraphs>209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Origin</vt:lpstr>
      <vt:lpstr>Introduction to immunology</vt:lpstr>
      <vt:lpstr>Case study in immunology-Case 37</vt:lpstr>
      <vt:lpstr>Introduction</vt:lpstr>
      <vt:lpstr>Immunity.. </vt:lpstr>
      <vt:lpstr>tolerance</vt:lpstr>
      <vt:lpstr>The Immune System Gone Wrong </vt:lpstr>
      <vt:lpstr>The Immune System Gone Wrong </vt:lpstr>
      <vt:lpstr>Ladies first ?!   </vt:lpstr>
      <vt:lpstr>Type III hypersensitivity    (A disease caused by immune complexes)</vt:lpstr>
      <vt:lpstr>Immune complexes ?!  </vt:lpstr>
      <vt:lpstr>Immune complexes ?!  </vt:lpstr>
      <vt:lpstr>PowerPoint Presentation</vt:lpstr>
      <vt:lpstr>Immune complexes ?!  </vt:lpstr>
      <vt:lpstr>The case of Nicole Chawner</vt:lpstr>
      <vt:lpstr>too much sun at the beach</vt:lpstr>
      <vt:lpstr>Lab tests and management  ..</vt:lpstr>
      <vt:lpstr>Relapse </vt:lpstr>
      <vt:lpstr>Summary </vt:lpstr>
      <vt:lpstr>SLE (systemic lupus erythematosus)</vt:lpstr>
      <vt:lpstr>Systemic lupus erythematosus</vt:lpstr>
      <vt:lpstr>Autoantigens?! </vt:lpstr>
      <vt:lpstr>Pathogenesis</vt:lpstr>
      <vt:lpstr>Pathogenesis</vt:lpstr>
      <vt:lpstr>Pathogenesis  :p</vt:lpstr>
      <vt:lpstr>Notes:</vt:lpstr>
      <vt:lpstr>Questions </vt:lpstr>
      <vt:lpstr>Q1:</vt:lpstr>
      <vt:lpstr>Q2:</vt:lpstr>
      <vt:lpstr>Q3:</vt:lpstr>
      <vt:lpstr>Q5:</vt:lpstr>
      <vt:lpstr>Q6:</vt:lpstr>
      <vt:lpstr>Answer of Q6</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Physiology</dc:title>
  <dc:creator>USER</dc:creator>
  <cp:lastModifiedBy>USER</cp:lastModifiedBy>
  <cp:revision>75</cp:revision>
  <dcterms:created xsi:type="dcterms:W3CDTF">2006-08-16T00:00:00Z</dcterms:created>
  <dcterms:modified xsi:type="dcterms:W3CDTF">2016-12-03T14:59:58Z</dcterms:modified>
</cp:coreProperties>
</file>