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268" r:id="rId3"/>
    <p:sldId id="258" r:id="rId4"/>
    <p:sldId id="269" r:id="rId5"/>
    <p:sldId id="270" r:id="rId6"/>
    <p:sldId id="284" r:id="rId7"/>
    <p:sldId id="271" r:id="rId8"/>
    <p:sldId id="272" r:id="rId9"/>
    <p:sldId id="276" r:id="rId10"/>
    <p:sldId id="273" r:id="rId11"/>
    <p:sldId id="314" r:id="rId12"/>
    <p:sldId id="285" r:id="rId13"/>
    <p:sldId id="274" r:id="rId14"/>
    <p:sldId id="279" r:id="rId15"/>
    <p:sldId id="278" r:id="rId16"/>
    <p:sldId id="275" r:id="rId17"/>
    <p:sldId id="280" r:id="rId18"/>
    <p:sldId id="281" r:id="rId19"/>
    <p:sldId id="282" r:id="rId20"/>
    <p:sldId id="283" r:id="rId21"/>
    <p:sldId id="286" r:id="rId22"/>
    <p:sldId id="287" r:id="rId23"/>
    <p:sldId id="330" r:id="rId24"/>
    <p:sldId id="324" r:id="rId25"/>
    <p:sldId id="325" r:id="rId26"/>
    <p:sldId id="288" r:id="rId27"/>
    <p:sldId id="289" r:id="rId28"/>
    <p:sldId id="290" r:id="rId29"/>
    <p:sldId id="291" r:id="rId30"/>
    <p:sldId id="292" r:id="rId31"/>
    <p:sldId id="293" r:id="rId32"/>
    <p:sldId id="326" r:id="rId33"/>
    <p:sldId id="294" r:id="rId34"/>
    <p:sldId id="295" r:id="rId35"/>
    <p:sldId id="296" r:id="rId36"/>
    <p:sldId id="313" r:id="rId37"/>
    <p:sldId id="312" r:id="rId38"/>
    <p:sldId id="305" r:id="rId39"/>
    <p:sldId id="297" r:id="rId40"/>
    <p:sldId id="298" r:id="rId41"/>
    <p:sldId id="299" r:id="rId42"/>
    <p:sldId id="300" r:id="rId43"/>
    <p:sldId id="301" r:id="rId44"/>
    <p:sldId id="302" r:id="rId45"/>
    <p:sldId id="303" r:id="rId46"/>
    <p:sldId id="304" r:id="rId47"/>
    <p:sldId id="306" r:id="rId48"/>
    <p:sldId id="307" r:id="rId49"/>
    <p:sldId id="315" r:id="rId50"/>
    <p:sldId id="308" r:id="rId51"/>
    <p:sldId id="309" r:id="rId52"/>
    <p:sldId id="310" r:id="rId53"/>
    <p:sldId id="311" r:id="rId54"/>
    <p:sldId id="320" r:id="rId55"/>
    <p:sldId id="321" r:id="rId56"/>
    <p:sldId id="323" r:id="rId57"/>
    <p:sldId id="322" r:id="rId58"/>
    <p:sldId id="331"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6553200" cy="2895600"/>
          </a:xfrm>
        </p:spPr>
        <p:txBody>
          <a:bodyPr>
            <a:normAutofit fontScale="90000"/>
          </a:bodyPr>
          <a:lstStyle/>
          <a:p>
            <a:r>
              <a:rPr lang="en-US" sz="6000" dirty="0" smtClean="0"/>
              <a:t>The vertebral column</a:t>
            </a:r>
            <a:r>
              <a:rPr lang="en-US" dirty="0" smtClean="0"/>
              <a:t/>
            </a:r>
            <a:br>
              <a:rPr lang="en-US" dirty="0" smtClean="0"/>
            </a:br>
            <a:r>
              <a:rPr lang="en-US" dirty="0" smtClean="0"/>
              <a:t/>
            </a:r>
            <a:br>
              <a:rPr lang="en-US" dirty="0" smtClean="0"/>
            </a:br>
            <a:r>
              <a:rPr lang="en-US" sz="2700" dirty="0" smtClean="0"/>
              <a:t>Dr.Qussay </a:t>
            </a:r>
            <a:r>
              <a:rPr lang="en-US" sz="2700" smtClean="0"/>
              <a:t>Salih </a:t>
            </a:r>
            <a:r>
              <a:rPr lang="en-US" sz="2700" smtClean="0"/>
              <a:t>AlSabbagh</a:t>
            </a:r>
            <a:r>
              <a:rPr lang="en-US" sz="2700" dirty="0" smtClean="0"/>
              <a:t/>
            </a:r>
            <a:br>
              <a:rPr lang="en-US" sz="2700" dirty="0" smtClean="0"/>
            </a:br>
            <a:r>
              <a:rPr lang="en-US" sz="2700" dirty="0" smtClean="0"/>
              <a:t>Neurosurgery department</a:t>
            </a:r>
            <a:r>
              <a:rPr lang="en-US" dirty="0" smtClean="0"/>
              <a:t/>
            </a:r>
            <a:br>
              <a:rPr lang="en-US" dirty="0" smtClean="0"/>
            </a:br>
            <a:endParaRPr lang="ar-JO" dirty="0"/>
          </a:p>
        </p:txBody>
      </p:sp>
      <p:pic>
        <p:nvPicPr>
          <p:cNvPr id="1027" name="Picture 3"/>
          <p:cNvPicPr>
            <a:picLocks noChangeAspect="1" noChangeArrowheads="1"/>
          </p:cNvPicPr>
          <p:nvPr/>
        </p:nvPicPr>
        <p:blipFill>
          <a:blip r:embed="rId2"/>
          <a:srcRect/>
          <a:stretch>
            <a:fillRect/>
          </a:stretch>
        </p:blipFill>
        <p:spPr bwMode="auto">
          <a:xfrm>
            <a:off x="3581400" y="2743200"/>
            <a:ext cx="5562600" cy="38862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3810000" cy="4525963"/>
          </a:xfrm>
        </p:spPr>
        <p:txBody>
          <a:bodyPr>
            <a:normAutofit fontScale="92500" lnSpcReduction="20000"/>
          </a:bodyPr>
          <a:lstStyle/>
          <a:p>
            <a:r>
              <a:rPr lang="en-US" b="1" dirty="0" smtClean="0"/>
              <a:t>Damage to the </a:t>
            </a:r>
            <a:r>
              <a:rPr lang="en-US" b="1" dirty="0" err="1" smtClean="0"/>
              <a:t>anulus</a:t>
            </a:r>
            <a:r>
              <a:rPr lang="en-US" b="1" dirty="0" smtClean="0"/>
              <a:t> </a:t>
            </a:r>
            <a:r>
              <a:rPr lang="en-US" b="1" dirty="0" err="1" smtClean="0"/>
              <a:t>fibrosus</a:t>
            </a:r>
            <a:r>
              <a:rPr lang="en-US" dirty="0" smtClean="0"/>
              <a:t> may allow the softer nucleus </a:t>
            </a:r>
            <a:r>
              <a:rPr lang="en-US" dirty="0" err="1" smtClean="0"/>
              <a:t>pulposus</a:t>
            </a:r>
            <a:r>
              <a:rPr lang="en-US" dirty="0" smtClean="0"/>
              <a:t> to bulge or </a:t>
            </a:r>
            <a:r>
              <a:rPr lang="en-US" dirty="0" err="1" smtClean="0"/>
              <a:t>herniate</a:t>
            </a:r>
            <a:r>
              <a:rPr lang="en-US" dirty="0" smtClean="0"/>
              <a:t>, which may compress the segmental nerve roots. This is often referred to as a “</a:t>
            </a:r>
            <a:r>
              <a:rPr lang="en-US" b="1" dirty="0" smtClean="0"/>
              <a:t>prolapsed or </a:t>
            </a:r>
            <a:r>
              <a:rPr lang="en-US" b="1" dirty="0" err="1" smtClean="0"/>
              <a:t>heniated</a:t>
            </a:r>
            <a:r>
              <a:rPr lang="en-US" b="1" dirty="0" smtClean="0"/>
              <a:t> disc”.</a:t>
            </a:r>
            <a:endParaRPr lang="ar-JO" dirty="0"/>
          </a:p>
        </p:txBody>
      </p:sp>
      <p:pic>
        <p:nvPicPr>
          <p:cNvPr id="20482" name="Picture 2" descr="https://allamericanhealthcare.net/wp-content/uploads/2014/11/cauda-equina-spinal-MRI-2.jpg"/>
          <p:cNvPicPr>
            <a:picLocks noChangeAspect="1" noChangeArrowheads="1"/>
          </p:cNvPicPr>
          <p:nvPr/>
        </p:nvPicPr>
        <p:blipFill>
          <a:blip r:embed="rId2"/>
          <a:srcRect/>
          <a:stretch>
            <a:fillRect/>
          </a:stretch>
        </p:blipFill>
        <p:spPr bwMode="auto">
          <a:xfrm>
            <a:off x="4343400" y="1981200"/>
            <a:ext cx="4524375" cy="36671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685800"/>
            <a:ext cx="4419600" cy="5181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495800" y="1295400"/>
            <a:ext cx="4648200" cy="4267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Zygapophyseal joints(facet)</a:t>
            </a:r>
            <a:endParaRPr lang="ar-JO" dirty="0"/>
          </a:p>
        </p:txBody>
      </p:sp>
      <p:sp>
        <p:nvSpPr>
          <p:cNvPr id="3" name="Content Placeholder 2"/>
          <p:cNvSpPr>
            <a:spLocks noGrp="1"/>
          </p:cNvSpPr>
          <p:nvPr>
            <p:ph idx="1"/>
          </p:nvPr>
        </p:nvSpPr>
        <p:spPr>
          <a:xfrm>
            <a:off x="228600" y="1600200"/>
            <a:ext cx="3962400" cy="4525963"/>
          </a:xfrm>
        </p:spPr>
        <p:txBody>
          <a:bodyPr>
            <a:normAutofit fontScale="92500" lnSpcReduction="20000"/>
          </a:bodyPr>
          <a:lstStyle/>
          <a:p>
            <a:pPr>
              <a:buNone/>
            </a:pPr>
            <a:r>
              <a:rPr lang="en-US" b="1" dirty="0" smtClean="0"/>
              <a:t> </a:t>
            </a:r>
            <a:r>
              <a:rPr lang="en-US" dirty="0" smtClean="0"/>
              <a:t>The facet joint, or zygapophyseal joint, is formed by an inferior articulating process emanating from the level above and a superior articulating process emanating from the level below.</a:t>
            </a:r>
          </a:p>
          <a:p>
            <a:pPr>
              <a:buNone/>
            </a:pPr>
            <a:r>
              <a:rPr lang="en-US" dirty="0" smtClean="0"/>
              <a:t> </a:t>
            </a:r>
            <a:endParaRPr lang="ar-JO" dirty="0"/>
          </a:p>
        </p:txBody>
      </p:sp>
      <p:pic>
        <p:nvPicPr>
          <p:cNvPr id="19458" name="Picture 2" descr="http://image.slidesharecdn.com/degenerativespine8-140312140817-phpapp02/95/degenerative-spine-48-638.jpg?cb=1394633794"/>
          <p:cNvPicPr>
            <a:picLocks noChangeAspect="1" noChangeArrowheads="1"/>
          </p:cNvPicPr>
          <p:nvPr/>
        </p:nvPicPr>
        <p:blipFill>
          <a:blip r:embed="rId2"/>
          <a:srcRect/>
          <a:stretch>
            <a:fillRect/>
          </a:stretch>
        </p:blipFill>
        <p:spPr bwMode="auto">
          <a:xfrm>
            <a:off x="4314825" y="1752600"/>
            <a:ext cx="4829175" cy="4648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4648200" cy="4525963"/>
          </a:xfrm>
        </p:spPr>
        <p:txBody>
          <a:bodyPr>
            <a:normAutofit fontScale="92500" lnSpcReduction="10000"/>
          </a:bodyPr>
          <a:lstStyle/>
          <a:p>
            <a:r>
              <a:rPr lang="en-US" dirty="0" smtClean="0"/>
              <a:t>The facet joint is a </a:t>
            </a:r>
            <a:r>
              <a:rPr lang="en-US" dirty="0" smtClean="0">
                <a:solidFill>
                  <a:srgbClr val="FF0000"/>
                </a:solidFill>
              </a:rPr>
              <a:t>synovial joint</a:t>
            </a:r>
            <a:r>
              <a:rPr lang="en-US" dirty="0" smtClean="0"/>
              <a:t>, possessing a true joint capsule.  Gliding articulation at the facet joint is limited by the capsular fibers, which are relatively lax in the cervical region but increase in tautness along the rostral caudal axis.</a:t>
            </a:r>
            <a:endParaRPr lang="ar-JO" dirty="0"/>
          </a:p>
        </p:txBody>
      </p:sp>
      <p:pic>
        <p:nvPicPr>
          <p:cNvPr id="4" name="Picture 2"/>
          <p:cNvPicPr>
            <a:picLocks noChangeAspect="1" noChangeArrowheads="1"/>
          </p:cNvPicPr>
          <p:nvPr/>
        </p:nvPicPr>
        <p:blipFill>
          <a:blip r:embed="rId2"/>
          <a:srcRect/>
          <a:stretch>
            <a:fillRect/>
          </a:stretch>
        </p:blipFill>
        <p:spPr bwMode="auto">
          <a:xfrm>
            <a:off x="5105400" y="2362200"/>
            <a:ext cx="3810000" cy="3048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Facet joint block for low back pain</a:t>
            </a:r>
            <a:endParaRPr lang="ar-JO" dirty="0"/>
          </a:p>
        </p:txBody>
      </p:sp>
      <p:pic>
        <p:nvPicPr>
          <p:cNvPr id="2051" name="Picture 3"/>
          <p:cNvPicPr>
            <a:picLocks noChangeAspect="1" noChangeArrowheads="1"/>
          </p:cNvPicPr>
          <p:nvPr/>
        </p:nvPicPr>
        <p:blipFill>
          <a:blip r:embed="rId2"/>
          <a:srcRect/>
          <a:stretch>
            <a:fillRect/>
          </a:stretch>
        </p:blipFill>
        <p:spPr bwMode="auto">
          <a:xfrm>
            <a:off x="914400" y="1828800"/>
            <a:ext cx="7543800" cy="4038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Vertebral Ligaments</a:t>
            </a:r>
            <a:endParaRPr lang="ar-JO" dirty="0"/>
          </a:p>
        </p:txBody>
      </p:sp>
      <p:sp>
        <p:nvSpPr>
          <p:cNvPr id="3" name="Content Placeholder 2"/>
          <p:cNvSpPr>
            <a:spLocks noGrp="1"/>
          </p:cNvSpPr>
          <p:nvPr>
            <p:ph idx="1"/>
          </p:nvPr>
        </p:nvSpPr>
        <p:spPr>
          <a:xfrm>
            <a:off x="228600" y="1295400"/>
            <a:ext cx="4343400" cy="4830763"/>
          </a:xfrm>
        </p:spPr>
        <p:txBody>
          <a:bodyPr>
            <a:normAutofit fontScale="25000" lnSpcReduction="20000"/>
          </a:bodyPr>
          <a:lstStyle/>
          <a:p>
            <a:pPr>
              <a:buNone/>
            </a:pPr>
            <a:endParaRPr lang="en-US" dirty="0" smtClean="0"/>
          </a:p>
          <a:p>
            <a:r>
              <a:rPr lang="en-US" sz="9600" b="1" dirty="0" err="1" smtClean="0"/>
              <a:t>Ligamentum</a:t>
            </a:r>
            <a:r>
              <a:rPr lang="en-US" sz="9600" b="1" dirty="0" smtClean="0"/>
              <a:t> flavum.</a:t>
            </a:r>
            <a:r>
              <a:rPr lang="en-US" sz="9600" dirty="0" smtClean="0"/>
              <a:t>  </a:t>
            </a:r>
          </a:p>
          <a:p>
            <a:r>
              <a:rPr lang="en-US" sz="9600" b="1" dirty="0" err="1" smtClean="0"/>
              <a:t>Supraspinous</a:t>
            </a:r>
            <a:r>
              <a:rPr lang="en-US" sz="9600" b="1" dirty="0" smtClean="0"/>
              <a:t> ligament.</a:t>
            </a:r>
            <a:r>
              <a:rPr lang="en-US" sz="9600" dirty="0" smtClean="0"/>
              <a:t> Connects the apices of the spinous processes from C7 to the sacrum. </a:t>
            </a:r>
          </a:p>
          <a:p>
            <a:r>
              <a:rPr lang="en-US" sz="9600" b="1" dirty="0" err="1" smtClean="0"/>
              <a:t>Interspinous</a:t>
            </a:r>
            <a:r>
              <a:rPr lang="en-US" sz="9600" b="1" dirty="0" smtClean="0"/>
              <a:t> ligament.</a:t>
            </a:r>
            <a:r>
              <a:rPr lang="en-US" sz="9600" dirty="0" smtClean="0"/>
              <a:t> Connects adjoining spinous processes. </a:t>
            </a:r>
          </a:p>
          <a:p>
            <a:r>
              <a:rPr lang="en-US" sz="9600" b="1" dirty="0" err="1" smtClean="0"/>
              <a:t>Nuchal</a:t>
            </a:r>
            <a:r>
              <a:rPr lang="en-US" sz="9600" b="1" dirty="0" smtClean="0"/>
              <a:t> ligament.</a:t>
            </a:r>
            <a:r>
              <a:rPr lang="en-US" sz="9600" dirty="0" smtClean="0"/>
              <a:t> Extends from the external occipital protuberance along the spinous processes of C1–C7. </a:t>
            </a:r>
          </a:p>
          <a:p>
            <a:r>
              <a:rPr lang="en-US" sz="9600" b="1" dirty="0" smtClean="0"/>
              <a:t>Posterior longitudinal ligament.</a:t>
            </a:r>
            <a:r>
              <a:rPr lang="en-US" sz="9600" dirty="0" smtClean="0"/>
              <a:t>  </a:t>
            </a:r>
          </a:p>
          <a:p>
            <a:r>
              <a:rPr lang="en-US" sz="9600" b="1" dirty="0" smtClean="0"/>
              <a:t>Anterior longitudinal ligament</a:t>
            </a:r>
            <a:r>
              <a:rPr lang="en-US" sz="9600" dirty="0" smtClean="0"/>
              <a:t>.  </a:t>
            </a:r>
          </a:p>
          <a:p>
            <a:endParaRPr lang="ar-JO" dirty="0"/>
          </a:p>
        </p:txBody>
      </p:sp>
      <p:pic>
        <p:nvPicPr>
          <p:cNvPr id="18434" name="Picture 2" descr="http://image.slidesharecdn.com/orthopedics-spine3926/95/orthopedics-spine-7-638.jpg?cb=1422433923"/>
          <p:cNvPicPr>
            <a:picLocks noChangeAspect="1" noChangeArrowheads="1"/>
          </p:cNvPicPr>
          <p:nvPr/>
        </p:nvPicPr>
        <p:blipFill>
          <a:blip r:embed="rId2"/>
          <a:srcRect/>
          <a:stretch>
            <a:fillRect/>
          </a:stretch>
        </p:blipFill>
        <p:spPr bwMode="auto">
          <a:xfrm>
            <a:off x="4419600" y="1371600"/>
            <a:ext cx="4724400" cy="5105400"/>
          </a:xfrm>
          <a:prstGeom prst="rect">
            <a:avLst/>
          </a:prstGeom>
          <a:noFill/>
        </p:spPr>
      </p:pic>
      <p:sp>
        <p:nvSpPr>
          <p:cNvPr id="4" name="Oval 3"/>
          <p:cNvSpPr/>
          <p:nvPr/>
        </p:nvSpPr>
        <p:spPr>
          <a:xfrm>
            <a:off x="0" y="0"/>
            <a:ext cx="1928650" cy="1131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Important</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Grp="1" noChangeAspect="1" noChangeArrowheads="1"/>
          </p:cNvPicPr>
          <p:nvPr>
            <p:ph idx="4294967295"/>
          </p:nvPr>
        </p:nvPicPr>
        <p:blipFill>
          <a:blip r:embed="rId2"/>
          <a:srcRect/>
          <a:stretch>
            <a:fillRect/>
          </a:stretch>
        </p:blipFill>
        <p:spPr bwMode="auto">
          <a:xfrm>
            <a:off x="4953000" y="990600"/>
            <a:ext cx="4191000" cy="4953000"/>
          </a:xfrm>
          <a:prstGeom prst="rect">
            <a:avLst/>
          </a:prstGeom>
          <a:noFill/>
          <a:ln w="9525">
            <a:noFill/>
            <a:miter lim="800000"/>
            <a:headEnd/>
            <a:tailEnd/>
          </a:ln>
          <a:effectLst/>
        </p:spPr>
      </p:pic>
      <p:pic>
        <p:nvPicPr>
          <p:cNvPr id="44036" name="Picture 4"/>
          <p:cNvPicPr>
            <a:picLocks noChangeAspect="1" noChangeArrowheads="1"/>
          </p:cNvPicPr>
          <p:nvPr/>
        </p:nvPicPr>
        <p:blipFill>
          <a:blip r:embed="rId3"/>
          <a:srcRect/>
          <a:stretch>
            <a:fillRect/>
          </a:stretch>
        </p:blipFill>
        <p:spPr bwMode="auto">
          <a:xfrm>
            <a:off x="0" y="990600"/>
            <a:ext cx="4724400" cy="50292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Anterior Longitudinal Ligament</a:t>
            </a:r>
            <a:br>
              <a:rPr lang="en-US" b="1" dirty="0" smtClean="0"/>
            </a:br>
            <a:endParaRPr lang="ar-JO" dirty="0"/>
          </a:p>
        </p:txBody>
      </p:sp>
      <p:sp>
        <p:nvSpPr>
          <p:cNvPr id="3" name="Content Placeholder 2"/>
          <p:cNvSpPr>
            <a:spLocks noGrp="1"/>
          </p:cNvSpPr>
          <p:nvPr>
            <p:ph idx="1"/>
          </p:nvPr>
        </p:nvSpPr>
        <p:spPr>
          <a:xfrm>
            <a:off x="457200" y="1600200"/>
            <a:ext cx="4648200" cy="4525963"/>
          </a:xfrm>
        </p:spPr>
        <p:txBody>
          <a:bodyPr>
            <a:normAutofit fontScale="70000" lnSpcReduction="20000"/>
          </a:bodyPr>
          <a:lstStyle/>
          <a:p>
            <a:r>
              <a:rPr lang="en-US" dirty="0" smtClean="0"/>
              <a:t>(ALL) is a strong, broad ligament that spans the ventral surface of all the vertebral bodies.</a:t>
            </a:r>
          </a:p>
          <a:p>
            <a:r>
              <a:rPr lang="en-US" dirty="0" smtClean="0"/>
              <a:t> Its width increases along the </a:t>
            </a:r>
            <a:r>
              <a:rPr lang="en-US" dirty="0" err="1" smtClean="0"/>
              <a:t>rostral</a:t>
            </a:r>
            <a:r>
              <a:rPr lang="en-US" dirty="0" smtClean="0"/>
              <a:t>-caudal axis; at the lower lumbar levels, it encompasses almost half of the total circumference of the vertebral body.  .</a:t>
            </a:r>
          </a:p>
          <a:p>
            <a:r>
              <a:rPr lang="en-US" dirty="0" smtClean="0"/>
              <a:t>Because of relative strength, the ALL is an important contributor to spine stability, particularly in the lumbar spine. It resists hyperextension and, to a lesser degree, translational motion.</a:t>
            </a:r>
            <a:endParaRPr lang="ar-JO" dirty="0"/>
          </a:p>
        </p:txBody>
      </p:sp>
      <p:pic>
        <p:nvPicPr>
          <p:cNvPr id="4098" name="Picture 2" descr="https://o.quizlet.com/-GcravPZU6WciZweHCp3Ig_m.jpg"/>
          <p:cNvPicPr>
            <a:picLocks noChangeAspect="1" noChangeArrowheads="1"/>
          </p:cNvPicPr>
          <p:nvPr/>
        </p:nvPicPr>
        <p:blipFill>
          <a:blip r:embed="rId2"/>
          <a:srcRect/>
          <a:stretch>
            <a:fillRect/>
          </a:stretch>
        </p:blipFill>
        <p:spPr bwMode="auto">
          <a:xfrm>
            <a:off x="5410200" y="1524000"/>
            <a:ext cx="3124200" cy="4495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Posterior Longitudinal Ligament</a:t>
            </a:r>
            <a:br>
              <a:rPr lang="en-US" b="1" dirty="0" smtClean="0"/>
            </a:br>
            <a:endParaRPr lang="ar-JO" dirty="0"/>
          </a:p>
        </p:txBody>
      </p:sp>
      <p:sp>
        <p:nvSpPr>
          <p:cNvPr id="3" name="Content Placeholder 2"/>
          <p:cNvSpPr>
            <a:spLocks noGrp="1"/>
          </p:cNvSpPr>
          <p:nvPr>
            <p:ph idx="1"/>
          </p:nvPr>
        </p:nvSpPr>
        <p:spPr>
          <a:xfrm>
            <a:off x="457200" y="1600200"/>
            <a:ext cx="4953000" cy="4525963"/>
          </a:xfrm>
        </p:spPr>
        <p:txBody>
          <a:bodyPr>
            <a:normAutofit fontScale="62500" lnSpcReduction="20000"/>
          </a:bodyPr>
          <a:lstStyle/>
          <a:p>
            <a:r>
              <a:rPr lang="en-US" dirty="0" smtClean="0"/>
              <a:t>(PLL) also spans the full </a:t>
            </a:r>
            <a:r>
              <a:rPr lang="en-US" dirty="0" err="1" smtClean="0"/>
              <a:t>rostral</a:t>
            </a:r>
            <a:r>
              <a:rPr lang="en-US" dirty="0" smtClean="0"/>
              <a:t>-caudal axis of the spine . It is located along the dorsal surface of the vertebral bodies, within the spinal canal  .</a:t>
            </a:r>
          </a:p>
          <a:p>
            <a:r>
              <a:rPr lang="en-US" dirty="0" smtClean="0"/>
              <a:t>At the midbody level, it is relatively narrow, but it </a:t>
            </a:r>
            <a:r>
              <a:rPr lang="en-US" dirty="0" smtClean="0">
                <a:solidFill>
                  <a:srgbClr val="FF0000"/>
                </a:solidFill>
              </a:rPr>
              <a:t>widens considerably at the level of the disc</a:t>
            </a:r>
            <a:r>
              <a:rPr lang="en-US" dirty="0" smtClean="0"/>
              <a:t> before narrowing again as it transitions to the level below.</a:t>
            </a:r>
          </a:p>
          <a:p>
            <a:r>
              <a:rPr lang="en-US" dirty="0" smtClean="0"/>
              <a:t> It is adherent at the level of the end plate and annulus but elevated from the concave dorsal surface of the midvertebral body.  </a:t>
            </a:r>
          </a:p>
          <a:p>
            <a:r>
              <a:rPr lang="en-US" dirty="0" smtClean="0"/>
              <a:t>Although the PLL’s contribution to spine stability is modest, it serves to direct disc herniations dorsolaterally, away from the central portion of the spinal canal.</a:t>
            </a:r>
            <a:endParaRPr lang="ar-JO" dirty="0"/>
          </a:p>
        </p:txBody>
      </p:sp>
      <p:pic>
        <p:nvPicPr>
          <p:cNvPr id="38914" name="Picture 2"/>
          <p:cNvPicPr>
            <a:picLocks noChangeAspect="1" noChangeArrowheads="1"/>
          </p:cNvPicPr>
          <p:nvPr/>
        </p:nvPicPr>
        <p:blipFill>
          <a:blip r:embed="rId2"/>
          <a:srcRect/>
          <a:stretch>
            <a:fillRect/>
          </a:stretch>
        </p:blipFill>
        <p:spPr bwMode="auto">
          <a:xfrm>
            <a:off x="5867400" y="1371600"/>
            <a:ext cx="3124200" cy="4114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38600" cy="4525963"/>
          </a:xfrm>
        </p:spPr>
        <p:txBody>
          <a:bodyPr>
            <a:normAutofit fontScale="85000" lnSpcReduction="20000"/>
          </a:bodyPr>
          <a:lstStyle/>
          <a:p>
            <a:r>
              <a:rPr lang="en-US" dirty="0" smtClean="0"/>
              <a:t>The vertebral column consists of 33 vertebrae (</a:t>
            </a:r>
            <a:r>
              <a:rPr lang="en-US" dirty="0" smtClean="0">
                <a:solidFill>
                  <a:srgbClr val="FF0000"/>
                </a:solidFill>
              </a:rPr>
              <a:t>7</a:t>
            </a:r>
            <a:r>
              <a:rPr lang="en-US" dirty="0" smtClean="0"/>
              <a:t> cervical, </a:t>
            </a:r>
            <a:r>
              <a:rPr lang="en-US" dirty="0" smtClean="0">
                <a:solidFill>
                  <a:srgbClr val="FF0000"/>
                </a:solidFill>
              </a:rPr>
              <a:t>12</a:t>
            </a:r>
            <a:r>
              <a:rPr lang="en-US" dirty="0" smtClean="0"/>
              <a:t> thoracic, </a:t>
            </a:r>
            <a:r>
              <a:rPr lang="en-US" dirty="0" smtClean="0">
                <a:solidFill>
                  <a:srgbClr val="FF0000"/>
                </a:solidFill>
              </a:rPr>
              <a:t>5</a:t>
            </a:r>
            <a:r>
              <a:rPr lang="en-US" dirty="0" smtClean="0"/>
              <a:t> lumbar, </a:t>
            </a:r>
            <a:r>
              <a:rPr lang="en-US" dirty="0" smtClean="0">
                <a:solidFill>
                  <a:srgbClr val="FF0000"/>
                </a:solidFill>
              </a:rPr>
              <a:t>5</a:t>
            </a:r>
            <a:r>
              <a:rPr lang="en-US" dirty="0" smtClean="0"/>
              <a:t> sacral, and </a:t>
            </a:r>
            <a:r>
              <a:rPr lang="en-US" dirty="0" smtClean="0">
                <a:solidFill>
                  <a:srgbClr val="FF0000"/>
                </a:solidFill>
              </a:rPr>
              <a:t>3–4</a:t>
            </a:r>
            <a:r>
              <a:rPr lang="en-US" dirty="0" smtClean="0"/>
              <a:t> </a:t>
            </a:r>
            <a:r>
              <a:rPr lang="en-US" dirty="0" err="1" smtClean="0"/>
              <a:t>coccygeal</a:t>
            </a:r>
            <a:r>
              <a:rPr lang="en-US" dirty="0" smtClean="0"/>
              <a:t>).</a:t>
            </a:r>
          </a:p>
          <a:p>
            <a:r>
              <a:rPr lang="en-US" dirty="0" smtClean="0"/>
              <a:t> These vertebrae, along with their ligaments and intervertebral discs, form the </a:t>
            </a:r>
            <a:r>
              <a:rPr lang="en-US" dirty="0" smtClean="0">
                <a:solidFill>
                  <a:srgbClr val="FF0000"/>
                </a:solidFill>
              </a:rPr>
              <a:t>flexible, protective, and supportive </a:t>
            </a:r>
            <a:r>
              <a:rPr lang="en-US" dirty="0" smtClean="0"/>
              <a:t>vertebral column that contains the spinal cord.</a:t>
            </a:r>
            <a:endParaRPr lang="ar-JO" dirty="0"/>
          </a:p>
        </p:txBody>
      </p:sp>
      <p:pic>
        <p:nvPicPr>
          <p:cNvPr id="4" name="Picture 2" descr="http://www.aireurbano.com/wp-content/uploads/2014/05/Pictures-of-the-vertebral-column.jpg"/>
          <p:cNvPicPr>
            <a:picLocks noChangeAspect="1" noChangeArrowheads="1"/>
          </p:cNvPicPr>
          <p:nvPr/>
        </p:nvPicPr>
        <p:blipFill>
          <a:blip r:embed="rId2"/>
          <a:srcRect/>
          <a:stretch>
            <a:fillRect/>
          </a:stretch>
        </p:blipFill>
        <p:spPr bwMode="auto">
          <a:xfrm>
            <a:off x="4876800" y="1219200"/>
            <a:ext cx="4267200" cy="5638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Ligamentum</a:t>
            </a:r>
            <a:r>
              <a:rPr lang="en-US" b="1" dirty="0" smtClean="0"/>
              <a:t> Flavum</a:t>
            </a:r>
            <a:br>
              <a:rPr lang="en-US" b="1" dirty="0" smtClean="0"/>
            </a:br>
            <a:endParaRPr lang="ar-JO" dirty="0"/>
          </a:p>
        </p:txBody>
      </p:sp>
      <p:sp>
        <p:nvSpPr>
          <p:cNvPr id="3" name="Content Placeholder 2"/>
          <p:cNvSpPr>
            <a:spLocks noGrp="1"/>
          </p:cNvSpPr>
          <p:nvPr>
            <p:ph idx="1"/>
          </p:nvPr>
        </p:nvSpPr>
        <p:spPr>
          <a:xfrm>
            <a:off x="457200" y="1600200"/>
            <a:ext cx="4191000" cy="4525963"/>
          </a:xfrm>
        </p:spPr>
        <p:txBody>
          <a:bodyPr>
            <a:normAutofit fontScale="62500" lnSpcReduction="20000"/>
          </a:bodyPr>
          <a:lstStyle/>
          <a:p>
            <a:r>
              <a:rPr lang="en-US" dirty="0" smtClean="0"/>
              <a:t>The </a:t>
            </a:r>
            <a:r>
              <a:rPr lang="en-US" dirty="0" err="1" smtClean="0"/>
              <a:t>ligamentum</a:t>
            </a:r>
            <a:r>
              <a:rPr lang="en-US" dirty="0" smtClean="0"/>
              <a:t> flavum is a thick, yellow ligament that goes from the sacrum to C2.</a:t>
            </a:r>
          </a:p>
          <a:p>
            <a:r>
              <a:rPr lang="en-US" dirty="0" smtClean="0"/>
              <a:t> Its characteristic appearance and consistency result from a relatively increased ratio of </a:t>
            </a:r>
            <a:r>
              <a:rPr lang="en-US" dirty="0" smtClean="0">
                <a:solidFill>
                  <a:srgbClr val="FF0000"/>
                </a:solidFill>
              </a:rPr>
              <a:t>elastic</a:t>
            </a:r>
            <a:r>
              <a:rPr lang="en-US" dirty="0" smtClean="0"/>
              <a:t> to collagen fibers.  </a:t>
            </a:r>
          </a:p>
          <a:p>
            <a:r>
              <a:rPr lang="en-US" dirty="0" smtClean="0"/>
              <a:t>The </a:t>
            </a:r>
            <a:r>
              <a:rPr lang="en-US" dirty="0" err="1" smtClean="0"/>
              <a:t>ligamentum</a:t>
            </a:r>
            <a:r>
              <a:rPr lang="en-US" dirty="0" smtClean="0"/>
              <a:t> flavum is </a:t>
            </a:r>
            <a:r>
              <a:rPr lang="en-US" dirty="0" smtClean="0">
                <a:solidFill>
                  <a:srgbClr val="FF0000"/>
                </a:solidFill>
              </a:rPr>
              <a:t>discontinuous</a:t>
            </a:r>
            <a:r>
              <a:rPr lang="en-US" dirty="0" smtClean="0"/>
              <a:t>, emanating from the rostral surface of the lamina below, spanning the interlaminar space, and inserting on the ventral surface of the lamina above  </a:t>
            </a:r>
          </a:p>
          <a:p>
            <a:r>
              <a:rPr lang="en-US" dirty="0" smtClean="0"/>
              <a:t>Hypertrophy of this ligament can cause spinal canal stenosis –narrow canal in hyperextension. </a:t>
            </a:r>
            <a:endParaRPr lang="ar-JO" dirty="0"/>
          </a:p>
        </p:txBody>
      </p:sp>
      <p:pic>
        <p:nvPicPr>
          <p:cNvPr id="39941" name="Picture 5" descr="http://www.mri-london.com/wp-content/uploads/2014/10/SagT2Extcrop-425x198.jpg"/>
          <p:cNvPicPr>
            <a:picLocks noChangeAspect="1" noChangeArrowheads="1"/>
          </p:cNvPicPr>
          <p:nvPr/>
        </p:nvPicPr>
        <p:blipFill>
          <a:blip r:embed="rId2"/>
          <a:srcRect/>
          <a:stretch>
            <a:fillRect/>
          </a:stretch>
        </p:blipFill>
        <p:spPr bwMode="auto">
          <a:xfrm>
            <a:off x="5181600" y="4191000"/>
            <a:ext cx="3657599" cy="2514600"/>
          </a:xfrm>
          <a:prstGeom prst="rect">
            <a:avLst/>
          </a:prstGeom>
          <a:noFill/>
        </p:spPr>
      </p:pic>
      <p:pic>
        <p:nvPicPr>
          <p:cNvPr id="39943" name="Picture 7" descr="https://classconnection.s3.amazonaws.com/198/flashcards/3505198/png/ligamentum_flavum-140318B780A4AF86A65.png"/>
          <p:cNvPicPr>
            <a:picLocks noChangeAspect="1" noChangeArrowheads="1"/>
          </p:cNvPicPr>
          <p:nvPr/>
        </p:nvPicPr>
        <p:blipFill>
          <a:blip r:embed="rId3"/>
          <a:srcRect/>
          <a:stretch>
            <a:fillRect/>
          </a:stretch>
        </p:blipFill>
        <p:spPr bwMode="auto">
          <a:xfrm>
            <a:off x="5181600" y="838200"/>
            <a:ext cx="3657600" cy="3352800"/>
          </a:xfrm>
          <a:prstGeom prst="rect">
            <a:avLst/>
          </a:prstGeom>
          <a:noFill/>
        </p:spPr>
      </p:pic>
      <p:sp>
        <p:nvSpPr>
          <p:cNvPr id="4" name="Oval 3"/>
          <p:cNvSpPr/>
          <p:nvPr/>
        </p:nvSpPr>
        <p:spPr>
          <a:xfrm>
            <a:off x="0" y="0"/>
            <a:ext cx="1928650" cy="11313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Importan</a:t>
            </a:r>
            <a:r>
              <a:rPr lang="en-US">
                <a:solidFill>
                  <a:schemeClr val="tx1"/>
                </a:solidFill>
              </a:rPr>
              <a:t>t</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NEURAL STRUCTURES</a:t>
            </a:r>
            <a:br>
              <a:rPr lang="en-US" dirty="0" smtClean="0"/>
            </a:br>
            <a:r>
              <a:rPr lang="en-US" b="1" dirty="0" smtClean="0"/>
              <a:t>Spinal Cord </a:t>
            </a:r>
            <a:br>
              <a:rPr lang="en-US" b="1" dirty="0" smtClean="0"/>
            </a:br>
            <a:endParaRPr lang="ar-JO" dirty="0"/>
          </a:p>
        </p:txBody>
      </p:sp>
      <p:sp>
        <p:nvSpPr>
          <p:cNvPr id="3" name="Content Placeholder 2"/>
          <p:cNvSpPr>
            <a:spLocks noGrp="1"/>
          </p:cNvSpPr>
          <p:nvPr>
            <p:ph idx="1"/>
          </p:nvPr>
        </p:nvSpPr>
        <p:spPr>
          <a:xfrm>
            <a:off x="457200" y="1600200"/>
            <a:ext cx="4191000" cy="4525963"/>
          </a:xfrm>
        </p:spPr>
        <p:txBody>
          <a:bodyPr>
            <a:normAutofit fontScale="85000" lnSpcReduction="20000"/>
          </a:bodyPr>
          <a:lstStyle/>
          <a:p>
            <a:r>
              <a:rPr lang="en-US" dirty="0" smtClean="0"/>
              <a:t>The gray matter of the spinal cord is divided into a </a:t>
            </a:r>
            <a:r>
              <a:rPr lang="en-US" dirty="0" smtClean="0">
                <a:solidFill>
                  <a:srgbClr val="FF0000"/>
                </a:solidFill>
              </a:rPr>
              <a:t>ventral motor </a:t>
            </a:r>
            <a:r>
              <a:rPr lang="en-US" dirty="0" smtClean="0"/>
              <a:t>portion and a </a:t>
            </a:r>
            <a:r>
              <a:rPr lang="en-US" dirty="0" smtClean="0">
                <a:solidFill>
                  <a:srgbClr val="FF0000"/>
                </a:solidFill>
              </a:rPr>
              <a:t>dorsal sensory </a:t>
            </a:r>
            <a:r>
              <a:rPr lang="en-US" dirty="0" smtClean="0"/>
              <a:t>portion.  </a:t>
            </a:r>
          </a:p>
          <a:p>
            <a:r>
              <a:rPr lang="en-US" dirty="0" smtClean="0"/>
              <a:t> Major white matter tracts are depicted in  . </a:t>
            </a:r>
            <a:r>
              <a:rPr lang="en-US" dirty="0" err="1" smtClean="0">
                <a:solidFill>
                  <a:srgbClr val="FF0000"/>
                </a:solidFill>
              </a:rPr>
              <a:t>Somatotopy</a:t>
            </a:r>
            <a:r>
              <a:rPr lang="en-US" dirty="0" smtClean="0">
                <a:solidFill>
                  <a:srgbClr val="FF0000"/>
                </a:solidFill>
              </a:rPr>
              <a:t> </a:t>
            </a:r>
            <a:r>
              <a:rPr lang="en-US" dirty="0" smtClean="0"/>
              <a:t>of white matter tracts is usually such that fibers to rostral segments are positioned medial to fibers to more caudal segments.</a:t>
            </a:r>
            <a:endParaRPr lang="ar-JO" dirty="0"/>
          </a:p>
        </p:txBody>
      </p:sp>
      <p:pic>
        <p:nvPicPr>
          <p:cNvPr id="39938" name="Picture 2" descr="http://www.daviddarling.info/images/spinal_cord_cut-away.jpg"/>
          <p:cNvPicPr>
            <a:picLocks noChangeAspect="1" noChangeArrowheads="1"/>
          </p:cNvPicPr>
          <p:nvPr/>
        </p:nvPicPr>
        <p:blipFill>
          <a:blip r:embed="rId2"/>
          <a:srcRect/>
          <a:stretch>
            <a:fillRect/>
          </a:stretch>
        </p:blipFill>
        <p:spPr bwMode="auto">
          <a:xfrm>
            <a:off x="4648200" y="1066800"/>
            <a:ext cx="4286250" cy="51530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724400" cy="4525963"/>
          </a:xfrm>
        </p:spPr>
        <p:txBody>
          <a:bodyPr>
            <a:normAutofit fontScale="85000" lnSpcReduction="20000"/>
          </a:bodyPr>
          <a:lstStyle/>
          <a:p>
            <a:r>
              <a:rPr lang="en-US" dirty="0" smtClean="0"/>
              <a:t>During fetal development and childhood, the vertebral column grows </a:t>
            </a:r>
            <a:r>
              <a:rPr lang="en-US" dirty="0" smtClean="0">
                <a:solidFill>
                  <a:srgbClr val="FF0000"/>
                </a:solidFill>
              </a:rPr>
              <a:t>faster</a:t>
            </a:r>
            <a:r>
              <a:rPr lang="en-US" dirty="0" smtClean="0"/>
              <a:t> than the spinal cord, resulting in ascension of the conus medullaris within the spinal canal. </a:t>
            </a:r>
          </a:p>
          <a:p>
            <a:r>
              <a:rPr lang="en-US" dirty="0" smtClean="0"/>
              <a:t>In the normal adult, the </a:t>
            </a:r>
            <a:r>
              <a:rPr lang="en-US" dirty="0" smtClean="0">
                <a:solidFill>
                  <a:srgbClr val="FF0000"/>
                </a:solidFill>
              </a:rPr>
              <a:t>conus typically terminates at L1</a:t>
            </a:r>
            <a:r>
              <a:rPr lang="en-US" dirty="0" smtClean="0"/>
              <a:t>, though it may occupy positions ranging from T11-12 to the upper vertebral body of L3. </a:t>
            </a:r>
            <a:endParaRPr lang="ar-JO" dirty="0"/>
          </a:p>
        </p:txBody>
      </p:sp>
      <p:pic>
        <p:nvPicPr>
          <p:cNvPr id="44034" name="Picture 2"/>
          <p:cNvPicPr>
            <a:picLocks noChangeAspect="1" noChangeArrowheads="1"/>
          </p:cNvPicPr>
          <p:nvPr/>
        </p:nvPicPr>
        <p:blipFill>
          <a:blip r:embed="rId2"/>
          <a:srcRect/>
          <a:stretch>
            <a:fillRect/>
          </a:stretch>
        </p:blipFill>
        <p:spPr bwMode="auto">
          <a:xfrm>
            <a:off x="5410200" y="457200"/>
            <a:ext cx="3505200" cy="62484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4294967295"/>
          </p:nvPr>
        </p:nvPicPr>
        <p:blipFill>
          <a:blip r:embed="rId2"/>
          <a:srcRect/>
          <a:stretch>
            <a:fillRect/>
          </a:stretch>
        </p:blipFill>
        <p:spPr bwMode="auto">
          <a:xfrm>
            <a:off x="533400" y="0"/>
            <a:ext cx="8001000" cy="68580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4495800" cy="5562600"/>
          </a:xfrm>
        </p:spPr>
        <p:txBody>
          <a:bodyPr>
            <a:normAutofit/>
          </a:bodyPr>
          <a:lstStyle/>
          <a:p>
            <a:r>
              <a:rPr lang="en-US" b="1" dirty="0" smtClean="0"/>
              <a:t>Tethered spinal cord syndrome</a:t>
            </a:r>
            <a:r>
              <a:rPr lang="en-US" dirty="0" smtClean="0"/>
              <a:t>  is a neurological disorder caused by tissue attachments that limit the movement of the spinal cord within the spinal column, resulting in low lying conus medullaris.</a:t>
            </a:r>
            <a:endParaRPr lang="ar-JO" dirty="0"/>
          </a:p>
        </p:txBody>
      </p:sp>
      <p:pic>
        <p:nvPicPr>
          <p:cNvPr id="6146" name="Picture 2"/>
          <p:cNvPicPr>
            <a:picLocks noChangeAspect="1" noChangeArrowheads="1"/>
          </p:cNvPicPr>
          <p:nvPr/>
        </p:nvPicPr>
        <p:blipFill>
          <a:blip r:embed="rId2"/>
          <a:srcRect/>
          <a:stretch>
            <a:fillRect/>
          </a:stretch>
        </p:blipFill>
        <p:spPr bwMode="auto">
          <a:xfrm>
            <a:off x="4953000" y="914400"/>
            <a:ext cx="3733800" cy="48006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371600" y="533400"/>
            <a:ext cx="7010400" cy="60198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762000"/>
            <a:ext cx="3810000" cy="4616648"/>
          </a:xfrm>
          <a:prstGeom prst="rect">
            <a:avLst/>
          </a:prstGeom>
        </p:spPr>
        <p:txBody>
          <a:bodyPr wrap="square">
            <a:spAutoFit/>
          </a:bodyPr>
          <a:lstStyle/>
          <a:p>
            <a:r>
              <a:rPr lang="en-US" sz="2100" dirty="0" smtClean="0"/>
              <a:t>There is  a discordance between </a:t>
            </a:r>
            <a:r>
              <a:rPr lang="en-US" sz="2100" dirty="0" smtClean="0">
                <a:solidFill>
                  <a:srgbClr val="FF0000"/>
                </a:solidFill>
              </a:rPr>
              <a:t>spinal level </a:t>
            </a:r>
            <a:r>
              <a:rPr lang="en-US" sz="2100" dirty="0" smtClean="0"/>
              <a:t>(the level defined by spinal rootlets’ origin) and </a:t>
            </a:r>
            <a:r>
              <a:rPr lang="en-US" sz="2100" dirty="0" smtClean="0">
                <a:solidFill>
                  <a:srgbClr val="FF0000"/>
                </a:solidFill>
              </a:rPr>
              <a:t>vertebral level </a:t>
            </a:r>
            <a:r>
              <a:rPr lang="en-US" sz="2100" dirty="0" smtClean="0"/>
              <a:t>(the level of the neural foramen). </a:t>
            </a:r>
          </a:p>
          <a:p>
            <a:r>
              <a:rPr lang="en-US" sz="2100" dirty="0" smtClean="0"/>
              <a:t>A fracture-dislocation in the upper and </a:t>
            </a:r>
            <a:r>
              <a:rPr lang="en-US" sz="2100" dirty="0" err="1" smtClean="0"/>
              <a:t>midthoracic</a:t>
            </a:r>
            <a:r>
              <a:rPr lang="en-US" sz="2100" dirty="0" smtClean="0"/>
              <a:t> spine will typically cause cord injury at the level of injury or one level below. A fracture-dislocation in the lower thoracic spine would be expected to cause cord injury two or more levels caudal to the bony injury. </a:t>
            </a:r>
            <a:endParaRPr lang="ar-JO" sz="2100" dirty="0"/>
          </a:p>
        </p:txBody>
      </p:sp>
      <p:pic>
        <p:nvPicPr>
          <p:cNvPr id="5122" name="Picture 2"/>
          <p:cNvPicPr>
            <a:picLocks noChangeAspect="1" noChangeArrowheads="1"/>
          </p:cNvPicPr>
          <p:nvPr/>
        </p:nvPicPr>
        <p:blipFill>
          <a:blip r:embed="rId2"/>
          <a:srcRect/>
          <a:stretch>
            <a:fillRect/>
          </a:stretch>
        </p:blipFill>
        <p:spPr bwMode="auto">
          <a:xfrm>
            <a:off x="4953000" y="0"/>
            <a:ext cx="35814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Intradural</a:t>
            </a:r>
            <a:r>
              <a:rPr lang="en-US" b="1" dirty="0" smtClean="0"/>
              <a:t> nerve roots </a:t>
            </a:r>
            <a:endParaRPr lang="ar-JO" dirty="0"/>
          </a:p>
        </p:txBody>
      </p:sp>
      <p:sp>
        <p:nvSpPr>
          <p:cNvPr id="3" name="Content Placeholder 2"/>
          <p:cNvSpPr>
            <a:spLocks noGrp="1"/>
          </p:cNvSpPr>
          <p:nvPr>
            <p:ph idx="1"/>
          </p:nvPr>
        </p:nvSpPr>
        <p:spPr>
          <a:xfrm>
            <a:off x="457200" y="1600200"/>
            <a:ext cx="3733800" cy="4525963"/>
          </a:xfrm>
        </p:spPr>
        <p:txBody>
          <a:bodyPr>
            <a:normAutofit fontScale="77500" lnSpcReduction="20000"/>
          </a:bodyPr>
          <a:lstStyle/>
          <a:p>
            <a:r>
              <a:rPr lang="en-US" dirty="0" smtClean="0"/>
              <a:t>The spinal nerves represent the union of ventral and dorsal roots that arise independently from the spinal cord . Each root, in turn, represents the union of numerous rootlets that arise from the </a:t>
            </a:r>
            <a:r>
              <a:rPr lang="en-US" dirty="0" err="1" smtClean="0"/>
              <a:t>anterolateral</a:t>
            </a:r>
            <a:r>
              <a:rPr lang="en-US" dirty="0" smtClean="0"/>
              <a:t> </a:t>
            </a:r>
            <a:r>
              <a:rPr lang="en-US" dirty="0" err="1" smtClean="0"/>
              <a:t>sulcus</a:t>
            </a:r>
            <a:r>
              <a:rPr lang="en-US" dirty="0" smtClean="0"/>
              <a:t> (for the ventral root) and </a:t>
            </a:r>
            <a:r>
              <a:rPr lang="en-US" dirty="0" err="1" smtClean="0"/>
              <a:t>posterolateral</a:t>
            </a:r>
            <a:r>
              <a:rPr lang="en-US" dirty="0" smtClean="0"/>
              <a:t> </a:t>
            </a:r>
            <a:r>
              <a:rPr lang="en-US" dirty="0" err="1" smtClean="0"/>
              <a:t>sulcus</a:t>
            </a:r>
            <a:r>
              <a:rPr lang="en-US" dirty="0" smtClean="0"/>
              <a:t> (for the dorsal root). </a:t>
            </a:r>
            <a:endParaRPr lang="ar-JO" dirty="0"/>
          </a:p>
        </p:txBody>
      </p:sp>
      <p:pic>
        <p:nvPicPr>
          <p:cNvPr id="1026" name="Picture 2"/>
          <p:cNvPicPr>
            <a:picLocks noChangeAspect="1" noChangeArrowheads="1"/>
          </p:cNvPicPr>
          <p:nvPr/>
        </p:nvPicPr>
        <p:blipFill>
          <a:blip r:embed="rId2"/>
          <a:srcRect/>
          <a:stretch>
            <a:fillRect/>
          </a:stretch>
        </p:blipFill>
        <p:spPr bwMode="auto">
          <a:xfrm>
            <a:off x="4953000" y="4038600"/>
            <a:ext cx="3276600" cy="2590800"/>
          </a:xfrm>
          <a:prstGeom prst="rect">
            <a:avLst/>
          </a:prstGeom>
          <a:noFill/>
          <a:ln w="9525">
            <a:noFill/>
            <a:miter lim="800000"/>
            <a:headEnd/>
            <a:tailEnd/>
          </a:ln>
          <a:effectLst/>
        </p:spPr>
      </p:pic>
      <p:pic>
        <p:nvPicPr>
          <p:cNvPr id="1028" name="Picture 4" descr="http://www.artificialspinediscs.com/images/back_pain_nerves.jpg"/>
          <p:cNvPicPr>
            <a:picLocks noChangeAspect="1" noChangeArrowheads="1"/>
          </p:cNvPicPr>
          <p:nvPr/>
        </p:nvPicPr>
        <p:blipFill>
          <a:blip r:embed="rId3"/>
          <a:srcRect/>
          <a:stretch>
            <a:fillRect/>
          </a:stretch>
        </p:blipFill>
        <p:spPr bwMode="auto">
          <a:xfrm rot="10800000">
            <a:off x="4648200" y="1295400"/>
            <a:ext cx="3581400" cy="243839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cervical roots</a:t>
            </a:r>
            <a:endParaRPr lang="ar-JO" dirty="0"/>
          </a:p>
        </p:txBody>
      </p:sp>
      <p:sp>
        <p:nvSpPr>
          <p:cNvPr id="3" name="Content Placeholder 2"/>
          <p:cNvSpPr>
            <a:spLocks noGrp="1"/>
          </p:cNvSpPr>
          <p:nvPr>
            <p:ph idx="1"/>
          </p:nvPr>
        </p:nvSpPr>
        <p:spPr>
          <a:xfrm>
            <a:off x="457200" y="1371600"/>
            <a:ext cx="4495800" cy="4754563"/>
          </a:xfrm>
        </p:spPr>
        <p:txBody>
          <a:bodyPr>
            <a:noAutofit/>
          </a:bodyPr>
          <a:lstStyle/>
          <a:p>
            <a:r>
              <a:rPr lang="en-US" sz="2400" dirty="0" smtClean="0"/>
              <a:t>The ventral and dorsal roots both traverse the intervertebral neural foramen </a:t>
            </a:r>
            <a:r>
              <a:rPr lang="en-US" sz="2400" dirty="0" smtClean="0">
                <a:solidFill>
                  <a:srgbClr val="FF0000"/>
                </a:solidFill>
              </a:rPr>
              <a:t>above their same-numbered pedicle </a:t>
            </a:r>
            <a:r>
              <a:rPr lang="en-US" sz="2400" dirty="0" smtClean="0"/>
              <a:t>(i.e., the C5 nerve roots exit in the C4-5 neural foramen, above the C5 pedicle). The C8 pedicle exits the C7-T1 intervertebral foramen. </a:t>
            </a:r>
          </a:p>
          <a:p>
            <a:r>
              <a:rPr lang="en-US" sz="2400" dirty="0" smtClean="0"/>
              <a:t>The first cervical root does not have a dorsal root ganglion and consequently does not have a corresponding sensory dermatome. </a:t>
            </a:r>
          </a:p>
        </p:txBody>
      </p:sp>
      <p:pic>
        <p:nvPicPr>
          <p:cNvPr id="47106" name="Picture 2" descr="http://www.neckpainexplained.com/insets/antcer2.gif"/>
          <p:cNvPicPr>
            <a:picLocks noChangeAspect="1" noChangeArrowheads="1"/>
          </p:cNvPicPr>
          <p:nvPr/>
        </p:nvPicPr>
        <p:blipFill>
          <a:blip r:embed="rId2"/>
          <a:srcRect/>
          <a:stretch>
            <a:fillRect/>
          </a:stretch>
        </p:blipFill>
        <p:spPr bwMode="auto">
          <a:xfrm>
            <a:off x="5181600" y="1600200"/>
            <a:ext cx="3733800" cy="39624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Cauda</a:t>
            </a:r>
            <a:r>
              <a:rPr lang="en-US" b="1" dirty="0" smtClean="0"/>
              <a:t> </a:t>
            </a:r>
            <a:r>
              <a:rPr lang="en-US" b="1" dirty="0" err="1" smtClean="0"/>
              <a:t>Equina</a:t>
            </a:r>
            <a:r>
              <a:rPr lang="en-US" b="1" dirty="0" smtClean="0"/>
              <a:t> </a:t>
            </a:r>
            <a:endParaRPr lang="ar-JO" dirty="0"/>
          </a:p>
        </p:txBody>
      </p:sp>
      <p:sp>
        <p:nvSpPr>
          <p:cNvPr id="3" name="Content Placeholder 2"/>
          <p:cNvSpPr>
            <a:spLocks noGrp="1"/>
          </p:cNvSpPr>
          <p:nvPr>
            <p:ph idx="1"/>
          </p:nvPr>
        </p:nvSpPr>
        <p:spPr>
          <a:xfrm>
            <a:off x="228600" y="1600200"/>
            <a:ext cx="4419600" cy="4525963"/>
          </a:xfrm>
        </p:spPr>
        <p:txBody>
          <a:bodyPr>
            <a:noAutofit/>
          </a:bodyPr>
          <a:lstStyle/>
          <a:p>
            <a:r>
              <a:rPr lang="en-US" sz="2400" dirty="0" smtClean="0"/>
              <a:t>The descending </a:t>
            </a:r>
            <a:r>
              <a:rPr lang="en-US" sz="2400" dirty="0" err="1" smtClean="0"/>
              <a:t>intradural</a:t>
            </a:r>
            <a:r>
              <a:rPr lang="en-US" sz="2400" dirty="0" smtClean="0"/>
              <a:t> roots of the </a:t>
            </a:r>
            <a:r>
              <a:rPr lang="en-US" sz="2400" dirty="0" err="1" smtClean="0"/>
              <a:t>cauda</a:t>
            </a:r>
            <a:r>
              <a:rPr lang="en-US" sz="2400" dirty="0" smtClean="0"/>
              <a:t> </a:t>
            </a:r>
            <a:r>
              <a:rPr lang="en-US" sz="2400" dirty="0" err="1" smtClean="0"/>
              <a:t>equina</a:t>
            </a:r>
            <a:r>
              <a:rPr lang="en-US" sz="2400" dirty="0" smtClean="0"/>
              <a:t> possess a rough </a:t>
            </a:r>
            <a:r>
              <a:rPr lang="en-US" sz="2400" dirty="0" err="1" smtClean="0">
                <a:solidFill>
                  <a:srgbClr val="FF0000"/>
                </a:solidFill>
              </a:rPr>
              <a:t>somatotopy</a:t>
            </a:r>
            <a:r>
              <a:rPr lang="en-US" sz="2400" dirty="0" smtClean="0">
                <a:solidFill>
                  <a:srgbClr val="FF0000"/>
                </a:solidFill>
              </a:rPr>
              <a:t> </a:t>
            </a:r>
            <a:r>
              <a:rPr lang="en-US" sz="2400" dirty="0" smtClean="0"/>
              <a:t>that may be of practical use during </a:t>
            </a:r>
            <a:r>
              <a:rPr lang="en-US" sz="2400" dirty="0" err="1" smtClean="0"/>
              <a:t>intradural</a:t>
            </a:r>
            <a:r>
              <a:rPr lang="en-US" sz="2400" dirty="0" smtClean="0"/>
              <a:t> procedures. </a:t>
            </a:r>
          </a:p>
          <a:p>
            <a:r>
              <a:rPr lang="en-US" sz="2400" dirty="0" smtClean="0"/>
              <a:t>Sacral roots tend to occupy a more central position within the canal (having emanated from the tip of the conus), while lower lumbar roots are located in a </a:t>
            </a:r>
            <a:r>
              <a:rPr lang="en-US" sz="2400" dirty="0" err="1" smtClean="0"/>
              <a:t>paramedian</a:t>
            </a:r>
            <a:r>
              <a:rPr lang="en-US" sz="2400" dirty="0" smtClean="0"/>
              <a:t> position and upper lumbar roots are located most laterally. </a:t>
            </a:r>
            <a:endParaRPr lang="ar-JO" sz="2400" dirty="0"/>
          </a:p>
        </p:txBody>
      </p:sp>
      <p:pic>
        <p:nvPicPr>
          <p:cNvPr id="35842" name="Picture 2" descr="http://clinicalgate.com/wp-content/uploads/2015/04/B9781437704341001006_f075-003-9781437704341.jpg"/>
          <p:cNvPicPr>
            <a:picLocks noChangeAspect="1" noChangeArrowheads="1"/>
          </p:cNvPicPr>
          <p:nvPr/>
        </p:nvPicPr>
        <p:blipFill>
          <a:blip r:embed="rId2"/>
          <a:srcRect/>
          <a:stretch>
            <a:fillRect/>
          </a:stretch>
        </p:blipFill>
        <p:spPr bwMode="auto">
          <a:xfrm>
            <a:off x="4876800" y="1371600"/>
            <a:ext cx="4267199" cy="5029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vertebral column</a:t>
            </a:r>
            <a:endParaRPr lang="ar-JO" dirty="0"/>
          </a:p>
        </p:txBody>
      </p:sp>
      <p:sp>
        <p:nvSpPr>
          <p:cNvPr id="3" name="Content Placeholder 2"/>
          <p:cNvSpPr>
            <a:spLocks noGrp="1"/>
          </p:cNvSpPr>
          <p:nvPr>
            <p:ph idx="1"/>
          </p:nvPr>
        </p:nvSpPr>
        <p:spPr>
          <a:xfrm>
            <a:off x="457200" y="1600200"/>
            <a:ext cx="7772400" cy="4525963"/>
          </a:xfrm>
        </p:spPr>
        <p:txBody>
          <a:bodyPr>
            <a:normAutofit/>
          </a:bodyPr>
          <a:lstStyle/>
          <a:p>
            <a:r>
              <a:rPr lang="en-US" dirty="0" smtClean="0"/>
              <a:t>A thorough understanding of the normal relationships between these</a:t>
            </a:r>
            <a:r>
              <a:rPr lang="en-US" dirty="0" smtClean="0">
                <a:solidFill>
                  <a:srgbClr val="FF0000"/>
                </a:solidFill>
              </a:rPr>
              <a:t> osseous, discoligamentous, </a:t>
            </a:r>
            <a:r>
              <a:rPr lang="en-US" dirty="0" smtClean="0"/>
              <a:t>and</a:t>
            </a:r>
            <a:r>
              <a:rPr lang="en-US" dirty="0" smtClean="0">
                <a:solidFill>
                  <a:srgbClr val="FF0000"/>
                </a:solidFill>
              </a:rPr>
              <a:t> neural elements </a:t>
            </a:r>
            <a:r>
              <a:rPr lang="en-US" dirty="0" smtClean="0"/>
              <a:t>is essential for safe and effective surgical intervention.</a:t>
            </a:r>
            <a:endParaRPr lang="ar-JO"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905000"/>
            <a:ext cx="4343400" cy="4221163"/>
          </a:xfrm>
        </p:spPr>
        <p:txBody>
          <a:bodyPr>
            <a:normAutofit fontScale="70000" lnSpcReduction="20000"/>
          </a:bodyPr>
          <a:lstStyle/>
          <a:p>
            <a:r>
              <a:rPr lang="en-US" dirty="0" smtClean="0"/>
              <a:t>At the lateral border of the </a:t>
            </a:r>
            <a:r>
              <a:rPr lang="en-US" dirty="0" err="1" smtClean="0"/>
              <a:t>thecal</a:t>
            </a:r>
            <a:r>
              <a:rPr lang="en-US" dirty="0" smtClean="0"/>
              <a:t> sac, each root becomes </a:t>
            </a:r>
            <a:r>
              <a:rPr lang="en-US" dirty="0" err="1" smtClean="0"/>
              <a:t>ensheathed</a:t>
            </a:r>
            <a:r>
              <a:rPr lang="en-US" dirty="0" smtClean="0"/>
              <a:t> in </a:t>
            </a:r>
            <a:r>
              <a:rPr lang="en-US" dirty="0" err="1" smtClean="0"/>
              <a:t>dura</a:t>
            </a:r>
            <a:r>
              <a:rPr lang="en-US" dirty="0" smtClean="0"/>
              <a:t>. </a:t>
            </a:r>
          </a:p>
          <a:p>
            <a:r>
              <a:rPr lang="en-US" dirty="0" smtClean="0"/>
              <a:t>In the lumbar spine,  the root angles </a:t>
            </a:r>
            <a:r>
              <a:rPr lang="en-US" dirty="0" smtClean="0">
                <a:solidFill>
                  <a:srgbClr val="FF0000"/>
                </a:solidFill>
              </a:rPr>
              <a:t>obliquely </a:t>
            </a:r>
            <a:r>
              <a:rPr lang="en-US" dirty="0" smtClean="0"/>
              <a:t>downward to pass below the like-numbered pedicle; in so doing, it crosses the plane of the intervertebral disc. In the cervical spine, by contrast, the nerve takes a relatively </a:t>
            </a:r>
            <a:r>
              <a:rPr lang="en-US" dirty="0" smtClean="0">
                <a:solidFill>
                  <a:srgbClr val="FF0000"/>
                </a:solidFill>
              </a:rPr>
              <a:t>horizontal </a:t>
            </a:r>
            <a:r>
              <a:rPr lang="en-US" dirty="0" smtClean="0"/>
              <a:t>course to its corresponding foramen (above the like-numbered pedicle). </a:t>
            </a:r>
            <a:endParaRPr lang="ar-JO" dirty="0"/>
          </a:p>
        </p:txBody>
      </p:sp>
      <p:pic>
        <p:nvPicPr>
          <p:cNvPr id="49154" name="Picture 2"/>
          <p:cNvPicPr>
            <a:picLocks noChangeAspect="1" noChangeArrowheads="1"/>
          </p:cNvPicPr>
          <p:nvPr/>
        </p:nvPicPr>
        <p:blipFill>
          <a:blip r:embed="rId2"/>
          <a:srcRect/>
          <a:stretch>
            <a:fillRect/>
          </a:stretch>
        </p:blipFill>
        <p:spPr bwMode="auto">
          <a:xfrm>
            <a:off x="4876800" y="1828800"/>
            <a:ext cx="3962400" cy="4648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lateral recess&amp; neural foramen </a:t>
            </a:r>
            <a:endParaRPr lang="ar-JO" dirty="0"/>
          </a:p>
        </p:txBody>
      </p:sp>
      <p:sp>
        <p:nvSpPr>
          <p:cNvPr id="3" name="Content Placeholder 2"/>
          <p:cNvSpPr>
            <a:spLocks noGrp="1"/>
          </p:cNvSpPr>
          <p:nvPr>
            <p:ph idx="1"/>
          </p:nvPr>
        </p:nvSpPr>
        <p:spPr>
          <a:xfrm>
            <a:off x="0" y="1600200"/>
            <a:ext cx="4800600" cy="4953000"/>
          </a:xfrm>
        </p:spPr>
        <p:txBody>
          <a:bodyPr>
            <a:normAutofit fontScale="70000" lnSpcReduction="20000"/>
          </a:bodyPr>
          <a:lstStyle/>
          <a:p>
            <a:r>
              <a:rPr lang="en-US" dirty="0" smtClean="0"/>
              <a:t>Before entering the neural foramen, a nerve root traverses the </a:t>
            </a:r>
            <a:r>
              <a:rPr lang="en-US" dirty="0" smtClean="0">
                <a:solidFill>
                  <a:srgbClr val="FF0000"/>
                </a:solidFill>
              </a:rPr>
              <a:t>lateral </a:t>
            </a:r>
            <a:r>
              <a:rPr lang="en-US" dirty="0" err="1" smtClean="0">
                <a:solidFill>
                  <a:srgbClr val="FF0000"/>
                </a:solidFill>
              </a:rPr>
              <a:t>recess:is</a:t>
            </a:r>
            <a:r>
              <a:rPr lang="en-US" dirty="0" smtClean="0">
                <a:solidFill>
                  <a:srgbClr val="FF0000"/>
                </a:solidFill>
              </a:rPr>
              <a:t> </a:t>
            </a:r>
            <a:r>
              <a:rPr lang="en-US" dirty="0" smtClean="0"/>
              <a:t>a space defined medially by the edge of the </a:t>
            </a:r>
            <a:r>
              <a:rPr lang="en-US" dirty="0" err="1" smtClean="0"/>
              <a:t>thecal</a:t>
            </a:r>
            <a:r>
              <a:rPr lang="en-US" dirty="0" smtClean="0"/>
              <a:t> sac and laterally by the medial </a:t>
            </a:r>
            <a:r>
              <a:rPr lang="en-US" dirty="0" err="1" smtClean="0"/>
              <a:t>pedicular</a:t>
            </a:r>
            <a:r>
              <a:rPr lang="en-US" dirty="0" smtClean="0"/>
              <a:t> plane at the level of the midvertebral and lower vertebral body .</a:t>
            </a:r>
          </a:p>
          <a:p>
            <a:r>
              <a:rPr lang="en-US" dirty="0" smtClean="0">
                <a:solidFill>
                  <a:srgbClr val="FF0000"/>
                </a:solidFill>
              </a:rPr>
              <a:t>The neural foramen </a:t>
            </a:r>
            <a:r>
              <a:rPr lang="en-US" dirty="0" smtClean="0"/>
              <a:t>is a space defined </a:t>
            </a:r>
            <a:r>
              <a:rPr lang="en-US" dirty="0" err="1" smtClean="0"/>
              <a:t>rostrally</a:t>
            </a:r>
            <a:r>
              <a:rPr lang="en-US" dirty="0" smtClean="0"/>
              <a:t> by the pedicle, caudally by the pedicle, ventrally by the inferior portion of the vertebral body and the intervertebral disc, and dorsally by the superior articular process of the level below, with its capsular covering .</a:t>
            </a:r>
            <a:endParaRPr lang="ar-JO" dirty="0"/>
          </a:p>
        </p:txBody>
      </p:sp>
      <p:pic>
        <p:nvPicPr>
          <p:cNvPr id="50179" name="Picture 3"/>
          <p:cNvPicPr>
            <a:picLocks noChangeAspect="1" noChangeArrowheads="1"/>
          </p:cNvPicPr>
          <p:nvPr/>
        </p:nvPicPr>
        <p:blipFill>
          <a:blip r:embed="rId2"/>
          <a:srcRect/>
          <a:stretch>
            <a:fillRect/>
          </a:stretch>
        </p:blipFill>
        <p:spPr bwMode="auto">
          <a:xfrm>
            <a:off x="4876800" y="1752600"/>
            <a:ext cx="3733800" cy="43434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Lumbar puncture</a:t>
            </a:r>
            <a:endParaRPr lang="ar-JO" dirty="0"/>
          </a:p>
        </p:txBody>
      </p:sp>
      <p:pic>
        <p:nvPicPr>
          <p:cNvPr id="72706" name="Picture 2" descr="https://www.fairview.org/fv/groups/public/documents/images/141297.jpg"/>
          <p:cNvPicPr>
            <a:picLocks noChangeAspect="1" noChangeArrowheads="1"/>
          </p:cNvPicPr>
          <p:nvPr/>
        </p:nvPicPr>
        <p:blipFill>
          <a:blip r:embed="rId2"/>
          <a:srcRect/>
          <a:stretch>
            <a:fillRect/>
          </a:stretch>
        </p:blipFill>
        <p:spPr bwMode="auto">
          <a:xfrm>
            <a:off x="609600" y="1371600"/>
            <a:ext cx="2895600" cy="4981575"/>
          </a:xfrm>
          <a:prstGeom prst="rect">
            <a:avLst/>
          </a:prstGeom>
          <a:noFill/>
        </p:spPr>
      </p:pic>
      <p:pic>
        <p:nvPicPr>
          <p:cNvPr id="72708" name="Picture 4" descr="https://upload.wikimedia.org/wikipedia/commons/d/da/Blausen_0617_LumbarPuncture.png"/>
          <p:cNvPicPr>
            <a:picLocks noChangeAspect="1" noChangeArrowheads="1"/>
          </p:cNvPicPr>
          <p:nvPr/>
        </p:nvPicPr>
        <p:blipFill>
          <a:blip r:embed="rId3" cstate="print"/>
          <a:srcRect/>
          <a:stretch>
            <a:fillRect/>
          </a:stretch>
        </p:blipFill>
        <p:spPr bwMode="auto">
          <a:xfrm>
            <a:off x="3962400" y="2895600"/>
            <a:ext cx="4829175" cy="241935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Vascular Anatomy- Vertebral Artery Anatomy</a:t>
            </a:r>
            <a:endParaRPr lang="ar-JO" dirty="0"/>
          </a:p>
        </p:txBody>
      </p:sp>
      <p:sp>
        <p:nvSpPr>
          <p:cNvPr id="3" name="Content Placeholder 2"/>
          <p:cNvSpPr>
            <a:spLocks noGrp="1"/>
          </p:cNvSpPr>
          <p:nvPr>
            <p:ph idx="1"/>
          </p:nvPr>
        </p:nvSpPr>
        <p:spPr>
          <a:xfrm>
            <a:off x="457200" y="1600200"/>
            <a:ext cx="4724400" cy="4525963"/>
          </a:xfrm>
        </p:spPr>
        <p:txBody>
          <a:bodyPr>
            <a:normAutofit fontScale="85000" lnSpcReduction="20000"/>
          </a:bodyPr>
          <a:lstStyle/>
          <a:p>
            <a:r>
              <a:rPr lang="en-US" dirty="0" smtClean="0"/>
              <a:t>The vertebral arteries are paired vessels that lie close to the cervical spine. </a:t>
            </a:r>
          </a:p>
          <a:p>
            <a:r>
              <a:rPr lang="en-US" dirty="0" smtClean="0"/>
              <a:t>The course of the vertebral artery is divided into four segments. </a:t>
            </a:r>
          </a:p>
          <a:p>
            <a:r>
              <a:rPr lang="en-US" dirty="0" smtClean="0"/>
              <a:t>The V1 segment represents the segment from origin until the artery enters its first foramen </a:t>
            </a:r>
            <a:r>
              <a:rPr lang="en-US" dirty="0" err="1" smtClean="0"/>
              <a:t>transversarium</a:t>
            </a:r>
            <a:r>
              <a:rPr lang="en-US" dirty="0" smtClean="0"/>
              <a:t>. In 87.5% of cases, this is at the C6 level.</a:t>
            </a:r>
          </a:p>
          <a:p>
            <a:endParaRPr lang="ar-JO" dirty="0"/>
          </a:p>
        </p:txBody>
      </p:sp>
      <p:pic>
        <p:nvPicPr>
          <p:cNvPr id="51202" name="Picture 2"/>
          <p:cNvPicPr>
            <a:picLocks noChangeAspect="1" noChangeArrowheads="1"/>
          </p:cNvPicPr>
          <p:nvPr/>
        </p:nvPicPr>
        <p:blipFill>
          <a:blip r:embed="rId2"/>
          <a:srcRect/>
          <a:stretch>
            <a:fillRect/>
          </a:stretch>
        </p:blipFill>
        <p:spPr bwMode="auto">
          <a:xfrm>
            <a:off x="5410200" y="1752600"/>
            <a:ext cx="3048000" cy="4267200"/>
          </a:xfrm>
          <a:prstGeom prst="rect">
            <a:avLst/>
          </a:prstGeom>
          <a:noFill/>
          <a:ln w="9525">
            <a:noFill/>
            <a:miter lim="800000"/>
            <a:headEnd/>
            <a:tailEnd/>
          </a:ln>
          <a:effectLst/>
        </p:spPr>
      </p:pic>
      <p:sp>
        <p:nvSpPr>
          <p:cNvPr id="4" name="Oval 3"/>
          <p:cNvSpPr/>
          <p:nvPr/>
        </p:nvSpPr>
        <p:spPr>
          <a:xfrm>
            <a:off x="7435069" y="5793256"/>
            <a:ext cx="1708931" cy="11230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Importan</a:t>
            </a:r>
            <a:r>
              <a:rPr lang="en-US">
                <a:solidFill>
                  <a:schemeClr val="tx1"/>
                </a:solidFill>
              </a:rPr>
              <a:t>t</a:t>
            </a: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228600" y="1600200"/>
            <a:ext cx="5181600" cy="4525963"/>
          </a:xfrm>
        </p:spPr>
        <p:txBody>
          <a:bodyPr>
            <a:normAutofit fontScale="85000" lnSpcReduction="20000"/>
          </a:bodyPr>
          <a:lstStyle/>
          <a:p>
            <a:r>
              <a:rPr lang="en-US" dirty="0" smtClean="0"/>
              <a:t>The V2 segment is the portion that traverses the foramina </a:t>
            </a:r>
            <a:r>
              <a:rPr lang="en-US" dirty="0" err="1" smtClean="0"/>
              <a:t>transversaria</a:t>
            </a:r>
            <a:r>
              <a:rPr lang="en-US" dirty="0" smtClean="0"/>
              <a:t> and terminates after the C2 foramen </a:t>
            </a:r>
            <a:r>
              <a:rPr lang="en-US" dirty="0" err="1" smtClean="0"/>
              <a:t>transversarium</a:t>
            </a:r>
            <a:r>
              <a:rPr lang="en-US" dirty="0" smtClean="0"/>
              <a:t>. This is the most vulnerable segment of the vertebral artery in most common cervical spine surgeries. </a:t>
            </a:r>
          </a:p>
          <a:p>
            <a:r>
              <a:rPr lang="en-US" dirty="0" smtClean="0"/>
              <a:t>The V2 segment may have a tortuous course, and awareness of these anomalies must be achieved </a:t>
            </a:r>
            <a:r>
              <a:rPr lang="en-US" dirty="0" err="1" smtClean="0"/>
              <a:t>radiographically</a:t>
            </a:r>
            <a:r>
              <a:rPr lang="en-US" dirty="0" smtClean="0"/>
              <a:t> before performing cervical surgery .</a:t>
            </a:r>
            <a:endParaRPr lang="ar-JO" dirty="0"/>
          </a:p>
        </p:txBody>
      </p:sp>
      <p:pic>
        <p:nvPicPr>
          <p:cNvPr id="52226" name="Picture 2"/>
          <p:cNvPicPr>
            <a:picLocks noChangeAspect="1" noChangeArrowheads="1"/>
          </p:cNvPicPr>
          <p:nvPr/>
        </p:nvPicPr>
        <p:blipFill>
          <a:blip r:embed="rId2"/>
          <a:srcRect/>
          <a:stretch>
            <a:fillRect/>
          </a:stretch>
        </p:blipFill>
        <p:spPr bwMode="auto">
          <a:xfrm>
            <a:off x="5562600" y="2133600"/>
            <a:ext cx="3352800" cy="30480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Grp="1" noChangeAspect="1" noChangeArrowheads="1"/>
          </p:cNvPicPr>
          <p:nvPr>
            <p:ph idx="1"/>
          </p:nvPr>
        </p:nvPicPr>
        <p:blipFill>
          <a:blip r:embed="rId2"/>
          <a:srcRect/>
          <a:stretch>
            <a:fillRect/>
          </a:stretch>
        </p:blipFill>
        <p:spPr bwMode="auto">
          <a:xfrm>
            <a:off x="4495800" y="609600"/>
            <a:ext cx="4352925" cy="5410200"/>
          </a:xfrm>
          <a:prstGeom prst="rect">
            <a:avLst/>
          </a:prstGeom>
          <a:noFill/>
          <a:ln w="9525">
            <a:noFill/>
            <a:miter lim="800000"/>
            <a:headEnd/>
            <a:tailEnd/>
          </a:ln>
          <a:effectLst/>
        </p:spPr>
      </p:pic>
      <p:sp>
        <p:nvSpPr>
          <p:cNvPr id="5" name="Rectangle 4"/>
          <p:cNvSpPr/>
          <p:nvPr/>
        </p:nvSpPr>
        <p:spPr>
          <a:xfrm>
            <a:off x="533400" y="1371600"/>
            <a:ext cx="3581400" cy="1754326"/>
          </a:xfrm>
          <a:prstGeom prst="rect">
            <a:avLst/>
          </a:prstGeom>
        </p:spPr>
        <p:txBody>
          <a:bodyPr wrap="square">
            <a:spAutoFit/>
          </a:bodyPr>
          <a:lstStyle/>
          <a:p>
            <a:r>
              <a:rPr lang="en-US" dirty="0" smtClean="0"/>
              <a:t>The V3 segment continues until the vertebral artery penetrates the </a:t>
            </a:r>
            <a:r>
              <a:rPr lang="en-US" dirty="0" err="1" smtClean="0"/>
              <a:t>dura</a:t>
            </a:r>
            <a:r>
              <a:rPr lang="en-US" dirty="0" smtClean="0"/>
              <a:t>. </a:t>
            </a:r>
          </a:p>
          <a:p>
            <a:r>
              <a:rPr lang="en-US" dirty="0" smtClean="0"/>
              <a:t>The V4 segment is the </a:t>
            </a:r>
            <a:r>
              <a:rPr lang="en-US" dirty="0" err="1" smtClean="0"/>
              <a:t>intradural</a:t>
            </a:r>
            <a:r>
              <a:rPr lang="en-US" dirty="0" smtClean="0"/>
              <a:t> portion of the vessel, ending at the </a:t>
            </a:r>
            <a:r>
              <a:rPr lang="en-US" dirty="0" err="1" smtClean="0"/>
              <a:t>vertebrobasilar</a:t>
            </a:r>
            <a:r>
              <a:rPr lang="en-US" dirty="0" smtClean="0"/>
              <a:t> junction. </a:t>
            </a:r>
            <a:endParaRPr lang="ar-JO"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http://jpma.org.pk/images/april2002/VertebralArtery1.jpg"/>
          <p:cNvPicPr>
            <a:picLocks noChangeAspect="1" noChangeArrowheads="1"/>
          </p:cNvPicPr>
          <p:nvPr/>
        </p:nvPicPr>
        <p:blipFill>
          <a:blip r:embed="rId2"/>
          <a:srcRect/>
          <a:stretch>
            <a:fillRect/>
          </a:stretch>
        </p:blipFill>
        <p:spPr bwMode="auto">
          <a:xfrm>
            <a:off x="4648200" y="1295400"/>
            <a:ext cx="4286250" cy="4886326"/>
          </a:xfrm>
          <a:prstGeom prst="rect">
            <a:avLst/>
          </a:prstGeom>
          <a:noFill/>
        </p:spPr>
      </p:pic>
      <p:pic>
        <p:nvPicPr>
          <p:cNvPr id="70662" name="Picture 6" descr="http://clinicalgate.com/wp-content/uploads/2015/03/B9781416067269000961_f096-016-9781416067269.jpg"/>
          <p:cNvPicPr>
            <a:picLocks noChangeAspect="1" noChangeArrowheads="1"/>
          </p:cNvPicPr>
          <p:nvPr/>
        </p:nvPicPr>
        <p:blipFill>
          <a:blip r:embed="rId3"/>
          <a:srcRect/>
          <a:stretch>
            <a:fillRect/>
          </a:stretch>
        </p:blipFill>
        <p:spPr bwMode="auto">
          <a:xfrm>
            <a:off x="381000" y="1295400"/>
            <a:ext cx="3962400" cy="4724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l7.alamy.com/zooms/3addf63881bd4c349062a9836c0f97c6/rotational-injury-of-the-vertebral-artery-adtwnd.jpg"/>
          <p:cNvPicPr>
            <a:picLocks noChangeAspect="1" noChangeArrowheads="1"/>
          </p:cNvPicPr>
          <p:nvPr/>
        </p:nvPicPr>
        <p:blipFill>
          <a:blip r:embed="rId2"/>
          <a:srcRect/>
          <a:stretch>
            <a:fillRect/>
          </a:stretch>
        </p:blipFill>
        <p:spPr bwMode="auto">
          <a:xfrm>
            <a:off x="457200" y="381000"/>
            <a:ext cx="8305800" cy="60198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Variation in the shape of the </a:t>
            </a:r>
            <a:r>
              <a:rPr lang="en-US" dirty="0" err="1" smtClean="0"/>
              <a:t>vertbrae</a:t>
            </a:r>
            <a:endParaRPr lang="ar-JO" dirty="0"/>
          </a:p>
        </p:txBody>
      </p:sp>
      <p:pic>
        <p:nvPicPr>
          <p:cNvPr id="62466" name="Picture 2"/>
          <p:cNvPicPr>
            <a:picLocks noGrp="1" noChangeAspect="1" noChangeArrowheads="1"/>
          </p:cNvPicPr>
          <p:nvPr>
            <p:ph idx="1"/>
          </p:nvPr>
        </p:nvPicPr>
        <p:blipFill>
          <a:blip r:embed="rId2"/>
          <a:srcRect/>
          <a:stretch>
            <a:fillRect/>
          </a:stretch>
        </p:blipFill>
        <p:spPr bwMode="auto">
          <a:xfrm>
            <a:off x="0" y="1600200"/>
            <a:ext cx="8763000" cy="27432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a:stretch>
            <a:fillRect/>
          </a:stretch>
        </p:blipFill>
        <p:spPr bwMode="auto">
          <a:xfrm>
            <a:off x="2895600" y="4343400"/>
            <a:ext cx="3810000" cy="2286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TYPICAL CERVICAL VERTBRA(SUBAXIAL)</a:t>
            </a:r>
            <a:endParaRPr lang="ar-JO" dirty="0"/>
          </a:p>
        </p:txBody>
      </p:sp>
      <p:sp>
        <p:nvSpPr>
          <p:cNvPr id="3" name="Content Placeholder 2"/>
          <p:cNvSpPr>
            <a:spLocks noGrp="1"/>
          </p:cNvSpPr>
          <p:nvPr>
            <p:ph idx="1"/>
          </p:nvPr>
        </p:nvSpPr>
        <p:spPr>
          <a:xfrm>
            <a:off x="228600" y="1600200"/>
            <a:ext cx="5105400" cy="4525963"/>
          </a:xfrm>
        </p:spPr>
        <p:txBody>
          <a:bodyPr>
            <a:normAutofit fontScale="70000" lnSpcReduction="20000"/>
          </a:bodyPr>
          <a:lstStyle/>
          <a:p>
            <a:r>
              <a:rPr lang="en-US" dirty="0" smtClean="0"/>
              <a:t> vertebral body is roughly </a:t>
            </a:r>
            <a:r>
              <a:rPr lang="en-US" dirty="0" smtClean="0">
                <a:solidFill>
                  <a:srgbClr val="FF0000"/>
                </a:solidFill>
              </a:rPr>
              <a:t>cylindrical </a:t>
            </a:r>
            <a:r>
              <a:rPr lang="en-US" dirty="0" smtClean="0"/>
              <a:t>in geometry ,are </a:t>
            </a:r>
            <a:r>
              <a:rPr lang="en-US" dirty="0" smtClean="0">
                <a:solidFill>
                  <a:srgbClr val="FF0000"/>
                </a:solidFill>
              </a:rPr>
              <a:t>smaller </a:t>
            </a:r>
            <a:r>
              <a:rPr lang="en-US" dirty="0" smtClean="0"/>
              <a:t>than the vertebral bodies of the thoracolumbar spine .</a:t>
            </a:r>
          </a:p>
          <a:p>
            <a:r>
              <a:rPr lang="en-US" dirty="0" smtClean="0"/>
              <a:t>The lateral edges of the superior end plate curve sharply upward to form the </a:t>
            </a:r>
            <a:r>
              <a:rPr lang="en-US" dirty="0" err="1" smtClean="0"/>
              <a:t>uncinate</a:t>
            </a:r>
            <a:r>
              <a:rPr lang="en-US" dirty="0" smtClean="0"/>
              <a:t> processes bilaterally which articulate with complementary bevels on the lateral surfaces of the adjacent inferior end plate. “</a:t>
            </a:r>
            <a:r>
              <a:rPr lang="en-US" dirty="0" err="1" smtClean="0">
                <a:solidFill>
                  <a:srgbClr val="FF0000"/>
                </a:solidFill>
              </a:rPr>
              <a:t>uncovertebral</a:t>
            </a:r>
            <a:r>
              <a:rPr lang="en-US" dirty="0" smtClean="0">
                <a:solidFill>
                  <a:srgbClr val="FF0000"/>
                </a:solidFill>
              </a:rPr>
              <a:t> joint,” </a:t>
            </a:r>
            <a:r>
              <a:rPr lang="en-US" dirty="0" smtClean="0"/>
              <a:t>it contains no synovial fluid  </a:t>
            </a:r>
          </a:p>
          <a:p>
            <a:r>
              <a:rPr lang="en-US" dirty="0" smtClean="0"/>
              <a:t> The transverse foramen, or</a:t>
            </a:r>
            <a:r>
              <a:rPr lang="en-US" dirty="0" smtClean="0">
                <a:solidFill>
                  <a:srgbClr val="FF0000"/>
                </a:solidFill>
              </a:rPr>
              <a:t> foramen </a:t>
            </a:r>
            <a:r>
              <a:rPr lang="en-US" dirty="0" err="1" smtClean="0">
                <a:solidFill>
                  <a:srgbClr val="FF0000"/>
                </a:solidFill>
              </a:rPr>
              <a:t>transversarium</a:t>
            </a:r>
            <a:r>
              <a:rPr lang="en-US" dirty="0" smtClean="0">
                <a:solidFill>
                  <a:srgbClr val="FF0000"/>
                </a:solidFill>
              </a:rPr>
              <a:t>, </a:t>
            </a:r>
            <a:r>
              <a:rPr lang="en-US" dirty="0" err="1" smtClean="0"/>
              <a:t>fenestrates</a:t>
            </a:r>
            <a:r>
              <a:rPr lang="en-US" dirty="0" smtClean="0"/>
              <a:t> the transverse process and carries the vertebral arteries bilaterally .</a:t>
            </a:r>
          </a:p>
        </p:txBody>
      </p:sp>
      <p:pic>
        <p:nvPicPr>
          <p:cNvPr id="26626" name="Picture 2" descr="http://www.physio-pedia.com/images/4/43/Uncovertebral-joints.png"/>
          <p:cNvPicPr>
            <a:picLocks noChangeAspect="1" noChangeArrowheads="1"/>
          </p:cNvPicPr>
          <p:nvPr/>
        </p:nvPicPr>
        <p:blipFill>
          <a:blip r:embed="rId2"/>
          <a:srcRect/>
          <a:stretch>
            <a:fillRect/>
          </a:stretch>
        </p:blipFill>
        <p:spPr bwMode="auto">
          <a:xfrm>
            <a:off x="5791200" y="1676400"/>
            <a:ext cx="2971800" cy="1905000"/>
          </a:xfrm>
          <a:prstGeom prst="rect">
            <a:avLst/>
          </a:prstGeom>
          <a:noFill/>
        </p:spPr>
      </p:pic>
      <p:pic>
        <p:nvPicPr>
          <p:cNvPr id="26628" name="Picture 4" descr="http://boneandspine.com/wp-content/uploads/2010/05/transverse-foramen.jpg"/>
          <p:cNvPicPr>
            <a:picLocks noChangeAspect="1" noChangeArrowheads="1"/>
          </p:cNvPicPr>
          <p:nvPr/>
        </p:nvPicPr>
        <p:blipFill>
          <a:blip r:embed="rId3"/>
          <a:srcRect/>
          <a:stretch>
            <a:fillRect/>
          </a:stretch>
        </p:blipFill>
        <p:spPr bwMode="auto">
          <a:xfrm>
            <a:off x="5562600" y="3962400"/>
            <a:ext cx="3200400" cy="2686050"/>
          </a:xfrm>
          <a:prstGeom prst="rect">
            <a:avLst/>
          </a:prstGeom>
          <a:noFill/>
        </p:spPr>
      </p:pic>
      <p:sp>
        <p:nvSpPr>
          <p:cNvPr id="4" name="Oval 3"/>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The  Typical Vertebra</a:t>
            </a:r>
            <a:endParaRPr lang="ar-JO" dirty="0"/>
          </a:p>
        </p:txBody>
      </p:sp>
      <p:sp>
        <p:nvSpPr>
          <p:cNvPr id="4" name="Rectangle 3"/>
          <p:cNvSpPr/>
          <p:nvPr/>
        </p:nvSpPr>
        <p:spPr>
          <a:xfrm>
            <a:off x="228600" y="1295400"/>
            <a:ext cx="4303550" cy="369332"/>
          </a:xfrm>
          <a:prstGeom prst="rect">
            <a:avLst/>
          </a:prstGeom>
        </p:spPr>
        <p:txBody>
          <a:bodyPr wrap="none">
            <a:spAutoFit/>
          </a:bodyPr>
          <a:lstStyle/>
          <a:p>
            <a:r>
              <a:rPr lang="en-US" dirty="0" smtClean="0"/>
              <a:t>A typical vertebra consists of the followings:</a:t>
            </a:r>
            <a:endParaRPr lang="ar-JO" dirty="0"/>
          </a:p>
        </p:txBody>
      </p:sp>
      <p:sp>
        <p:nvSpPr>
          <p:cNvPr id="5" name="Rectangle 4"/>
          <p:cNvSpPr/>
          <p:nvPr/>
        </p:nvSpPr>
        <p:spPr>
          <a:xfrm>
            <a:off x="533400" y="1905000"/>
            <a:ext cx="2971800" cy="4801314"/>
          </a:xfrm>
          <a:prstGeom prst="rect">
            <a:avLst/>
          </a:prstGeom>
        </p:spPr>
        <p:txBody>
          <a:bodyPr wrap="square">
            <a:spAutoFit/>
          </a:bodyPr>
          <a:lstStyle/>
          <a:p>
            <a:r>
              <a:rPr lang="en-US" b="1" dirty="0" smtClean="0"/>
              <a:t>1-Body.</a:t>
            </a:r>
            <a:r>
              <a:rPr lang="en-US" dirty="0" smtClean="0"/>
              <a:t> The anterior vertebral region that is the primary weight-bearing component of the vertebrae. </a:t>
            </a:r>
          </a:p>
          <a:p>
            <a:r>
              <a:rPr lang="en-US" b="1" dirty="0" smtClean="0"/>
              <a:t>2-Vertebral arch.</a:t>
            </a:r>
            <a:r>
              <a:rPr lang="en-US" dirty="0" smtClean="0"/>
              <a:t> Arches posteriorly from the vertebral body and forms the vertebral foreman, which contains the spinal cord. </a:t>
            </a:r>
          </a:p>
          <a:p>
            <a:r>
              <a:rPr lang="en-US" b="1" dirty="0" smtClean="0"/>
              <a:t>3-Pedicle.</a:t>
            </a:r>
            <a:r>
              <a:rPr lang="en-US" dirty="0" smtClean="0"/>
              <a:t> Part of the vertebral arch that joins the vertebral body to the transverse process. </a:t>
            </a:r>
          </a:p>
          <a:p>
            <a:r>
              <a:rPr lang="en-US" b="1" dirty="0" smtClean="0"/>
              <a:t>4-Transverse processes.</a:t>
            </a:r>
            <a:r>
              <a:rPr lang="en-US" dirty="0" smtClean="0"/>
              <a:t> Extend laterally from the junction of the pedicle and lamina.</a:t>
            </a:r>
            <a:endParaRPr lang="en-US" dirty="0"/>
          </a:p>
        </p:txBody>
      </p:sp>
      <p:pic>
        <p:nvPicPr>
          <p:cNvPr id="6" name="Picture 13" descr="Cover"/>
          <p:cNvPicPr>
            <a:picLocks noChangeAspect="1" noChangeArrowheads="1"/>
          </p:cNvPicPr>
          <p:nvPr/>
        </p:nvPicPr>
        <p:blipFill>
          <a:blip r:embed="rId2" cstate="print"/>
          <a:srcRect/>
          <a:stretch>
            <a:fillRect/>
          </a:stretch>
        </p:blipFill>
        <p:spPr bwMode="auto">
          <a:xfrm>
            <a:off x="4419600" y="1828800"/>
            <a:ext cx="3886200" cy="4114800"/>
          </a:xfrm>
          <a:prstGeom prst="rect">
            <a:avLst/>
          </a:prstGeom>
          <a:noFill/>
        </p:spPr>
      </p:pic>
      <p:sp>
        <p:nvSpPr>
          <p:cNvPr id="9" name="Oval 8"/>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4495800" cy="4525963"/>
          </a:xfrm>
        </p:spPr>
        <p:txBody>
          <a:bodyPr>
            <a:normAutofit fontScale="92500" lnSpcReduction="20000"/>
          </a:bodyPr>
          <a:lstStyle/>
          <a:p>
            <a:r>
              <a:rPr lang="en-US" dirty="0" smtClean="0"/>
              <a:t>The superior and inferior articular processes of the cervical spine are </a:t>
            </a:r>
            <a:r>
              <a:rPr lang="en-US" dirty="0" smtClean="0">
                <a:solidFill>
                  <a:srgbClr val="FF0000"/>
                </a:solidFill>
              </a:rPr>
              <a:t>oriented obliquely </a:t>
            </a:r>
            <a:r>
              <a:rPr lang="en-US" dirty="0" smtClean="0"/>
              <a:t>on sagittal projection .</a:t>
            </a:r>
          </a:p>
          <a:p>
            <a:r>
              <a:rPr lang="en-US" dirty="0" smtClean="0"/>
              <a:t>A </a:t>
            </a:r>
            <a:r>
              <a:rPr lang="en-US" dirty="0" smtClean="0">
                <a:solidFill>
                  <a:srgbClr val="FF0000"/>
                </a:solidFill>
              </a:rPr>
              <a:t>bifid spinous process </a:t>
            </a:r>
            <a:r>
              <a:rPr lang="en-US" dirty="0" err="1" smtClean="0">
                <a:solidFill>
                  <a:srgbClr val="FF0000"/>
                </a:solidFill>
              </a:rPr>
              <a:t>rostrally</a:t>
            </a:r>
            <a:r>
              <a:rPr lang="en-US" dirty="0" smtClean="0">
                <a:solidFill>
                  <a:srgbClr val="FF0000"/>
                </a:solidFill>
              </a:rPr>
              <a:t> </a:t>
            </a:r>
            <a:r>
              <a:rPr lang="en-US" dirty="0" smtClean="0"/>
              <a:t>(typically from C2 to C6) and a </a:t>
            </a:r>
            <a:r>
              <a:rPr lang="en-US" dirty="0" err="1" smtClean="0"/>
              <a:t>monofid</a:t>
            </a:r>
            <a:r>
              <a:rPr lang="en-US" dirty="0" smtClean="0"/>
              <a:t> spinous process caudally (typically from C6 and below). </a:t>
            </a:r>
            <a:endParaRPr lang="ar-JO" dirty="0" smtClean="0"/>
          </a:p>
          <a:p>
            <a:endParaRPr lang="ar-JO" dirty="0"/>
          </a:p>
        </p:txBody>
      </p:sp>
      <p:pic>
        <p:nvPicPr>
          <p:cNvPr id="55298" name="Picture 2" descr="https://encrypted-tbn0.gstatic.com/images?q=tbn:ANd9GcRgQC6ttdDzApiJyJ1LW_LGuP8-57tlNMD2ZJUf-5P6j_f4Tagq"/>
          <p:cNvPicPr>
            <a:picLocks noChangeAspect="1" noChangeArrowheads="1"/>
          </p:cNvPicPr>
          <p:nvPr/>
        </p:nvPicPr>
        <p:blipFill>
          <a:blip r:embed="rId2"/>
          <a:srcRect/>
          <a:stretch>
            <a:fillRect/>
          </a:stretch>
        </p:blipFill>
        <p:spPr bwMode="auto">
          <a:xfrm>
            <a:off x="5867400" y="838200"/>
            <a:ext cx="1828800" cy="2505076"/>
          </a:xfrm>
          <a:prstGeom prst="rect">
            <a:avLst/>
          </a:prstGeom>
          <a:noFill/>
        </p:spPr>
      </p:pic>
      <p:pic>
        <p:nvPicPr>
          <p:cNvPr id="55300" name="Picture 4" descr="http://www.learningradiology.com/archives04/COW%20123-Locked%20facets/facetswitharrows.jpg"/>
          <p:cNvPicPr>
            <a:picLocks noChangeAspect="1" noChangeArrowheads="1"/>
          </p:cNvPicPr>
          <p:nvPr/>
        </p:nvPicPr>
        <p:blipFill>
          <a:blip r:embed="rId3"/>
          <a:srcRect/>
          <a:stretch>
            <a:fillRect/>
          </a:stretch>
        </p:blipFill>
        <p:spPr bwMode="auto">
          <a:xfrm>
            <a:off x="5257800" y="3429000"/>
            <a:ext cx="3533775" cy="3086101"/>
          </a:xfrm>
          <a:prstGeom prst="rect">
            <a:avLst/>
          </a:prstGeom>
          <a:noFill/>
        </p:spPr>
      </p:pic>
      <p:sp>
        <p:nvSpPr>
          <p:cNvPr id="4" name="Oval 3"/>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thoracic </a:t>
            </a:r>
            <a:r>
              <a:rPr lang="en-US" dirty="0" err="1" smtClean="0"/>
              <a:t>vertbra</a:t>
            </a:r>
            <a:endParaRPr lang="ar-JO" dirty="0"/>
          </a:p>
        </p:txBody>
      </p:sp>
      <p:sp>
        <p:nvSpPr>
          <p:cNvPr id="3" name="Content Placeholder 2"/>
          <p:cNvSpPr>
            <a:spLocks noGrp="1"/>
          </p:cNvSpPr>
          <p:nvPr>
            <p:ph idx="1"/>
          </p:nvPr>
        </p:nvSpPr>
        <p:spPr>
          <a:xfrm>
            <a:off x="457200" y="1600200"/>
            <a:ext cx="5105400" cy="4525963"/>
          </a:xfrm>
        </p:spPr>
        <p:txBody>
          <a:bodyPr>
            <a:normAutofit fontScale="77500" lnSpcReduction="20000"/>
          </a:bodyPr>
          <a:lstStyle/>
          <a:p>
            <a:endParaRPr lang="ar-JO" dirty="0" smtClean="0"/>
          </a:p>
          <a:p>
            <a:r>
              <a:rPr lang="en-US" dirty="0" smtClean="0"/>
              <a:t>  In cross section, thoracic vertebrae possess a heart shape,  </a:t>
            </a:r>
          </a:p>
          <a:p>
            <a:r>
              <a:rPr lang="en-US" dirty="0" smtClean="0"/>
              <a:t>In Sagittal vertebral morphology  ,thoracic vertebral bodies are wedge shaped, ventral height being shorter than dorsal height. This results in the normal thoracic </a:t>
            </a:r>
            <a:r>
              <a:rPr lang="en-US" dirty="0" err="1" smtClean="0"/>
              <a:t>kyphosis</a:t>
            </a:r>
            <a:r>
              <a:rPr lang="en-US" dirty="0" smtClean="0"/>
              <a:t>.  </a:t>
            </a:r>
          </a:p>
          <a:p>
            <a:r>
              <a:rPr lang="en-US" dirty="0" smtClean="0"/>
              <a:t>The vertebral body gradually increases in cross-sectional area and height from the thoracic spine to the </a:t>
            </a:r>
            <a:r>
              <a:rPr lang="en-US" dirty="0" err="1" smtClean="0"/>
              <a:t>midlumbar</a:t>
            </a:r>
            <a:r>
              <a:rPr lang="en-US" dirty="0" smtClean="0"/>
              <a:t> spine  .</a:t>
            </a:r>
          </a:p>
          <a:p>
            <a:endParaRPr lang="ar-JO" dirty="0"/>
          </a:p>
        </p:txBody>
      </p:sp>
      <p:pic>
        <p:nvPicPr>
          <p:cNvPr id="56322" name="Picture 2"/>
          <p:cNvPicPr>
            <a:picLocks noChangeAspect="1" noChangeArrowheads="1"/>
          </p:cNvPicPr>
          <p:nvPr/>
        </p:nvPicPr>
        <p:blipFill>
          <a:blip r:embed="rId2"/>
          <a:srcRect/>
          <a:stretch>
            <a:fillRect/>
          </a:stretch>
        </p:blipFill>
        <p:spPr bwMode="auto">
          <a:xfrm>
            <a:off x="7010400" y="1295400"/>
            <a:ext cx="1676400" cy="5257801"/>
          </a:xfrm>
          <a:prstGeom prst="rect">
            <a:avLst/>
          </a:prstGeom>
          <a:noFill/>
          <a:ln w="9525">
            <a:noFill/>
            <a:miter lim="800000"/>
            <a:headEnd/>
            <a:tailEnd/>
          </a:ln>
          <a:effectLst/>
        </p:spPr>
      </p:pic>
      <p:sp>
        <p:nvSpPr>
          <p:cNvPr id="4" name="Oval 3"/>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76400"/>
            <a:ext cx="4724400" cy="4525963"/>
          </a:xfrm>
        </p:spPr>
        <p:txBody>
          <a:bodyPr>
            <a:normAutofit fontScale="85000" lnSpcReduction="20000"/>
          </a:bodyPr>
          <a:lstStyle/>
          <a:p>
            <a:r>
              <a:rPr lang="en-US" dirty="0" smtClean="0"/>
              <a:t>Thoracic facets have an alignment that is oblique to all three cardinal planes .</a:t>
            </a:r>
          </a:p>
          <a:p>
            <a:r>
              <a:rPr lang="en-US" dirty="0" smtClean="0"/>
              <a:t>The transverse process projects dorsolaterally and articulates at its tip with the like-numbered rib. </a:t>
            </a:r>
          </a:p>
          <a:p>
            <a:r>
              <a:rPr lang="en-US" dirty="0" smtClean="0"/>
              <a:t>The 2nd through 9th ribs articulate with their like-numbered vertebrae, as well as the vertebra below, via paired demifacets.  </a:t>
            </a:r>
            <a:endParaRPr lang="ar-JO" dirty="0"/>
          </a:p>
        </p:txBody>
      </p:sp>
      <p:pic>
        <p:nvPicPr>
          <p:cNvPr id="57346" name="Picture 2"/>
          <p:cNvPicPr>
            <a:picLocks noChangeAspect="1" noChangeArrowheads="1"/>
          </p:cNvPicPr>
          <p:nvPr/>
        </p:nvPicPr>
        <p:blipFill>
          <a:blip r:embed="rId2"/>
          <a:srcRect/>
          <a:stretch>
            <a:fillRect/>
          </a:stretch>
        </p:blipFill>
        <p:spPr bwMode="auto">
          <a:xfrm>
            <a:off x="5334000" y="1676400"/>
            <a:ext cx="3429000" cy="4191000"/>
          </a:xfrm>
          <a:prstGeom prst="rect">
            <a:avLst/>
          </a:prstGeom>
          <a:noFill/>
          <a:ln w="9525">
            <a:noFill/>
            <a:miter lim="800000"/>
            <a:headEnd/>
            <a:tailEnd/>
          </a:ln>
          <a:effectLst/>
        </p:spPr>
      </p:pic>
      <p:sp>
        <p:nvSpPr>
          <p:cNvPr id="4" name="Oval 3"/>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lumbar </a:t>
            </a:r>
            <a:r>
              <a:rPr lang="en-US" dirty="0" err="1" smtClean="0"/>
              <a:t>vertbra</a:t>
            </a:r>
            <a:endParaRPr lang="ar-JO" dirty="0"/>
          </a:p>
        </p:txBody>
      </p:sp>
      <p:sp>
        <p:nvSpPr>
          <p:cNvPr id="3" name="Content Placeholder 2"/>
          <p:cNvSpPr>
            <a:spLocks noGrp="1"/>
          </p:cNvSpPr>
          <p:nvPr>
            <p:ph idx="1"/>
          </p:nvPr>
        </p:nvSpPr>
        <p:spPr>
          <a:xfrm>
            <a:off x="457200" y="1600200"/>
            <a:ext cx="5029200" cy="4525963"/>
          </a:xfrm>
        </p:spPr>
        <p:txBody>
          <a:bodyPr>
            <a:normAutofit fontScale="62500" lnSpcReduction="20000"/>
          </a:bodyPr>
          <a:lstStyle/>
          <a:p>
            <a:endParaRPr lang="ar-JO" dirty="0" smtClean="0"/>
          </a:p>
          <a:p>
            <a:r>
              <a:rPr lang="en-US" dirty="0" smtClean="0"/>
              <a:t> The 11th and 12th vertebral bodies, in particular, possess a mixture of thoracic and lumbar morphology. </a:t>
            </a:r>
          </a:p>
          <a:p>
            <a:endParaRPr lang="ar-JO" dirty="0" smtClean="0"/>
          </a:p>
          <a:p>
            <a:r>
              <a:rPr lang="en-US" dirty="0" smtClean="0"/>
              <a:t> lumbar vertebrae are more kidney shaped; a concavity along the dorsal aspect of each marks the ventral portion of the spinal canal.</a:t>
            </a:r>
          </a:p>
          <a:p>
            <a:endParaRPr lang="ar-JO" dirty="0" smtClean="0"/>
          </a:p>
          <a:p>
            <a:r>
              <a:rPr lang="en-US" dirty="0" smtClean="0"/>
              <a:t> In the lumbar spine, ventral and dorsal heights are generally comparable, and it is the disc shape, rather than vertebral body shape, that is the principal contributor to lumbar </a:t>
            </a:r>
            <a:r>
              <a:rPr lang="en-US" dirty="0" err="1" smtClean="0"/>
              <a:t>lordosis</a:t>
            </a:r>
            <a:r>
              <a:rPr lang="en-US" dirty="0" smtClean="0"/>
              <a:t>.  </a:t>
            </a:r>
          </a:p>
          <a:p>
            <a:endParaRPr lang="ar-JO" dirty="0"/>
          </a:p>
        </p:txBody>
      </p:sp>
      <p:pic>
        <p:nvPicPr>
          <p:cNvPr id="58370" name="Picture 2" descr="http://img.medscapestatic.com/pi/meds/ckb/57/12057tn.jpg"/>
          <p:cNvPicPr>
            <a:picLocks noChangeAspect="1" noChangeArrowheads="1"/>
          </p:cNvPicPr>
          <p:nvPr/>
        </p:nvPicPr>
        <p:blipFill>
          <a:blip r:embed="rId2"/>
          <a:srcRect/>
          <a:stretch>
            <a:fillRect/>
          </a:stretch>
        </p:blipFill>
        <p:spPr bwMode="auto">
          <a:xfrm>
            <a:off x="5486400" y="1752600"/>
            <a:ext cx="3371850" cy="3619500"/>
          </a:xfrm>
          <a:prstGeom prst="rect">
            <a:avLst/>
          </a:prstGeom>
          <a:noFill/>
        </p:spPr>
      </p:pic>
      <p:sp>
        <p:nvSpPr>
          <p:cNvPr id="4" name="Oval 3"/>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5486400" cy="4525963"/>
          </a:xfrm>
        </p:spPr>
        <p:txBody>
          <a:bodyPr>
            <a:normAutofit/>
          </a:bodyPr>
          <a:lstStyle/>
          <a:p>
            <a:r>
              <a:rPr lang="en-US" dirty="0" smtClean="0"/>
              <a:t>Lumbar facets occupy a plane that is intermediate between the sagittal and coronal planes.  </a:t>
            </a:r>
          </a:p>
          <a:p>
            <a:r>
              <a:rPr lang="en-US" dirty="0" smtClean="0"/>
              <a:t>Thick shorter pedicles and transverse processes compared with that of thoracic vertebra.</a:t>
            </a:r>
            <a:endParaRPr lang="ar-JO" dirty="0"/>
          </a:p>
        </p:txBody>
      </p:sp>
      <p:pic>
        <p:nvPicPr>
          <p:cNvPr id="59394" name="Picture 2" descr="https://encrypted-tbn0.gstatic.com/images?q=tbn:ANd9GcSN4nsdKdIWubtSVhZVTecedQphAy6FClqHk_daCeYHFWBfUmoOGw"/>
          <p:cNvPicPr>
            <a:picLocks noChangeAspect="1" noChangeArrowheads="1"/>
          </p:cNvPicPr>
          <p:nvPr/>
        </p:nvPicPr>
        <p:blipFill>
          <a:blip r:embed="rId2"/>
          <a:srcRect/>
          <a:stretch>
            <a:fillRect/>
          </a:stretch>
        </p:blipFill>
        <p:spPr bwMode="auto">
          <a:xfrm>
            <a:off x="6324600" y="1828800"/>
            <a:ext cx="2438400" cy="2647950"/>
          </a:xfrm>
          <a:prstGeom prst="rect">
            <a:avLst/>
          </a:prstGeom>
          <a:noFill/>
        </p:spPr>
      </p:pic>
      <p:sp>
        <p:nvSpPr>
          <p:cNvPr id="4" name="Oval 3"/>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Innervation</a:t>
            </a:r>
            <a:r>
              <a:rPr lang="en-US" b="1" dirty="0" smtClean="0"/>
              <a:t> of the Spine </a:t>
            </a:r>
            <a:endParaRPr lang="ar-JO" dirty="0"/>
          </a:p>
        </p:txBody>
      </p:sp>
      <p:sp>
        <p:nvSpPr>
          <p:cNvPr id="3" name="Content Placeholder 2"/>
          <p:cNvSpPr>
            <a:spLocks noGrp="1"/>
          </p:cNvSpPr>
          <p:nvPr>
            <p:ph idx="1"/>
          </p:nvPr>
        </p:nvSpPr>
        <p:spPr>
          <a:xfrm>
            <a:off x="457200" y="1600200"/>
            <a:ext cx="4419600" cy="4525963"/>
          </a:xfrm>
        </p:spPr>
        <p:txBody>
          <a:bodyPr>
            <a:normAutofit/>
          </a:bodyPr>
          <a:lstStyle/>
          <a:p>
            <a:r>
              <a:rPr lang="en-US" dirty="0" smtClean="0"/>
              <a:t>1-The medial branch of the dorsal </a:t>
            </a:r>
            <a:r>
              <a:rPr lang="en-US" dirty="0" err="1" smtClean="0"/>
              <a:t>primaryramus</a:t>
            </a:r>
            <a:r>
              <a:rPr lang="en-US" dirty="0" smtClean="0"/>
              <a:t> is believed to be important because it is a major source of </a:t>
            </a:r>
            <a:r>
              <a:rPr lang="en-US" dirty="0" err="1" smtClean="0"/>
              <a:t>innervation</a:t>
            </a:r>
            <a:r>
              <a:rPr lang="en-US" dirty="0" smtClean="0"/>
              <a:t> to the facet joint.  </a:t>
            </a:r>
            <a:endParaRPr lang="ar-JO" dirty="0"/>
          </a:p>
        </p:txBody>
      </p:sp>
      <p:pic>
        <p:nvPicPr>
          <p:cNvPr id="60418" name="Picture 2"/>
          <p:cNvPicPr>
            <a:picLocks noChangeAspect="1" noChangeArrowheads="1"/>
          </p:cNvPicPr>
          <p:nvPr/>
        </p:nvPicPr>
        <p:blipFill>
          <a:blip r:embed="rId2"/>
          <a:srcRect/>
          <a:stretch>
            <a:fillRect/>
          </a:stretch>
        </p:blipFill>
        <p:spPr bwMode="auto">
          <a:xfrm>
            <a:off x="4953000" y="2057400"/>
            <a:ext cx="3514725" cy="368617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61442" name="Picture 2"/>
          <p:cNvPicPr>
            <a:picLocks noGrp="1" noChangeAspect="1" noChangeArrowheads="1"/>
          </p:cNvPicPr>
          <p:nvPr>
            <p:ph idx="1"/>
          </p:nvPr>
        </p:nvPicPr>
        <p:blipFill>
          <a:blip r:embed="rId2"/>
          <a:srcRect/>
          <a:stretch>
            <a:fillRect/>
          </a:stretch>
        </p:blipFill>
        <p:spPr bwMode="auto">
          <a:xfrm>
            <a:off x="5181600" y="1752600"/>
            <a:ext cx="3733800" cy="4343400"/>
          </a:xfrm>
          <a:prstGeom prst="rect">
            <a:avLst/>
          </a:prstGeom>
          <a:noFill/>
          <a:ln w="9525">
            <a:noFill/>
            <a:miter lim="800000"/>
            <a:headEnd/>
            <a:tailEnd/>
          </a:ln>
          <a:effectLst/>
        </p:spPr>
      </p:pic>
      <p:sp>
        <p:nvSpPr>
          <p:cNvPr id="5" name="Rectangle 4"/>
          <p:cNvSpPr/>
          <p:nvPr/>
        </p:nvSpPr>
        <p:spPr>
          <a:xfrm>
            <a:off x="457200" y="1752601"/>
            <a:ext cx="4648200" cy="3785652"/>
          </a:xfrm>
          <a:prstGeom prst="rect">
            <a:avLst/>
          </a:prstGeom>
        </p:spPr>
        <p:txBody>
          <a:bodyPr wrap="square">
            <a:spAutoFit/>
          </a:bodyPr>
          <a:lstStyle/>
          <a:p>
            <a:r>
              <a:rPr lang="en-US" sz="2400" dirty="0" smtClean="0"/>
              <a:t>2-The </a:t>
            </a:r>
            <a:r>
              <a:rPr lang="en-US" sz="2400" dirty="0" err="1" smtClean="0"/>
              <a:t>sinuvertebral</a:t>
            </a:r>
            <a:r>
              <a:rPr lang="en-US" sz="2400" dirty="0" smtClean="0"/>
              <a:t> nerve (nerve of </a:t>
            </a:r>
            <a:r>
              <a:rPr lang="en-US" sz="2400" dirty="0" err="1" smtClean="0"/>
              <a:t>Luschka</a:t>
            </a:r>
            <a:r>
              <a:rPr lang="en-US" sz="2400" dirty="0" smtClean="0"/>
              <a:t> ) is a recurrent nerve that may originate from the distal margin of the dorsal root ganglion, the spinal nerve, or the </a:t>
            </a:r>
            <a:r>
              <a:rPr lang="en-US" sz="2400" dirty="0" err="1" smtClean="0"/>
              <a:t>rami</a:t>
            </a:r>
            <a:r>
              <a:rPr lang="en-US" sz="2400" dirty="0" smtClean="0"/>
              <a:t> </a:t>
            </a:r>
            <a:r>
              <a:rPr lang="en-US" sz="2400" dirty="0" err="1" smtClean="0"/>
              <a:t>communicantes</a:t>
            </a:r>
            <a:r>
              <a:rPr lang="en-US" sz="2400" dirty="0" smtClean="0"/>
              <a:t> .</a:t>
            </a:r>
          </a:p>
          <a:p>
            <a:r>
              <a:rPr lang="en-US" sz="2400" dirty="0" smtClean="0"/>
              <a:t> It then passes back through the </a:t>
            </a:r>
            <a:r>
              <a:rPr lang="en-US" sz="2400" dirty="0" err="1" smtClean="0"/>
              <a:t>the</a:t>
            </a:r>
            <a:r>
              <a:rPr lang="en-US" sz="2400" dirty="0" smtClean="0"/>
              <a:t> neural foramen to innervate the intervertebral discs above and below, as well as the ventral </a:t>
            </a:r>
            <a:r>
              <a:rPr lang="en-US" sz="2400" dirty="0" err="1" smtClean="0"/>
              <a:t>dura</a:t>
            </a:r>
            <a:r>
              <a:rPr lang="en-US" sz="2400" dirty="0" smtClean="0"/>
              <a:t>. </a:t>
            </a:r>
            <a:endParaRPr lang="ar-JO"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200400" cy="6096000"/>
          </a:xfrm>
        </p:spPr>
        <p:txBody>
          <a:bodyPr/>
          <a:lstStyle/>
          <a:p>
            <a:pPr>
              <a:buNone/>
            </a:pPr>
            <a:endParaRPr lang="en-US" dirty="0" smtClean="0"/>
          </a:p>
          <a:p>
            <a:pPr>
              <a:buNone/>
            </a:pPr>
            <a:r>
              <a:rPr lang="en-US" dirty="0" smtClean="0">
                <a:solidFill>
                  <a:srgbClr val="FF0000"/>
                </a:solidFill>
              </a:rPr>
              <a:t>C1 or the </a:t>
            </a:r>
            <a:r>
              <a:rPr lang="en-US" i="1" dirty="0" smtClean="0">
                <a:solidFill>
                  <a:srgbClr val="FF0000"/>
                </a:solidFill>
              </a:rPr>
              <a:t>atlas:</a:t>
            </a:r>
            <a:endParaRPr lang="ar-JO" dirty="0">
              <a:solidFill>
                <a:srgbClr val="FF0000"/>
              </a:solidFill>
            </a:endParaRPr>
          </a:p>
        </p:txBody>
      </p:sp>
      <p:sp>
        <p:nvSpPr>
          <p:cNvPr id="8" name="Title 7"/>
          <p:cNvSpPr>
            <a:spLocks noGrp="1"/>
          </p:cNvSpPr>
          <p:nvPr>
            <p:ph type="title"/>
          </p:nvPr>
        </p:nvSpPr>
        <p:spPr>
          <a:xfrm>
            <a:off x="457200" y="274638"/>
            <a:ext cx="8229600" cy="639762"/>
          </a:xfrm>
        </p:spPr>
        <p:txBody>
          <a:bodyPr>
            <a:normAutofit fontScale="90000"/>
          </a:bodyPr>
          <a:lstStyle/>
          <a:p>
            <a:r>
              <a:rPr lang="en-US" dirty="0" smtClean="0"/>
              <a:t>The Atypical vertebra</a:t>
            </a:r>
            <a:r>
              <a:rPr lang="ar-JO" dirty="0" smtClean="0"/>
              <a:t/>
            </a:r>
            <a:br>
              <a:rPr lang="ar-JO" dirty="0" smtClean="0"/>
            </a:br>
            <a:endParaRPr lang="ar-JO" dirty="0"/>
          </a:p>
        </p:txBody>
      </p:sp>
      <p:pic>
        <p:nvPicPr>
          <p:cNvPr id="19458" name="Picture 2"/>
          <p:cNvPicPr>
            <a:picLocks noChangeAspect="1" noChangeArrowheads="1"/>
          </p:cNvPicPr>
          <p:nvPr/>
        </p:nvPicPr>
        <p:blipFill>
          <a:blip r:embed="rId2"/>
          <a:srcRect/>
          <a:stretch>
            <a:fillRect/>
          </a:stretch>
        </p:blipFill>
        <p:spPr bwMode="auto">
          <a:xfrm>
            <a:off x="4191000" y="1676400"/>
            <a:ext cx="4953000" cy="3505200"/>
          </a:xfrm>
          <a:prstGeom prst="rect">
            <a:avLst/>
          </a:prstGeom>
          <a:noFill/>
          <a:ln w="9525">
            <a:noFill/>
            <a:miter lim="800000"/>
            <a:headEnd/>
            <a:tailEnd/>
          </a:ln>
          <a:effectLst/>
        </p:spPr>
      </p:pic>
      <p:sp>
        <p:nvSpPr>
          <p:cNvPr id="5" name="Rectangle 4"/>
          <p:cNvSpPr/>
          <p:nvPr/>
        </p:nvSpPr>
        <p:spPr>
          <a:xfrm>
            <a:off x="685800" y="1676400"/>
            <a:ext cx="3429000" cy="3970318"/>
          </a:xfrm>
          <a:prstGeom prst="rect">
            <a:avLst/>
          </a:prstGeom>
        </p:spPr>
        <p:txBody>
          <a:bodyPr wrap="square">
            <a:spAutoFit/>
          </a:bodyPr>
          <a:lstStyle/>
          <a:p>
            <a:endParaRPr lang="ar-JO" dirty="0" smtClean="0"/>
          </a:p>
          <a:p>
            <a:r>
              <a:rPr lang="en-US" dirty="0" smtClean="0"/>
              <a:t>  </a:t>
            </a:r>
            <a:r>
              <a:rPr lang="en-US" i="1" dirty="0" smtClean="0"/>
              <a:t> Is composed of a ventral and dorsal arch, joined laterally by symmetrical lateral masses.</a:t>
            </a:r>
          </a:p>
          <a:p>
            <a:r>
              <a:rPr lang="en-US" i="1" dirty="0" smtClean="0"/>
              <a:t>- </a:t>
            </a:r>
            <a:r>
              <a:rPr lang="en-US" i="1" dirty="0" smtClean="0">
                <a:solidFill>
                  <a:srgbClr val="FF0000"/>
                </a:solidFill>
              </a:rPr>
              <a:t>The ventral arch </a:t>
            </a:r>
            <a:r>
              <a:rPr lang="en-US" i="1" dirty="0" smtClean="0"/>
              <a:t>with- a dorsal articular surface forming a synovial joint with the </a:t>
            </a:r>
            <a:r>
              <a:rPr lang="en-US" i="1" dirty="0" err="1" smtClean="0"/>
              <a:t>odontoid</a:t>
            </a:r>
            <a:r>
              <a:rPr lang="en-US" i="1" dirty="0" smtClean="0"/>
              <a:t> process  </a:t>
            </a:r>
          </a:p>
          <a:p>
            <a:r>
              <a:rPr lang="en-US" i="1" dirty="0" smtClean="0"/>
              <a:t>                                   -an anterior tubercle ventrally to which the </a:t>
            </a:r>
            <a:r>
              <a:rPr lang="en-US" i="1" dirty="0" err="1" smtClean="0"/>
              <a:t>longus</a:t>
            </a:r>
            <a:r>
              <a:rPr lang="en-US" i="1" dirty="0" smtClean="0"/>
              <a:t> </a:t>
            </a:r>
            <a:r>
              <a:rPr lang="en-US" i="1" dirty="0" err="1" smtClean="0"/>
              <a:t>colli</a:t>
            </a:r>
            <a:r>
              <a:rPr lang="en-US" i="1" dirty="0" smtClean="0"/>
              <a:t> muscle attaches.  </a:t>
            </a:r>
          </a:p>
          <a:p>
            <a:r>
              <a:rPr lang="en-US" i="1" dirty="0" smtClean="0">
                <a:solidFill>
                  <a:srgbClr val="FF0000"/>
                </a:solidFill>
              </a:rPr>
              <a:t>-The dorsal arch of the atlas </a:t>
            </a:r>
            <a:r>
              <a:rPr lang="en-US" i="1" dirty="0" smtClean="0"/>
              <a:t>typically forms a posterior tubercle in the midline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i="1" dirty="0" smtClean="0"/>
              <a:t>. The </a:t>
            </a:r>
            <a:r>
              <a:rPr lang="en-US" i="1" dirty="0" err="1" smtClean="0"/>
              <a:t>dorsomedial</a:t>
            </a:r>
            <a:r>
              <a:rPr lang="en-US" i="1" dirty="0" smtClean="0"/>
              <a:t> walls of the C1 lateral masses form a small tubercle that serves as the attachment for the transverse </a:t>
            </a:r>
            <a:r>
              <a:rPr lang="en-US" i="1" dirty="0" err="1" smtClean="0"/>
              <a:t>atlantoaxial</a:t>
            </a:r>
            <a:r>
              <a:rPr lang="en-US" i="1" dirty="0" smtClean="0"/>
              <a:t> ligament. </a:t>
            </a:r>
            <a:endParaRPr lang="ar-JO" dirty="0" smtClean="0"/>
          </a:p>
          <a:p>
            <a:r>
              <a:rPr lang="en-US" dirty="0" smtClean="0"/>
              <a:t> The superior surface of the lateral dorsal arch forms a groove known as the </a:t>
            </a:r>
            <a:r>
              <a:rPr lang="en-US" i="1" dirty="0" err="1" smtClean="0">
                <a:solidFill>
                  <a:srgbClr val="FF0000"/>
                </a:solidFill>
              </a:rPr>
              <a:t>sulcus</a:t>
            </a:r>
            <a:r>
              <a:rPr lang="en-US" i="1" dirty="0" smtClean="0">
                <a:solidFill>
                  <a:srgbClr val="FF0000"/>
                </a:solidFill>
              </a:rPr>
              <a:t> </a:t>
            </a:r>
            <a:r>
              <a:rPr lang="en-US" i="1" dirty="0" err="1" smtClean="0">
                <a:solidFill>
                  <a:srgbClr val="FF0000"/>
                </a:solidFill>
              </a:rPr>
              <a:t>arteriosus</a:t>
            </a:r>
            <a:r>
              <a:rPr lang="en-US" i="1" dirty="0" smtClean="0">
                <a:solidFill>
                  <a:srgbClr val="FF0000"/>
                </a:solidFill>
              </a:rPr>
              <a:t> </a:t>
            </a:r>
            <a:r>
              <a:rPr lang="en-US" i="1" dirty="0" smtClean="0"/>
              <a:t>on which the vertebral arteries run bilaterally</a:t>
            </a:r>
            <a:endParaRPr lang="ar-JO" dirty="0" smtClean="0"/>
          </a:p>
          <a:p>
            <a:r>
              <a:rPr lang="en-US" dirty="0" smtClean="0"/>
              <a:t> </a:t>
            </a:r>
            <a:endParaRPr lang="ar-JO" dirty="0" smtClean="0">
              <a:solidFill>
                <a:srgbClr val="FF0000"/>
              </a:solidFill>
            </a:endParaRPr>
          </a:p>
          <a:p>
            <a:endParaRPr lang="ar-JO" dirty="0"/>
          </a:p>
        </p:txBody>
      </p:sp>
      <p:pic>
        <p:nvPicPr>
          <p:cNvPr id="4" name="Picture 2"/>
          <p:cNvPicPr>
            <a:picLocks noChangeAspect="1" noChangeArrowheads="1"/>
          </p:cNvPicPr>
          <p:nvPr/>
        </p:nvPicPr>
        <p:blipFill>
          <a:blip r:embed="rId2"/>
          <a:srcRect/>
          <a:stretch>
            <a:fillRect/>
          </a:stretch>
        </p:blipFill>
        <p:spPr bwMode="auto">
          <a:xfrm>
            <a:off x="4495800" y="1676400"/>
            <a:ext cx="4648200" cy="35052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fracture</a:t>
            </a:r>
            <a:endParaRPr lang="ar-JO" dirty="0"/>
          </a:p>
        </p:txBody>
      </p:sp>
      <p:pic>
        <p:nvPicPr>
          <p:cNvPr id="71682" name="Picture 2"/>
          <p:cNvPicPr>
            <a:picLocks noGrp="1" noChangeAspect="1" noChangeArrowheads="1"/>
          </p:cNvPicPr>
          <p:nvPr>
            <p:ph idx="1"/>
          </p:nvPr>
        </p:nvPicPr>
        <p:blipFill>
          <a:blip r:embed="rId2"/>
          <a:srcRect/>
          <a:stretch>
            <a:fillRect/>
          </a:stretch>
        </p:blipFill>
        <p:spPr bwMode="auto">
          <a:xfrm>
            <a:off x="1066800" y="1600200"/>
            <a:ext cx="6857999"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The  Typical Vertebra</a:t>
            </a:r>
            <a:endParaRPr lang="ar-JO" dirty="0"/>
          </a:p>
        </p:txBody>
      </p:sp>
      <p:sp>
        <p:nvSpPr>
          <p:cNvPr id="4" name="Content Placeholder 3"/>
          <p:cNvSpPr>
            <a:spLocks noGrp="1"/>
          </p:cNvSpPr>
          <p:nvPr>
            <p:ph idx="1"/>
          </p:nvPr>
        </p:nvSpPr>
        <p:spPr>
          <a:xfrm>
            <a:off x="457200" y="1600200"/>
            <a:ext cx="4572000" cy="4525963"/>
          </a:xfrm>
        </p:spPr>
        <p:txBody>
          <a:bodyPr>
            <a:normAutofit fontScale="25000" lnSpcReduction="20000"/>
          </a:bodyPr>
          <a:lstStyle/>
          <a:p>
            <a:pPr>
              <a:buNone/>
            </a:pPr>
            <a:r>
              <a:rPr lang="en-US" sz="7200" b="1" dirty="0" smtClean="0"/>
              <a:t>5-Superior and inferior articular facets.</a:t>
            </a:r>
            <a:r>
              <a:rPr lang="en-US" sz="7200" dirty="0" smtClean="0"/>
              <a:t> Form synovial zygapophyseal (facet) joints with the vertebrae above and below. </a:t>
            </a:r>
          </a:p>
          <a:p>
            <a:pPr>
              <a:buNone/>
            </a:pPr>
            <a:r>
              <a:rPr lang="en-US" sz="7200" b="1" dirty="0" smtClean="0"/>
              <a:t>6-Laminae.</a:t>
            </a:r>
            <a:r>
              <a:rPr lang="en-US" sz="7200" dirty="0" smtClean="0"/>
              <a:t> The paired posterior segments of the vertebral arch that connect the transverse processes to the spinous process. </a:t>
            </a:r>
          </a:p>
          <a:p>
            <a:pPr>
              <a:buNone/>
            </a:pPr>
            <a:r>
              <a:rPr lang="en-US" sz="7200" b="1" dirty="0" smtClean="0"/>
              <a:t>7-Spinous processes.</a:t>
            </a:r>
            <a:r>
              <a:rPr lang="en-US" sz="7200" dirty="0" smtClean="0"/>
              <a:t> The posteriorly projecting tip of the vertebral arch. These processes are easily palpated beneath the skin. </a:t>
            </a:r>
          </a:p>
          <a:p>
            <a:pPr>
              <a:buNone/>
            </a:pPr>
            <a:r>
              <a:rPr lang="en-US" sz="7200" b="1" dirty="0" smtClean="0"/>
              <a:t>8-Vertebral foramen.</a:t>
            </a:r>
            <a:r>
              <a:rPr lang="en-US" sz="7200" dirty="0" smtClean="0"/>
              <a:t> The space in which the spinal cord, its coverings, and the rootlets of the spinal nerves lie. The series of vertebral foramina form the </a:t>
            </a:r>
            <a:r>
              <a:rPr lang="en-US" sz="7200" b="1" dirty="0" smtClean="0"/>
              <a:t>vertebral canal</a:t>
            </a:r>
            <a:r>
              <a:rPr lang="en-US" sz="7200" dirty="0" smtClean="0"/>
              <a:t>. </a:t>
            </a:r>
          </a:p>
          <a:p>
            <a:pPr>
              <a:buNone/>
            </a:pPr>
            <a:r>
              <a:rPr lang="en-US" sz="7200" b="1" dirty="0" smtClean="0"/>
              <a:t>9-Intervertebral foramina.</a:t>
            </a:r>
            <a:r>
              <a:rPr lang="en-US" sz="7200" dirty="0" smtClean="0"/>
              <a:t> Bilateral foramina that form the space between pedicles of adjacent vertebrae for passage of spinal nerves.</a:t>
            </a:r>
          </a:p>
          <a:p>
            <a:endParaRPr lang="ar-JO" dirty="0"/>
          </a:p>
        </p:txBody>
      </p:sp>
      <p:pic>
        <p:nvPicPr>
          <p:cNvPr id="55298" name="Picture 2" descr="https://s3.amazonaws.com/test.classconnection/812/flashcards/335812/jpg/vertebra.jpg"/>
          <p:cNvPicPr>
            <a:picLocks noChangeAspect="1" noChangeArrowheads="1"/>
          </p:cNvPicPr>
          <p:nvPr/>
        </p:nvPicPr>
        <p:blipFill>
          <a:blip r:embed="rId2"/>
          <a:srcRect/>
          <a:stretch>
            <a:fillRect/>
          </a:stretch>
        </p:blipFill>
        <p:spPr bwMode="auto">
          <a:xfrm>
            <a:off x="5257800" y="1752600"/>
            <a:ext cx="3657600" cy="3505200"/>
          </a:xfrm>
          <a:prstGeom prst="rect">
            <a:avLst/>
          </a:prstGeom>
          <a:noFill/>
        </p:spPr>
      </p:pic>
      <p:sp>
        <p:nvSpPr>
          <p:cNvPr id="2" name="Oval 1"/>
          <p:cNvSpPr/>
          <p:nvPr/>
        </p:nvSpPr>
        <p:spPr>
          <a:xfrm>
            <a:off x="0" y="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Read only</a:t>
            </a:r>
            <a:r>
              <a:rPr lang="en-US" smtClean="0"/>
              <a:t> </a:t>
            </a: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ar-JO" dirty="0" smtClean="0"/>
              <a:t/>
            </a:r>
            <a:br>
              <a:rPr lang="ar-JO" dirty="0" smtClean="0"/>
            </a:br>
            <a:r>
              <a:rPr lang="en-US" dirty="0" smtClean="0"/>
              <a:t> The C2, or </a:t>
            </a:r>
            <a:r>
              <a:rPr lang="en-US" i="1" dirty="0" smtClean="0"/>
              <a:t>axis</a:t>
            </a:r>
            <a:endParaRPr lang="ar-JO" dirty="0"/>
          </a:p>
        </p:txBody>
      </p:sp>
      <p:pic>
        <p:nvPicPr>
          <p:cNvPr id="20482" name="Picture 2"/>
          <p:cNvPicPr>
            <a:picLocks noGrp="1" noChangeAspect="1" noChangeArrowheads="1"/>
          </p:cNvPicPr>
          <p:nvPr>
            <p:ph idx="1"/>
          </p:nvPr>
        </p:nvPicPr>
        <p:blipFill>
          <a:blip r:embed="rId2"/>
          <a:srcRect/>
          <a:stretch>
            <a:fillRect/>
          </a:stretch>
        </p:blipFill>
        <p:spPr bwMode="auto">
          <a:xfrm>
            <a:off x="5410200" y="1219200"/>
            <a:ext cx="3429000" cy="2667000"/>
          </a:xfrm>
          <a:prstGeom prst="rect">
            <a:avLst/>
          </a:prstGeom>
          <a:noFill/>
          <a:ln w="9525">
            <a:noFill/>
            <a:miter lim="800000"/>
            <a:headEnd/>
            <a:tailEnd/>
          </a:ln>
          <a:effectLst/>
        </p:spPr>
      </p:pic>
      <p:sp>
        <p:nvSpPr>
          <p:cNvPr id="5" name="Rectangle 4"/>
          <p:cNvSpPr/>
          <p:nvPr/>
        </p:nvSpPr>
        <p:spPr>
          <a:xfrm>
            <a:off x="533400" y="1600200"/>
            <a:ext cx="3733800" cy="2554545"/>
          </a:xfrm>
          <a:prstGeom prst="rect">
            <a:avLst/>
          </a:prstGeom>
        </p:spPr>
        <p:txBody>
          <a:bodyPr wrap="square">
            <a:spAutoFit/>
          </a:bodyPr>
          <a:lstStyle/>
          <a:p>
            <a:endParaRPr lang="ar-JO" sz="2000" dirty="0" smtClean="0"/>
          </a:p>
          <a:p>
            <a:r>
              <a:rPr lang="en-US" sz="2000" dirty="0" smtClean="0"/>
              <a:t> </a:t>
            </a:r>
            <a:r>
              <a:rPr lang="en-US" sz="2000" dirty="0" smtClean="0">
                <a:solidFill>
                  <a:srgbClr val="FF0000"/>
                </a:solidFill>
              </a:rPr>
              <a:t>The </a:t>
            </a:r>
            <a:r>
              <a:rPr lang="en-US" sz="2000" dirty="0" err="1" smtClean="0">
                <a:solidFill>
                  <a:srgbClr val="FF0000"/>
                </a:solidFill>
              </a:rPr>
              <a:t>odontoid</a:t>
            </a:r>
            <a:r>
              <a:rPr lang="en-US" sz="2000" dirty="0" smtClean="0">
                <a:solidFill>
                  <a:srgbClr val="FF0000"/>
                </a:solidFill>
              </a:rPr>
              <a:t> process</a:t>
            </a:r>
            <a:r>
              <a:rPr lang="en-US" sz="2000" dirty="0" smtClean="0"/>
              <a:t>, a peg like rostral projection, forms a synovial joint with the atlas along its ventral border and allows the atlas to rotate on C2, with translational restriction created by a complex of ligaments.</a:t>
            </a:r>
            <a:endParaRPr lang="ar-JO" sz="2000" dirty="0"/>
          </a:p>
        </p:txBody>
      </p:sp>
      <p:pic>
        <p:nvPicPr>
          <p:cNvPr id="15362" name="Picture 2" descr="http://img.tfd.com/medical/Davis/Tabers/th/p39.jpg"/>
          <p:cNvPicPr>
            <a:picLocks noChangeAspect="1" noChangeArrowheads="1"/>
          </p:cNvPicPr>
          <p:nvPr/>
        </p:nvPicPr>
        <p:blipFill>
          <a:blip r:embed="rId3"/>
          <a:srcRect/>
          <a:stretch>
            <a:fillRect/>
          </a:stretch>
        </p:blipFill>
        <p:spPr bwMode="auto">
          <a:xfrm>
            <a:off x="3733800" y="4038600"/>
            <a:ext cx="3124200" cy="28194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Ligaments Of The </a:t>
            </a:r>
            <a:r>
              <a:rPr lang="en-US" sz="4800" dirty="0" err="1" smtClean="0"/>
              <a:t>Odontoid</a:t>
            </a:r>
            <a:endParaRPr lang="ar-JO" sz="4800" dirty="0"/>
          </a:p>
        </p:txBody>
      </p:sp>
      <p:pic>
        <p:nvPicPr>
          <p:cNvPr id="21506" name="Picture 2"/>
          <p:cNvPicPr>
            <a:picLocks noGrp="1" noChangeAspect="1" noChangeArrowheads="1"/>
          </p:cNvPicPr>
          <p:nvPr>
            <p:ph idx="1"/>
          </p:nvPr>
        </p:nvPicPr>
        <p:blipFill>
          <a:blip r:embed="rId2"/>
          <a:srcRect/>
          <a:stretch>
            <a:fillRect/>
          </a:stretch>
        </p:blipFill>
        <p:spPr bwMode="auto">
          <a:xfrm>
            <a:off x="5257800" y="1981200"/>
            <a:ext cx="3505200" cy="3581400"/>
          </a:xfrm>
          <a:prstGeom prst="rect">
            <a:avLst/>
          </a:prstGeom>
          <a:noFill/>
          <a:ln w="9525">
            <a:noFill/>
            <a:miter lim="800000"/>
            <a:headEnd/>
            <a:tailEnd/>
          </a:ln>
          <a:effectLst/>
        </p:spPr>
      </p:pic>
      <p:sp>
        <p:nvSpPr>
          <p:cNvPr id="5" name="Rectangle 4"/>
          <p:cNvSpPr/>
          <p:nvPr/>
        </p:nvSpPr>
        <p:spPr>
          <a:xfrm>
            <a:off x="457200" y="1447800"/>
            <a:ext cx="4876800" cy="5093702"/>
          </a:xfrm>
          <a:prstGeom prst="rect">
            <a:avLst/>
          </a:prstGeom>
        </p:spPr>
        <p:txBody>
          <a:bodyPr wrap="square">
            <a:spAutoFit/>
          </a:bodyPr>
          <a:lstStyle/>
          <a:p>
            <a:r>
              <a:rPr lang="en-US" sz="2500" dirty="0" smtClean="0"/>
              <a:t>The tip of the </a:t>
            </a:r>
            <a:r>
              <a:rPr lang="en-US" sz="2500" dirty="0" err="1" smtClean="0"/>
              <a:t>odontoid</a:t>
            </a:r>
            <a:r>
              <a:rPr lang="en-US" sz="2500" dirty="0" smtClean="0"/>
              <a:t> process serves as the attachment for the </a:t>
            </a:r>
            <a:r>
              <a:rPr lang="en-US" sz="2500" dirty="0" smtClean="0">
                <a:solidFill>
                  <a:srgbClr val="FF0000"/>
                </a:solidFill>
              </a:rPr>
              <a:t>apical ligament</a:t>
            </a:r>
            <a:r>
              <a:rPr lang="en-US" sz="2500" dirty="0" smtClean="0"/>
              <a:t>, which connects C2 to the </a:t>
            </a:r>
            <a:r>
              <a:rPr lang="en-US" sz="2500" dirty="0" err="1" smtClean="0"/>
              <a:t>basion</a:t>
            </a:r>
            <a:r>
              <a:rPr lang="en-US" sz="2500" dirty="0" smtClean="0"/>
              <a:t> (the ventral lip of the foramen magnum). </a:t>
            </a:r>
          </a:p>
          <a:p>
            <a:r>
              <a:rPr lang="en-US" sz="2500" dirty="0" smtClean="0"/>
              <a:t> The paired </a:t>
            </a:r>
            <a:r>
              <a:rPr lang="en-US" sz="2500" dirty="0" err="1" smtClean="0">
                <a:solidFill>
                  <a:srgbClr val="FF0000"/>
                </a:solidFill>
              </a:rPr>
              <a:t>alar</a:t>
            </a:r>
            <a:r>
              <a:rPr lang="en-US" sz="2500" dirty="0" smtClean="0">
                <a:solidFill>
                  <a:srgbClr val="FF0000"/>
                </a:solidFill>
              </a:rPr>
              <a:t> ligaments  </a:t>
            </a:r>
            <a:r>
              <a:rPr lang="en-US" sz="2500" dirty="0" smtClean="0"/>
              <a:t>span the divide between C2 and the occipital </a:t>
            </a:r>
            <a:r>
              <a:rPr lang="en-US" sz="2500" dirty="0" err="1" smtClean="0"/>
              <a:t>condyles</a:t>
            </a:r>
            <a:r>
              <a:rPr lang="en-US" sz="2500" dirty="0" smtClean="0"/>
              <a:t>.  </a:t>
            </a:r>
          </a:p>
          <a:p>
            <a:r>
              <a:rPr lang="en-US" sz="2500" dirty="0" smtClean="0"/>
              <a:t>The </a:t>
            </a:r>
            <a:r>
              <a:rPr lang="en-US" sz="2500" dirty="0" smtClean="0">
                <a:solidFill>
                  <a:srgbClr val="FF0000"/>
                </a:solidFill>
              </a:rPr>
              <a:t>transverse </a:t>
            </a:r>
            <a:r>
              <a:rPr lang="en-US" sz="2500" dirty="0" err="1" smtClean="0">
                <a:solidFill>
                  <a:srgbClr val="FF0000"/>
                </a:solidFill>
              </a:rPr>
              <a:t>atlantoaxial</a:t>
            </a:r>
            <a:r>
              <a:rPr lang="en-US" sz="2500" dirty="0" smtClean="0">
                <a:solidFill>
                  <a:srgbClr val="FF0000"/>
                </a:solidFill>
              </a:rPr>
              <a:t> ligament </a:t>
            </a:r>
            <a:r>
              <a:rPr lang="en-US" sz="2500" dirty="0" smtClean="0"/>
              <a:t>traverses the dorsal border of the </a:t>
            </a:r>
            <a:r>
              <a:rPr lang="en-US" sz="2500" dirty="0" err="1" smtClean="0"/>
              <a:t>odontoid</a:t>
            </a:r>
            <a:r>
              <a:rPr lang="en-US" sz="2500" dirty="0" smtClean="0"/>
              <a:t> process, which often carries a groove for this strong ligament. </a:t>
            </a:r>
            <a:endParaRPr lang="ar-JO" sz="25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4419600" cy="4525963"/>
          </a:xfrm>
        </p:spPr>
        <p:txBody>
          <a:bodyPr>
            <a:normAutofit fontScale="70000" lnSpcReduction="20000"/>
          </a:bodyPr>
          <a:lstStyle/>
          <a:p>
            <a:r>
              <a:rPr lang="en-US" dirty="0" smtClean="0"/>
              <a:t>C2 has a relatively long</a:t>
            </a:r>
            <a:r>
              <a:rPr lang="en-US" dirty="0" smtClean="0">
                <a:solidFill>
                  <a:srgbClr val="FF0000"/>
                </a:solidFill>
              </a:rPr>
              <a:t> pars </a:t>
            </a:r>
            <a:r>
              <a:rPr lang="en-US" dirty="0" err="1" smtClean="0">
                <a:solidFill>
                  <a:srgbClr val="FF0000"/>
                </a:solidFill>
              </a:rPr>
              <a:t>interarticularis</a:t>
            </a:r>
            <a:r>
              <a:rPr lang="en-US" dirty="0" smtClean="0">
                <a:solidFill>
                  <a:srgbClr val="FF0000"/>
                </a:solidFill>
              </a:rPr>
              <a:t>   </a:t>
            </a:r>
            <a:r>
              <a:rPr lang="en-US" dirty="0" smtClean="0"/>
              <a:t>between superior and inferior articulating processes  </a:t>
            </a:r>
          </a:p>
          <a:p>
            <a:r>
              <a:rPr lang="en-US" dirty="0" smtClean="0"/>
              <a:t> The disproportionate length of the C2 pars </a:t>
            </a:r>
            <a:r>
              <a:rPr lang="en-US" dirty="0" err="1" smtClean="0"/>
              <a:t>interarticularis</a:t>
            </a:r>
            <a:r>
              <a:rPr lang="en-US" dirty="0" smtClean="0"/>
              <a:t> has important clinical implications. Because the superior and inferior articulating processes of C2 are </a:t>
            </a:r>
            <a:r>
              <a:rPr lang="en-US" dirty="0" err="1" smtClean="0">
                <a:solidFill>
                  <a:srgbClr val="FF0000"/>
                </a:solidFill>
              </a:rPr>
              <a:t>coronally</a:t>
            </a:r>
            <a:r>
              <a:rPr lang="en-US" dirty="0" smtClean="0">
                <a:solidFill>
                  <a:srgbClr val="FF0000"/>
                </a:solidFill>
              </a:rPr>
              <a:t> offset</a:t>
            </a:r>
            <a:r>
              <a:rPr lang="en-US" dirty="0" smtClean="0"/>
              <a:t>, extension applies significant strain on the C2 pars </a:t>
            </a:r>
            <a:r>
              <a:rPr lang="en-US" dirty="0" err="1" smtClean="0"/>
              <a:t>interarticularis</a:t>
            </a:r>
            <a:r>
              <a:rPr lang="en-US" dirty="0" smtClean="0"/>
              <a:t>. </a:t>
            </a:r>
          </a:p>
          <a:p>
            <a:r>
              <a:rPr lang="en-US" dirty="0" smtClean="0"/>
              <a:t>Under forceful hyperextension, the pars </a:t>
            </a:r>
            <a:r>
              <a:rPr lang="en-US" dirty="0" err="1" smtClean="0"/>
              <a:t>interarticularis</a:t>
            </a:r>
            <a:r>
              <a:rPr lang="en-US" dirty="0" smtClean="0"/>
              <a:t> may fracture, giving rise to the mechanism and morphology of the so-called </a:t>
            </a:r>
            <a:r>
              <a:rPr lang="en-US" dirty="0" smtClean="0">
                <a:solidFill>
                  <a:srgbClr val="FF0000"/>
                </a:solidFill>
              </a:rPr>
              <a:t>hangman’s fracture</a:t>
            </a:r>
            <a:endParaRPr lang="ar-JO" dirty="0">
              <a:solidFill>
                <a:srgbClr val="FF0000"/>
              </a:solidFill>
            </a:endParaRPr>
          </a:p>
        </p:txBody>
      </p:sp>
      <p:pic>
        <p:nvPicPr>
          <p:cNvPr id="22530" name="Picture 2" descr="http://www.gwc.maricopa.edu/class/bio201/vert/axis3ax.jpg"/>
          <p:cNvPicPr>
            <a:picLocks noChangeAspect="1" noChangeArrowheads="1"/>
          </p:cNvPicPr>
          <p:nvPr/>
        </p:nvPicPr>
        <p:blipFill>
          <a:blip r:embed="rId2"/>
          <a:srcRect/>
          <a:stretch>
            <a:fillRect/>
          </a:stretch>
        </p:blipFill>
        <p:spPr bwMode="auto">
          <a:xfrm>
            <a:off x="5257800" y="685800"/>
            <a:ext cx="3162300" cy="2590800"/>
          </a:xfrm>
          <a:prstGeom prst="rect">
            <a:avLst/>
          </a:prstGeom>
          <a:noFill/>
        </p:spPr>
      </p:pic>
      <p:pic>
        <p:nvPicPr>
          <p:cNvPr id="13316" name="Picture 4" descr="http://accessemergencymedicine.mhmedical.com/data/Books/schw1/schw1_c044f009.gif"/>
          <p:cNvPicPr>
            <a:picLocks noChangeAspect="1" noChangeArrowheads="1"/>
          </p:cNvPicPr>
          <p:nvPr/>
        </p:nvPicPr>
        <p:blipFill>
          <a:blip r:embed="rId3"/>
          <a:srcRect/>
          <a:stretch>
            <a:fillRect/>
          </a:stretch>
        </p:blipFill>
        <p:spPr bwMode="auto">
          <a:xfrm>
            <a:off x="4867275" y="3581400"/>
            <a:ext cx="4276725" cy="295275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images.slideplayer.com/22/6391667/slides/slide_49.jpg"/>
          <p:cNvPicPr>
            <a:picLocks noChangeAspect="1" noChangeArrowheads="1"/>
          </p:cNvPicPr>
          <p:nvPr/>
        </p:nvPicPr>
        <p:blipFill>
          <a:blip r:embed="rId2"/>
          <a:srcRect/>
          <a:stretch>
            <a:fillRect/>
          </a:stretch>
        </p:blipFill>
        <p:spPr bwMode="auto">
          <a:xfrm>
            <a:off x="914400" y="685800"/>
            <a:ext cx="6858000" cy="55626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Embryolog</a:t>
            </a:r>
            <a:r>
              <a:rPr lang="en-US"/>
              <a:t>y</a:t>
            </a:r>
            <a:r>
              <a:rPr lang="en-US" dirty="0" smtClean="0"/>
              <a:t/>
            </a:r>
            <a:br>
              <a:rPr lang="en-US" dirty="0" smtClean="0"/>
            </a:br>
            <a:endParaRPr lang="ar-JO" dirty="0"/>
          </a:p>
        </p:txBody>
      </p:sp>
      <p:pic>
        <p:nvPicPr>
          <p:cNvPr id="1026" name="Picture 2"/>
          <p:cNvPicPr>
            <a:picLocks noGrp="1" noChangeAspect="1" noChangeArrowheads="1"/>
          </p:cNvPicPr>
          <p:nvPr>
            <p:ph idx="1"/>
          </p:nvPr>
        </p:nvPicPr>
        <p:blipFill>
          <a:blip r:embed="rId2"/>
          <a:srcRect/>
          <a:stretch>
            <a:fillRect/>
          </a:stretch>
        </p:blipFill>
        <p:spPr bwMode="auto">
          <a:xfrm>
            <a:off x="304800" y="838200"/>
            <a:ext cx="8610599" cy="60198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9600" y="0"/>
            <a:ext cx="7162800" cy="68580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57200" y="1905000"/>
            <a:ext cx="8229600" cy="36576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US" dirty="0" err="1" smtClean="0"/>
              <a:t>Spina</a:t>
            </a:r>
            <a:r>
              <a:rPr lang="en-US" dirty="0" smtClean="0"/>
              <a:t> bifida occulta and aperta</a:t>
            </a:r>
            <a:endParaRPr lang="ar-JO" dirty="0"/>
          </a:p>
        </p:txBody>
      </p:sp>
      <p:sp>
        <p:nvSpPr>
          <p:cNvPr id="2" name="Oval 1"/>
          <p:cNvSpPr/>
          <p:nvPr/>
        </p:nvSpPr>
        <p:spPr>
          <a:xfrm>
            <a:off x="6872343" y="5562600"/>
            <a:ext cx="1928650" cy="1131332"/>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Important </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Congenital disorders(</a:t>
            </a:r>
            <a:r>
              <a:rPr lang="en-US" dirty="0" err="1" smtClean="0"/>
              <a:t>dysraphism</a:t>
            </a:r>
            <a:r>
              <a:rPr lang="en-US" dirty="0" smtClean="0"/>
              <a:t>)</a:t>
            </a:r>
            <a:endParaRPr lang="ar-JO" dirty="0"/>
          </a:p>
        </p:txBody>
      </p:sp>
      <p:pic>
        <p:nvPicPr>
          <p:cNvPr id="3074" name="Picture 2"/>
          <p:cNvPicPr>
            <a:picLocks noChangeAspect="1" noChangeArrowheads="1"/>
          </p:cNvPicPr>
          <p:nvPr/>
        </p:nvPicPr>
        <p:blipFill>
          <a:blip r:embed="rId2"/>
          <a:srcRect/>
          <a:stretch>
            <a:fillRect/>
          </a:stretch>
        </p:blipFill>
        <p:spPr bwMode="auto">
          <a:xfrm>
            <a:off x="1371600" y="1219200"/>
            <a:ext cx="3962400" cy="5257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334000" y="2438400"/>
            <a:ext cx="3124200" cy="30480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نتيجة بحث الصور عن ‪exhausted student‬‏"/>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72708" name="AutoShape 4" descr="نتيجة بحث الصور عن ‪exhausted student‬‏"/>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72710" name="Picture 6" descr="http://previews.123rf.com/images/mindof/mindof1106/mindof110600096/9689278-A-tired-nerd-falling-asleep-on-a-bunch-of-books--Stock-Photo-tired-man-student.jpg"/>
          <p:cNvPicPr>
            <a:picLocks noChangeAspect="1" noChangeArrowheads="1"/>
          </p:cNvPicPr>
          <p:nvPr/>
        </p:nvPicPr>
        <p:blipFill>
          <a:blip r:embed="rId2"/>
          <a:srcRect/>
          <a:stretch>
            <a:fillRect/>
          </a:stretch>
        </p:blipFill>
        <p:spPr bwMode="auto">
          <a:xfrm>
            <a:off x="609600" y="838200"/>
            <a:ext cx="7467600" cy="5410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Spinal Canal </a:t>
            </a:r>
            <a:br>
              <a:rPr lang="en-US" b="1" dirty="0" smtClean="0"/>
            </a:br>
            <a:endParaRPr lang="ar-JO" dirty="0"/>
          </a:p>
        </p:txBody>
      </p:sp>
      <p:pic>
        <p:nvPicPr>
          <p:cNvPr id="40962" name="Picture 2"/>
          <p:cNvPicPr>
            <a:picLocks noGrp="1" noChangeAspect="1" noChangeArrowheads="1"/>
          </p:cNvPicPr>
          <p:nvPr>
            <p:ph idx="1"/>
          </p:nvPr>
        </p:nvPicPr>
        <p:blipFill>
          <a:blip r:embed="rId2"/>
          <a:srcRect/>
          <a:stretch>
            <a:fillRect/>
          </a:stretch>
        </p:blipFill>
        <p:spPr bwMode="auto">
          <a:xfrm>
            <a:off x="4724400" y="3200400"/>
            <a:ext cx="3962400" cy="3657600"/>
          </a:xfrm>
          <a:prstGeom prst="rect">
            <a:avLst/>
          </a:prstGeom>
          <a:noFill/>
          <a:ln w="9525">
            <a:noFill/>
            <a:miter lim="800000"/>
            <a:headEnd/>
            <a:tailEnd/>
          </a:ln>
          <a:effectLst/>
        </p:spPr>
      </p:pic>
      <p:sp>
        <p:nvSpPr>
          <p:cNvPr id="5" name="Rectangle 4"/>
          <p:cNvSpPr/>
          <p:nvPr/>
        </p:nvSpPr>
        <p:spPr>
          <a:xfrm>
            <a:off x="914400" y="1524000"/>
            <a:ext cx="3124200" cy="4154984"/>
          </a:xfrm>
          <a:prstGeom prst="rect">
            <a:avLst/>
          </a:prstGeom>
        </p:spPr>
        <p:txBody>
          <a:bodyPr wrap="square">
            <a:spAutoFit/>
          </a:bodyPr>
          <a:lstStyle/>
          <a:p>
            <a:r>
              <a:rPr lang="en-US" sz="2400" dirty="0" smtClean="0"/>
              <a:t>Spinal canal dimensions vary along the </a:t>
            </a:r>
            <a:r>
              <a:rPr lang="en-US" sz="2400" dirty="0" err="1" smtClean="0"/>
              <a:t>rostral</a:t>
            </a:r>
            <a:r>
              <a:rPr lang="en-US" sz="2400" dirty="0" smtClean="0"/>
              <a:t>-caudal axis, being greatest in the cervical region and smallest in the </a:t>
            </a:r>
            <a:r>
              <a:rPr lang="en-US" sz="2400" dirty="0" err="1" smtClean="0"/>
              <a:t>midthoracic</a:t>
            </a:r>
            <a:r>
              <a:rPr lang="en-US" sz="2400" dirty="0" smtClean="0"/>
              <a:t> region. This variation is principally due to changes in the ventral-dorsal diameter. </a:t>
            </a:r>
            <a:endParaRPr lang="ar-JO" sz="2400" dirty="0"/>
          </a:p>
        </p:txBody>
      </p:sp>
      <p:pic>
        <p:nvPicPr>
          <p:cNvPr id="40964" name="Picture 4" descr="http://img.webmd.com/dtmcms/live/webmd/consumer_assets/site_images/media/medical/hw/n1329.jpg"/>
          <p:cNvPicPr>
            <a:picLocks noChangeAspect="1" noChangeArrowheads="1"/>
          </p:cNvPicPr>
          <p:nvPr/>
        </p:nvPicPr>
        <p:blipFill>
          <a:blip r:embed="rId3"/>
          <a:srcRect/>
          <a:stretch>
            <a:fillRect/>
          </a:stretch>
        </p:blipFill>
        <p:spPr bwMode="auto">
          <a:xfrm>
            <a:off x="4495800" y="990600"/>
            <a:ext cx="4381500" cy="2857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discoligamentous </a:t>
            </a:r>
            <a:r>
              <a:rPr lang="en-US" b="1" dirty="0" err="1" smtClean="0"/>
              <a:t>structures:Vertebral</a:t>
            </a:r>
            <a:r>
              <a:rPr lang="en-US" b="1" dirty="0" smtClean="0"/>
              <a:t> Articulations</a:t>
            </a:r>
            <a:endParaRPr lang="ar-JO" dirty="0"/>
          </a:p>
        </p:txBody>
      </p:sp>
      <p:sp>
        <p:nvSpPr>
          <p:cNvPr id="3" name="Content Placeholder 2"/>
          <p:cNvSpPr>
            <a:spLocks noGrp="1"/>
          </p:cNvSpPr>
          <p:nvPr>
            <p:ph idx="1"/>
          </p:nvPr>
        </p:nvSpPr>
        <p:spPr>
          <a:xfrm>
            <a:off x="228600" y="1600200"/>
            <a:ext cx="4648200" cy="4876800"/>
          </a:xfrm>
        </p:spPr>
        <p:txBody>
          <a:bodyPr>
            <a:normAutofit fontScale="92500" lnSpcReduction="10000"/>
          </a:bodyPr>
          <a:lstStyle/>
          <a:p>
            <a:r>
              <a:rPr lang="en-US" dirty="0" smtClean="0"/>
              <a:t>There are two types of articulations that enable the 33 vertebrae to not only provide support, protection, and absorb shock, but also to provide </a:t>
            </a:r>
            <a:r>
              <a:rPr lang="en-US" dirty="0" smtClean="0">
                <a:solidFill>
                  <a:srgbClr val="FF0000"/>
                </a:solidFill>
              </a:rPr>
              <a:t>flexibility</a:t>
            </a:r>
            <a:r>
              <a:rPr lang="en-US" dirty="0" smtClean="0"/>
              <a:t>. </a:t>
            </a:r>
          </a:p>
          <a:p>
            <a:r>
              <a:rPr lang="en-US" dirty="0" smtClean="0"/>
              <a:t>These two articulations are the </a:t>
            </a:r>
            <a:r>
              <a:rPr lang="en-US" dirty="0" smtClean="0">
                <a:solidFill>
                  <a:srgbClr val="FF0000"/>
                </a:solidFill>
              </a:rPr>
              <a:t>intervertebral discs </a:t>
            </a:r>
            <a:r>
              <a:rPr lang="en-US" dirty="0" smtClean="0"/>
              <a:t>and</a:t>
            </a:r>
            <a:r>
              <a:rPr lang="en-US" dirty="0" smtClean="0">
                <a:solidFill>
                  <a:srgbClr val="FF0000"/>
                </a:solidFill>
              </a:rPr>
              <a:t> the zygapophyseal joints</a:t>
            </a:r>
            <a:r>
              <a:rPr lang="en-US" dirty="0" smtClean="0"/>
              <a:t>. </a:t>
            </a:r>
          </a:p>
          <a:p>
            <a:pPr>
              <a:buNone/>
            </a:pPr>
            <a:endParaRPr lang="en-US" dirty="0" smtClean="0"/>
          </a:p>
          <a:p>
            <a:endParaRPr lang="ar-JO" dirty="0"/>
          </a:p>
        </p:txBody>
      </p:sp>
      <p:pic>
        <p:nvPicPr>
          <p:cNvPr id="2050" name="Picture 2"/>
          <p:cNvPicPr>
            <a:picLocks noChangeAspect="1" noChangeArrowheads="1"/>
          </p:cNvPicPr>
          <p:nvPr/>
        </p:nvPicPr>
        <p:blipFill>
          <a:blip r:embed="rId2"/>
          <a:srcRect/>
          <a:stretch>
            <a:fillRect/>
          </a:stretch>
        </p:blipFill>
        <p:spPr bwMode="auto">
          <a:xfrm>
            <a:off x="5029200" y="1676400"/>
            <a:ext cx="3733800" cy="35814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Intervertebral discs</a:t>
            </a:r>
            <a:endParaRPr lang="ar-JO" dirty="0"/>
          </a:p>
        </p:txBody>
      </p:sp>
      <p:sp>
        <p:nvSpPr>
          <p:cNvPr id="6" name="Rectangle 5"/>
          <p:cNvSpPr/>
          <p:nvPr/>
        </p:nvSpPr>
        <p:spPr>
          <a:xfrm>
            <a:off x="304800" y="1447800"/>
            <a:ext cx="3124200" cy="4062651"/>
          </a:xfrm>
          <a:prstGeom prst="rect">
            <a:avLst/>
          </a:prstGeom>
        </p:spPr>
        <p:txBody>
          <a:bodyPr wrap="square">
            <a:spAutoFit/>
          </a:bodyPr>
          <a:lstStyle/>
          <a:p>
            <a:endParaRPr lang="ar-JO" dirty="0" smtClean="0"/>
          </a:p>
          <a:p>
            <a:r>
              <a:rPr lang="en-US" dirty="0" smtClean="0"/>
              <a:t> </a:t>
            </a:r>
            <a:r>
              <a:rPr lang="en-US" sz="2000" dirty="0" smtClean="0"/>
              <a:t>The general function of the intervertebral disc is twofold:  </a:t>
            </a:r>
          </a:p>
          <a:p>
            <a:pPr marL="342900" indent="-342900">
              <a:buAutoNum type="arabicParenBoth"/>
            </a:pPr>
            <a:r>
              <a:rPr lang="en-US" sz="2000" dirty="0" smtClean="0"/>
              <a:t>It deforms to accommodate compressive loads, a role assumed by </a:t>
            </a:r>
            <a:r>
              <a:rPr lang="en-US" sz="2000" dirty="0" smtClean="0">
                <a:solidFill>
                  <a:srgbClr val="FF0000"/>
                </a:solidFill>
              </a:rPr>
              <a:t>the nucleus </a:t>
            </a:r>
            <a:r>
              <a:rPr lang="en-US" sz="2000" dirty="0" err="1" smtClean="0">
                <a:solidFill>
                  <a:srgbClr val="FF0000"/>
                </a:solidFill>
              </a:rPr>
              <a:t>pulposus</a:t>
            </a:r>
            <a:r>
              <a:rPr lang="en-US" sz="2000" dirty="0" smtClean="0"/>
              <a:t>, and </a:t>
            </a:r>
          </a:p>
          <a:p>
            <a:pPr marL="342900" indent="-342900">
              <a:buAutoNum type="arabicParenBoth"/>
            </a:pPr>
            <a:r>
              <a:rPr lang="en-US" sz="2000" dirty="0" smtClean="0"/>
              <a:t> It resists tensile and </a:t>
            </a:r>
            <a:r>
              <a:rPr lang="en-US" sz="2000" dirty="0" err="1" smtClean="0"/>
              <a:t>torsional</a:t>
            </a:r>
            <a:r>
              <a:rPr lang="en-US" sz="2000" dirty="0" smtClean="0"/>
              <a:t> stresses, a role assumed by </a:t>
            </a:r>
            <a:r>
              <a:rPr lang="en-US" sz="2000" dirty="0" smtClean="0">
                <a:solidFill>
                  <a:srgbClr val="FF0000"/>
                </a:solidFill>
              </a:rPr>
              <a:t>the </a:t>
            </a:r>
            <a:r>
              <a:rPr lang="en-US" sz="2000" dirty="0" err="1" smtClean="0">
                <a:solidFill>
                  <a:srgbClr val="FF0000"/>
                </a:solidFill>
              </a:rPr>
              <a:t>anulus</a:t>
            </a:r>
            <a:r>
              <a:rPr lang="en-US" sz="2000" dirty="0" smtClean="0">
                <a:solidFill>
                  <a:srgbClr val="FF0000"/>
                </a:solidFill>
              </a:rPr>
              <a:t> </a:t>
            </a:r>
            <a:r>
              <a:rPr lang="en-US" sz="2000" dirty="0" err="1" smtClean="0">
                <a:solidFill>
                  <a:srgbClr val="FF0000"/>
                </a:solidFill>
              </a:rPr>
              <a:t>fibrosus</a:t>
            </a:r>
            <a:r>
              <a:rPr lang="en-US" sz="2000" dirty="0" smtClean="0">
                <a:solidFill>
                  <a:srgbClr val="FF0000"/>
                </a:solidFill>
              </a:rPr>
              <a:t>  </a:t>
            </a:r>
            <a:endParaRPr lang="ar-JO" sz="2000" dirty="0">
              <a:solidFill>
                <a:srgbClr val="FF0000"/>
              </a:solidFill>
            </a:endParaRPr>
          </a:p>
        </p:txBody>
      </p:sp>
      <p:pic>
        <p:nvPicPr>
          <p:cNvPr id="8" name="Picture 4" descr="http://upload.wikimedia.org/wikipedia/commons/0/0f/716_Intervertebral_Disk.jpg"/>
          <p:cNvPicPr>
            <a:picLocks noGrp="1" noChangeAspect="1" noChangeArrowheads="1"/>
          </p:cNvPicPr>
          <p:nvPr>
            <p:ph idx="1"/>
          </p:nvPr>
        </p:nvPicPr>
        <p:blipFill>
          <a:blip r:embed="rId2"/>
          <a:srcRect/>
          <a:stretch>
            <a:fillRect/>
          </a:stretch>
        </p:blipFill>
        <p:spPr bwMode="auto">
          <a:xfrm>
            <a:off x="3657600" y="1447801"/>
            <a:ext cx="5029200" cy="2971799"/>
          </a:xfrm>
          <a:prstGeom prst="rect">
            <a:avLst/>
          </a:prstGeom>
          <a:noFill/>
        </p:spPr>
      </p:pic>
      <p:pic>
        <p:nvPicPr>
          <p:cNvPr id="53249" name="Picture 1"/>
          <p:cNvPicPr>
            <a:picLocks noChangeAspect="1" noChangeArrowheads="1"/>
          </p:cNvPicPr>
          <p:nvPr/>
        </p:nvPicPr>
        <p:blipFill>
          <a:blip r:embed="rId3"/>
          <a:srcRect/>
          <a:stretch>
            <a:fillRect/>
          </a:stretch>
        </p:blipFill>
        <p:spPr bwMode="auto">
          <a:xfrm>
            <a:off x="5181600" y="4648200"/>
            <a:ext cx="2476500" cy="2209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The Intervertebral discs</a:t>
            </a:r>
            <a:endParaRPr lang="ar-JO" dirty="0"/>
          </a:p>
        </p:txBody>
      </p:sp>
      <p:pic>
        <p:nvPicPr>
          <p:cNvPr id="4" name="Picture 2"/>
          <p:cNvPicPr>
            <a:picLocks noGrp="1" noChangeAspect="1" noChangeArrowheads="1"/>
          </p:cNvPicPr>
          <p:nvPr>
            <p:ph idx="1"/>
          </p:nvPr>
        </p:nvPicPr>
        <p:blipFill>
          <a:blip r:embed="rId2"/>
          <a:srcRect/>
          <a:stretch>
            <a:fillRect/>
          </a:stretch>
        </p:blipFill>
        <p:spPr bwMode="auto">
          <a:xfrm>
            <a:off x="4648200" y="1295400"/>
            <a:ext cx="4143375" cy="4114800"/>
          </a:xfrm>
          <a:prstGeom prst="rect">
            <a:avLst/>
          </a:prstGeom>
          <a:noFill/>
          <a:ln w="9525">
            <a:noFill/>
            <a:miter lim="800000"/>
            <a:headEnd/>
            <a:tailEnd/>
          </a:ln>
          <a:effectLst/>
        </p:spPr>
      </p:pic>
      <p:sp>
        <p:nvSpPr>
          <p:cNvPr id="5" name="Rectangle 4"/>
          <p:cNvSpPr/>
          <p:nvPr/>
        </p:nvSpPr>
        <p:spPr>
          <a:xfrm>
            <a:off x="381000" y="1371600"/>
            <a:ext cx="3733800" cy="5016758"/>
          </a:xfrm>
          <a:prstGeom prst="rect">
            <a:avLst/>
          </a:prstGeom>
        </p:spPr>
        <p:txBody>
          <a:bodyPr wrap="square">
            <a:spAutoFit/>
          </a:bodyPr>
          <a:lstStyle/>
          <a:p>
            <a:r>
              <a:rPr lang="en-US" sz="2000" dirty="0" smtClean="0"/>
              <a:t>At a microscopic level,</a:t>
            </a:r>
            <a:r>
              <a:rPr lang="en-US" sz="2000" dirty="0" smtClean="0">
                <a:solidFill>
                  <a:srgbClr val="FF0000"/>
                </a:solidFill>
              </a:rPr>
              <a:t> the nucleus </a:t>
            </a:r>
            <a:r>
              <a:rPr lang="en-US" sz="2000" dirty="0" err="1" smtClean="0">
                <a:solidFill>
                  <a:srgbClr val="FF0000"/>
                </a:solidFill>
              </a:rPr>
              <a:t>pulposus</a:t>
            </a:r>
            <a:r>
              <a:rPr lang="en-US" sz="2000" dirty="0" smtClean="0">
                <a:solidFill>
                  <a:srgbClr val="FF0000"/>
                </a:solidFill>
              </a:rPr>
              <a:t> </a:t>
            </a:r>
            <a:r>
              <a:rPr lang="en-US" sz="2000" dirty="0" smtClean="0"/>
              <a:t>consists of a </a:t>
            </a:r>
            <a:r>
              <a:rPr lang="en-US" sz="2000" dirty="0" err="1" smtClean="0"/>
              <a:t>semifluid</a:t>
            </a:r>
            <a:r>
              <a:rPr lang="en-US" sz="2000" dirty="0" smtClean="0"/>
              <a:t>, gel-like substance embedded in a fine meshwork of fibrous strands. This structure results in a </a:t>
            </a:r>
            <a:r>
              <a:rPr lang="en-US" sz="2000" dirty="0" err="1" smtClean="0"/>
              <a:t>viscoelastic</a:t>
            </a:r>
            <a:r>
              <a:rPr lang="en-US" sz="2000" dirty="0" smtClean="0"/>
              <a:t> property that allows the disc to withstand and absorb axial stress.  </a:t>
            </a:r>
          </a:p>
          <a:p>
            <a:r>
              <a:rPr lang="en-US" sz="2000" dirty="0" smtClean="0">
                <a:solidFill>
                  <a:srgbClr val="FF0000"/>
                </a:solidFill>
              </a:rPr>
              <a:t>The </a:t>
            </a:r>
            <a:r>
              <a:rPr lang="en-US" sz="2000" dirty="0" err="1" smtClean="0">
                <a:solidFill>
                  <a:srgbClr val="FF0000"/>
                </a:solidFill>
              </a:rPr>
              <a:t>anulus</a:t>
            </a:r>
            <a:r>
              <a:rPr lang="en-US" sz="2000" dirty="0" smtClean="0">
                <a:solidFill>
                  <a:srgbClr val="FF0000"/>
                </a:solidFill>
              </a:rPr>
              <a:t> </a:t>
            </a:r>
            <a:r>
              <a:rPr lang="en-US" sz="2000" dirty="0" err="1" smtClean="0">
                <a:solidFill>
                  <a:srgbClr val="FF0000"/>
                </a:solidFill>
              </a:rPr>
              <a:t>fibrosus</a:t>
            </a:r>
            <a:r>
              <a:rPr lang="en-US" sz="2000" dirty="0" smtClean="0">
                <a:solidFill>
                  <a:srgbClr val="FF0000"/>
                </a:solidFill>
              </a:rPr>
              <a:t> </a:t>
            </a:r>
            <a:r>
              <a:rPr lang="en-US" sz="2000" dirty="0" smtClean="0"/>
              <a:t>has a </a:t>
            </a:r>
            <a:r>
              <a:rPr lang="en-US" sz="2000" dirty="0" err="1" smtClean="0"/>
              <a:t>lamellated</a:t>
            </a:r>
            <a:r>
              <a:rPr lang="en-US" sz="2000" dirty="0" smtClean="0"/>
              <a:t> boundary of intersecting fibrous strands. </a:t>
            </a:r>
            <a:r>
              <a:rPr lang="en-US" sz="2000" dirty="0" err="1" smtClean="0"/>
              <a:t>Anular</a:t>
            </a:r>
            <a:r>
              <a:rPr lang="en-US" sz="2000" dirty="0" smtClean="0"/>
              <a:t> fibers known as </a:t>
            </a:r>
            <a:r>
              <a:rPr lang="en-US" sz="2000" dirty="0" err="1" smtClean="0">
                <a:solidFill>
                  <a:srgbClr val="FF0000"/>
                </a:solidFill>
              </a:rPr>
              <a:t>Sharpey</a:t>
            </a:r>
            <a:r>
              <a:rPr lang="en-US" sz="2000" dirty="0" smtClean="0">
                <a:solidFill>
                  <a:srgbClr val="FF0000"/>
                </a:solidFill>
              </a:rPr>
              <a:t> fibers </a:t>
            </a:r>
            <a:r>
              <a:rPr lang="en-US" sz="2000" dirty="0" smtClean="0"/>
              <a:t>penetrate the dense cortical bone that makes up the outer ring of the vertebral end plate. </a:t>
            </a:r>
            <a:endParaRPr lang="ar-JO" sz="2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2412</Words>
  <Application>Microsoft Office PowerPoint</Application>
  <PresentationFormat>On-screen Show (4:3)</PresentationFormat>
  <Paragraphs>141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The vertebral column  Dr.Qussay Salih AlSabbagh Neurosurgery department </vt:lpstr>
      <vt:lpstr>PowerPoint Presentation</vt:lpstr>
      <vt:lpstr>The vertebral column</vt:lpstr>
      <vt:lpstr>The  Typical Vertebra</vt:lpstr>
      <vt:lpstr>The  Typical Vertebra</vt:lpstr>
      <vt:lpstr>The Spinal Canal  </vt:lpstr>
      <vt:lpstr>The discoligamentous structures:Vertebral Articulations</vt:lpstr>
      <vt:lpstr>The Intervertebral discs</vt:lpstr>
      <vt:lpstr>The Intervertebral discs</vt:lpstr>
      <vt:lpstr>PowerPoint Presentation</vt:lpstr>
      <vt:lpstr>PowerPoint Presentation</vt:lpstr>
      <vt:lpstr>PowerPoint Presentation</vt:lpstr>
      <vt:lpstr>Zygapophyseal joints(facet)</vt:lpstr>
      <vt:lpstr>PowerPoint Presentation</vt:lpstr>
      <vt:lpstr>Facet joint block for low back pain</vt:lpstr>
      <vt:lpstr>Vertebral Ligaments</vt:lpstr>
      <vt:lpstr>PowerPoint Presentation</vt:lpstr>
      <vt:lpstr>Anterior Longitudinal Ligament </vt:lpstr>
      <vt:lpstr>Posterior Longitudinal Ligament </vt:lpstr>
      <vt:lpstr>Ligamentum Flavum </vt:lpstr>
      <vt:lpstr>THE NEURAL STRUCTURES Spinal Cord  </vt:lpstr>
      <vt:lpstr>PowerPoint Presentation</vt:lpstr>
      <vt:lpstr>PowerPoint Presentation</vt:lpstr>
      <vt:lpstr>PowerPoint Presentation</vt:lpstr>
      <vt:lpstr>PowerPoint Presentation</vt:lpstr>
      <vt:lpstr>PowerPoint Presentation</vt:lpstr>
      <vt:lpstr>Intradural nerve roots </vt:lpstr>
      <vt:lpstr>The cervical roots</vt:lpstr>
      <vt:lpstr>The Cauda Equina </vt:lpstr>
      <vt:lpstr>PowerPoint Presentation</vt:lpstr>
      <vt:lpstr>The lateral recess&amp; neural foramen </vt:lpstr>
      <vt:lpstr>Lumbar puncture</vt:lpstr>
      <vt:lpstr>Vascular Anatomy- Vertebral Artery Anatomy</vt:lpstr>
      <vt:lpstr>PowerPoint Presentation</vt:lpstr>
      <vt:lpstr>PowerPoint Presentation</vt:lpstr>
      <vt:lpstr>PowerPoint Presentation</vt:lpstr>
      <vt:lpstr>PowerPoint Presentation</vt:lpstr>
      <vt:lpstr>Variation in the shape of the vertbrae</vt:lpstr>
      <vt:lpstr>TYPICAL CERVICAL VERTBRA(SUBAXIAL)</vt:lpstr>
      <vt:lpstr>PowerPoint Presentation</vt:lpstr>
      <vt:lpstr>Typical thoracic vertbra</vt:lpstr>
      <vt:lpstr>PowerPoint Presentation</vt:lpstr>
      <vt:lpstr>Typical lumbar vertbra</vt:lpstr>
      <vt:lpstr>PowerPoint Presentation</vt:lpstr>
      <vt:lpstr>Innervation of the Spine </vt:lpstr>
      <vt:lpstr>PowerPoint Presentation</vt:lpstr>
      <vt:lpstr>The Atypical vertebra </vt:lpstr>
      <vt:lpstr>PowerPoint Presentation</vt:lpstr>
      <vt:lpstr>Jefferson fracture</vt:lpstr>
      <vt:lpstr>  The C2, or axis</vt:lpstr>
      <vt:lpstr>Ligaments Of The Odontoid</vt:lpstr>
      <vt:lpstr>PowerPoint Presentation</vt:lpstr>
      <vt:lpstr>PowerPoint Presentation</vt:lpstr>
      <vt:lpstr>Embryology </vt:lpstr>
      <vt:lpstr>PowerPoint Presentation</vt:lpstr>
      <vt:lpstr>Spina bifida occulta and aperta</vt:lpstr>
      <vt:lpstr>Congenital disorders(dysraphism)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juh</cp:lastModifiedBy>
  <cp:revision>145</cp:revision>
  <dcterms:created xsi:type="dcterms:W3CDTF">2006-08-16T00:00:00Z</dcterms:created>
  <dcterms:modified xsi:type="dcterms:W3CDTF">2016-03-11T14:02:28Z</dcterms:modified>
</cp:coreProperties>
</file>