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85" r:id="rId9"/>
    <p:sldId id="386" r:id="rId10"/>
    <p:sldId id="387" r:id="rId11"/>
    <p:sldId id="298" r:id="rId12"/>
    <p:sldId id="272" r:id="rId13"/>
    <p:sldId id="273" r:id="rId14"/>
    <p:sldId id="360" r:id="rId15"/>
    <p:sldId id="275" r:id="rId16"/>
    <p:sldId id="277" r:id="rId17"/>
    <p:sldId id="283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BC89-8584-4199-B6B5-56F880F6AFC8}" type="datetimeFigureOut">
              <a:rPr lang="en-US" smtClean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E5C4-9F85-4A18-A494-642ED23681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myeloid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mutations that impede </a:t>
            </a:r>
            <a:r>
              <a:rPr lang="en-US" dirty="0" err="1" smtClean="0"/>
              <a:t>myeloblast</a:t>
            </a:r>
            <a:r>
              <a:rPr lang="en-US" dirty="0" smtClean="0"/>
              <a:t> differentiation, and increases proliferation,  </a:t>
            </a:r>
          </a:p>
          <a:p>
            <a:r>
              <a:rPr lang="en-US" dirty="0" smtClean="0"/>
              <a:t>Accumulated blasts leads to marrow failure (</a:t>
            </a:r>
            <a:r>
              <a:rPr lang="en-US" dirty="0" err="1" smtClean="0"/>
              <a:t>myelophthisic</a:t>
            </a:r>
            <a:r>
              <a:rPr lang="en-US" dirty="0" smtClean="0"/>
              <a:t> anemia)</a:t>
            </a:r>
          </a:p>
          <a:p>
            <a:r>
              <a:rPr lang="en-US" dirty="0" smtClean="0"/>
              <a:t>AML occurs at all ages, but the incidence rises throughout life</a:t>
            </a:r>
          </a:p>
          <a:p>
            <a:r>
              <a:rPr lang="en-US" dirty="0" smtClean="0"/>
              <a:t>Diagnosis of AML: blast count is ≥ 20% of bone marrow cells or peripheral blood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 pain</a:t>
            </a:r>
          </a:p>
          <a:p>
            <a:r>
              <a:rPr lang="en-US" dirty="0" smtClean="0"/>
              <a:t>Bleeding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Infections</a:t>
            </a:r>
          </a:p>
          <a:p>
            <a:r>
              <a:rPr lang="en-US" dirty="0" smtClean="0"/>
              <a:t>Solid organ damage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Lymphoid </a:t>
            </a:r>
            <a:r>
              <a:rPr lang="en-US" dirty="0" err="1" smtClean="0"/>
              <a:t>neoplasms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Neoplastic disorders originate from B or T lymphocytes</a:t>
            </a:r>
          </a:p>
          <a:p>
            <a:r>
              <a:rPr lang="en-US" dirty="0" smtClean="0"/>
              <a:t>Most commonly arise in lymph nodes</a:t>
            </a:r>
          </a:p>
          <a:p>
            <a:r>
              <a:rPr lang="en-US" dirty="0" smtClean="0"/>
              <a:t>If circulates peripheral blood or bone marrow, it is called lymphoid leukemia</a:t>
            </a:r>
          </a:p>
          <a:p>
            <a:r>
              <a:rPr lang="en-US" dirty="0" smtClean="0"/>
              <a:t>They vary </a:t>
            </a:r>
            <a:r>
              <a:rPr lang="en-US" dirty="0"/>
              <a:t>widely in their clinical presentation and </a:t>
            </a:r>
            <a:r>
              <a:rPr lang="en-US" dirty="0" smtClean="0"/>
              <a:t>behavior, low or high-grade lymphomas</a:t>
            </a:r>
          </a:p>
          <a:p>
            <a:r>
              <a:rPr lang="en-US" dirty="0" smtClean="0"/>
              <a:t>Generally classified as Hodgkin and non-Hodgkin lymphomas</a:t>
            </a:r>
          </a:p>
          <a:p>
            <a:r>
              <a:rPr lang="en-US" dirty="0" smtClean="0"/>
              <a:t>Risk factors: immune suppression, chronic inflammation, EBV, HHV8, HTLV1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75" y="304800"/>
            <a:ext cx="842765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 lymph nodes (&gt;2 cm)</a:t>
            </a:r>
          </a:p>
          <a:p>
            <a:r>
              <a:rPr lang="en-US" dirty="0" smtClean="0"/>
              <a:t>Patients may have B-symptoms: fever, night sweating, weight loss, anorexia</a:t>
            </a:r>
          </a:p>
          <a:p>
            <a:r>
              <a:rPr lang="en-US" dirty="0" smtClean="0"/>
              <a:t>Immune suppression</a:t>
            </a:r>
          </a:p>
          <a:p>
            <a:r>
              <a:rPr lang="en-US" dirty="0" smtClean="0"/>
              <a:t>High LDH level</a:t>
            </a:r>
          </a:p>
          <a:p>
            <a:r>
              <a:rPr lang="en-US" dirty="0" smtClean="0"/>
              <a:t>Microscopic: Abnormal architecture</a:t>
            </a:r>
          </a:p>
          <a:p>
            <a:r>
              <a:rPr lang="en-US" dirty="0" smtClean="0"/>
              <a:t>Overgrowth of B or T-cells</a:t>
            </a:r>
          </a:p>
          <a:p>
            <a:r>
              <a:rPr lang="en-US" dirty="0" smtClean="0"/>
              <a:t>B-cells express CD19, CD20</a:t>
            </a:r>
          </a:p>
          <a:p>
            <a:r>
              <a:rPr lang="en-US" dirty="0" smtClean="0"/>
              <a:t>T-cells express CD2, CD3, CD5</a:t>
            </a:r>
          </a:p>
          <a:p>
            <a:r>
              <a:rPr lang="en-US" dirty="0" err="1" smtClean="0"/>
              <a:t>Lymphoblasts</a:t>
            </a:r>
            <a:r>
              <a:rPr lang="en-US" dirty="0" smtClean="0"/>
              <a:t> express Terminal </a:t>
            </a:r>
            <a:r>
              <a:rPr lang="en-US" dirty="0" err="1" smtClean="0"/>
              <a:t>deoxynucleotidyl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(</a:t>
            </a:r>
            <a:r>
              <a:rPr lang="en-US" dirty="0" err="1" smtClean="0"/>
              <a:t>TdT</a:t>
            </a:r>
            <a:r>
              <a:rPr lang="en-US" dirty="0" smtClean="0"/>
              <a:t>) enzyme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Acute Lymphoblastic </a:t>
            </a:r>
            <a:r>
              <a:rPr lang="en-US" sz="3600" dirty="0" smtClean="0"/>
              <a:t>Leukemia/ </a:t>
            </a:r>
            <a:r>
              <a:rPr lang="en-US" sz="3600" dirty="0"/>
              <a:t>Lymphoma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aggressive, high-grade type of leukemia/lymphoma</a:t>
            </a:r>
          </a:p>
          <a:p>
            <a:r>
              <a:rPr lang="en-US" dirty="0" smtClean="0"/>
              <a:t>Arises from precursor lymphoid cells (</a:t>
            </a:r>
            <a:r>
              <a:rPr lang="en-US" dirty="0" err="1" smtClean="0"/>
              <a:t>lymphoblasts</a:t>
            </a:r>
            <a:r>
              <a:rPr lang="en-US" dirty="0" smtClean="0"/>
              <a:t>), B or T</a:t>
            </a:r>
          </a:p>
          <a:p>
            <a:r>
              <a:rPr lang="en-US" dirty="0" smtClean="0"/>
              <a:t>B-ALL is the most common cancer is children, arises from BM, affecting blood, and sometimes LNs</a:t>
            </a:r>
          </a:p>
          <a:p>
            <a:r>
              <a:rPr lang="en-US" dirty="0" smtClean="0"/>
              <a:t>T-ALL occurs mainly in male adolescents, arises from thymus, then affecting blood, BM and other tissues</a:t>
            </a:r>
          </a:p>
          <a:p>
            <a:r>
              <a:rPr lang="en-US" dirty="0" err="1" smtClean="0"/>
              <a:t>Lymphoblasts</a:t>
            </a:r>
            <a:r>
              <a:rPr lang="en-US" dirty="0" smtClean="0"/>
              <a:t> develop mutations in transcription genes which regulate both lymphocyte differentiation and proliferation</a:t>
            </a:r>
          </a:p>
          <a:p>
            <a:r>
              <a:rPr lang="en-US" dirty="0" smtClean="0"/>
              <a:t>Blasts express Terminal </a:t>
            </a:r>
            <a:r>
              <a:rPr lang="en-US" dirty="0" err="1" smtClean="0"/>
              <a:t>deoxynucleotidyl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(</a:t>
            </a:r>
            <a:r>
              <a:rPr lang="en-US" dirty="0" err="1" smtClean="0"/>
              <a:t>TdT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Lymphoblasts</a:t>
            </a:r>
            <a:r>
              <a:rPr lang="en-US" dirty="0" smtClean="0"/>
              <a:t> ≥ 20% BM cells, causing </a:t>
            </a:r>
            <a:r>
              <a:rPr lang="en-US" dirty="0" err="1" smtClean="0"/>
              <a:t>myelophthisic</a:t>
            </a:r>
            <a:r>
              <a:rPr lang="en-US" dirty="0" smtClean="0"/>
              <a:t> anemia</a:t>
            </a:r>
          </a:p>
          <a:p>
            <a:r>
              <a:rPr lang="en-US" dirty="0" smtClean="0"/>
              <a:t>When disease manifests in lymph nodes, called lymphoblastic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Abrupt, stormy </a:t>
            </a:r>
            <a:r>
              <a:rPr lang="en-US" sz="3400" dirty="0" smtClean="0"/>
              <a:t>onset of symptoms</a:t>
            </a:r>
            <a:r>
              <a:rPr lang="en-US" sz="3400" dirty="0"/>
              <a:t> </a:t>
            </a:r>
          </a:p>
          <a:p>
            <a:r>
              <a:rPr lang="en-US" sz="3400" dirty="0" smtClean="0"/>
              <a:t>Patients have fever, anemia, bleeding, bone pain</a:t>
            </a:r>
            <a:endParaRPr lang="en-US" sz="3400" dirty="0"/>
          </a:p>
          <a:p>
            <a:r>
              <a:rPr lang="en-US" sz="3400" dirty="0" err="1" smtClean="0"/>
              <a:t>Lymphoblasts</a:t>
            </a:r>
            <a:r>
              <a:rPr lang="en-US" sz="3400" dirty="0" smtClean="0"/>
              <a:t> tend to disseminate into tissues: Generalized </a:t>
            </a:r>
            <a:r>
              <a:rPr lang="en-US" sz="3400" dirty="0" err="1"/>
              <a:t>lymphadenopathy</a:t>
            </a:r>
            <a:r>
              <a:rPr lang="en-US" sz="3400" dirty="0"/>
              <a:t>, </a:t>
            </a:r>
            <a:r>
              <a:rPr lang="en-US" sz="3400" dirty="0" err="1"/>
              <a:t>splenomegaly</a:t>
            </a:r>
            <a:r>
              <a:rPr lang="en-US" sz="3400" dirty="0" smtClean="0"/>
              <a:t>, </a:t>
            </a:r>
            <a:r>
              <a:rPr lang="en-US" sz="3400" dirty="0" err="1" smtClean="0"/>
              <a:t>hepatomegaly</a:t>
            </a:r>
            <a:r>
              <a:rPr lang="en-US" sz="3400" dirty="0" smtClean="0"/>
              <a:t>, brain, testis (in contrast to AML)</a:t>
            </a:r>
            <a:endParaRPr lang="en-US" sz="3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dirty="0" smtClean="0"/>
              <a:t>Morphology: </a:t>
            </a:r>
            <a:r>
              <a:rPr lang="en-US" dirty="0" err="1" smtClean="0"/>
              <a:t>lymphoblasts</a:t>
            </a:r>
            <a:r>
              <a:rPr lang="en-US" dirty="0" smtClean="0"/>
              <a:t> have fine chromatin, minimal </a:t>
            </a:r>
            <a:r>
              <a:rPr lang="en-US" dirty="0" err="1" smtClean="0"/>
              <a:t>agranular</a:t>
            </a:r>
            <a:r>
              <a:rPr lang="en-US" dirty="0" smtClean="0"/>
              <a:t> cytoplasm</a:t>
            </a:r>
            <a:endParaRPr lang="en-US" dirty="0"/>
          </a:p>
        </p:txBody>
      </p:sp>
      <p:pic>
        <p:nvPicPr>
          <p:cNvPr id="4" name="Picture 3" descr="b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336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Lymphocytic Leukemia/Small Lymphocytic Lymphoma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Low grade B-cell lymphoma</a:t>
            </a:r>
          </a:p>
          <a:p>
            <a:r>
              <a:rPr lang="en-US" dirty="0" smtClean="0"/>
              <a:t>Cells are small, round, mature looking similar to normal lymphocytes</a:t>
            </a:r>
          </a:p>
          <a:p>
            <a:r>
              <a:rPr lang="en-US" dirty="0" smtClean="0"/>
              <a:t>Affects BM and blood (CLL), or LN (SLL)</a:t>
            </a:r>
          </a:p>
          <a:p>
            <a:r>
              <a:rPr lang="en-US" dirty="0" smtClean="0"/>
              <a:t>Bcl2 (anti-apoptotic protein) is up-regulated</a:t>
            </a:r>
          </a:p>
          <a:p>
            <a:r>
              <a:rPr lang="en-US" dirty="0" smtClean="0"/>
              <a:t>Express CD5</a:t>
            </a:r>
          </a:p>
          <a:p>
            <a:r>
              <a:rPr lang="en-US" dirty="0" smtClean="0"/>
              <a:t>The most common leukemia in elderly</a:t>
            </a:r>
          </a:p>
          <a:p>
            <a:r>
              <a:rPr lang="en-US" dirty="0" smtClean="0"/>
              <a:t>Causes derangement in immune system (</a:t>
            </a:r>
            <a:r>
              <a:rPr lang="en-US" dirty="0" err="1" smtClean="0"/>
              <a:t>hypogammaglobulinemia</a:t>
            </a:r>
            <a:r>
              <a:rPr lang="en-US" dirty="0" smtClean="0"/>
              <a:t>), or auto AB-hemolytic anemia</a:t>
            </a:r>
          </a:p>
          <a:p>
            <a:r>
              <a:rPr lang="en-US" dirty="0" smtClean="0"/>
              <a:t>Indolent course, stays stable for years</a:t>
            </a:r>
          </a:p>
          <a:p>
            <a:r>
              <a:rPr lang="en-US" dirty="0" smtClean="0"/>
              <a:t>10% transforms to high-grade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429000" cy="5668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A: Low-power </a:t>
            </a:r>
            <a:r>
              <a:rPr lang="en-US" dirty="0"/>
              <a:t>view shows diffuse effacement of nodal architecture. </a:t>
            </a:r>
            <a:endParaRPr lang="en-US" dirty="0" smtClean="0"/>
          </a:p>
          <a:p>
            <a:r>
              <a:rPr lang="en-US" b="1" dirty="0" smtClean="0"/>
              <a:t>B</a:t>
            </a:r>
            <a:r>
              <a:rPr lang="en-US" b="1" dirty="0"/>
              <a:t>,</a:t>
            </a:r>
            <a:r>
              <a:rPr lang="en-US" dirty="0"/>
              <a:t> At high power, a majority of the tumor cells have the appearance of small, round </a:t>
            </a:r>
            <a:r>
              <a:rPr lang="en-US" dirty="0" smtClean="0"/>
              <a:t>lymphocytes, with scattered larger cells:  </a:t>
            </a:r>
            <a:r>
              <a:rPr lang="en-US" dirty="0"/>
              <a:t>"</a:t>
            </a:r>
            <a:r>
              <a:rPr lang="en-US" dirty="0" err="1"/>
              <a:t>prolymphocyte</a:t>
            </a:r>
            <a:r>
              <a:rPr lang="en-US" dirty="0"/>
              <a:t>," </a:t>
            </a:r>
            <a:r>
              <a:rPr lang="en-US" dirty="0" smtClean="0"/>
              <a:t>that have a central nucleolus </a:t>
            </a:r>
            <a:endParaRPr lang="en-US" dirty="0"/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0"/>
            <a:ext cx="49377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FAB-Classification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M1: AML without maturation (blasts ≥ 80%)</a:t>
            </a:r>
          </a:p>
          <a:p>
            <a:r>
              <a:rPr lang="en-US" dirty="0" smtClean="0"/>
              <a:t>M2: AML with maturation (blasts 20-80%)</a:t>
            </a:r>
          </a:p>
          <a:p>
            <a:r>
              <a:rPr lang="en-US" dirty="0" smtClean="0"/>
              <a:t>M3: Acute </a:t>
            </a:r>
            <a:r>
              <a:rPr lang="en-US" dirty="0" err="1" smtClean="0"/>
              <a:t>promyelocytic</a:t>
            </a:r>
            <a:r>
              <a:rPr lang="en-US" dirty="0" smtClean="0"/>
              <a:t> leukemia</a:t>
            </a:r>
          </a:p>
          <a:p>
            <a:r>
              <a:rPr lang="en-US" dirty="0" smtClean="0"/>
              <a:t>M4: Acute </a:t>
            </a:r>
            <a:r>
              <a:rPr lang="en-US" dirty="0" err="1" smtClean="0"/>
              <a:t>myelomonocytic</a:t>
            </a:r>
            <a:r>
              <a:rPr lang="en-US" dirty="0" smtClean="0"/>
              <a:t> leukemia</a:t>
            </a:r>
          </a:p>
          <a:p>
            <a:r>
              <a:rPr lang="en-US" dirty="0" smtClean="0"/>
              <a:t>M5: Acute </a:t>
            </a:r>
            <a:r>
              <a:rPr lang="en-US" dirty="0" err="1" smtClean="0"/>
              <a:t>monocytic</a:t>
            </a:r>
            <a:r>
              <a:rPr lang="en-US" dirty="0" smtClean="0"/>
              <a:t> leukemia</a:t>
            </a:r>
          </a:p>
          <a:p>
            <a:r>
              <a:rPr lang="en-US" dirty="0" smtClean="0"/>
              <a:t>M6: Acute </a:t>
            </a:r>
            <a:r>
              <a:rPr lang="en-US" dirty="0" err="1" smtClean="0"/>
              <a:t>erythrocytic</a:t>
            </a:r>
            <a:r>
              <a:rPr lang="en-US" dirty="0" smtClean="0"/>
              <a:t> leukemia</a:t>
            </a:r>
          </a:p>
          <a:p>
            <a:r>
              <a:rPr lang="en-US" dirty="0" smtClean="0"/>
              <a:t>M7: Acute megakaryocytic leukemia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CLL: leukemia cells are small in size, resemble normal lymphocytes. Burst “smudge” cells are commonly seen</a:t>
            </a:r>
            <a:endParaRPr lang="en-US" dirty="0"/>
          </a:p>
        </p:txBody>
      </p:sp>
      <p:pic>
        <p:nvPicPr>
          <p:cNvPr id="6" name="Picture 5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4891087" cy="327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WHO-Classification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AML-recurrent cytogenetic abnormality: t(8:21), t(15:17), inversion11</a:t>
            </a:r>
          </a:p>
          <a:p>
            <a:pPr marL="514350" indent="-514350">
              <a:buAutoNum type="arabicParenR"/>
            </a:pPr>
            <a:r>
              <a:rPr lang="en-US" dirty="0" smtClean="0"/>
              <a:t>AML-</a:t>
            </a:r>
            <a:r>
              <a:rPr lang="en-US" dirty="0" err="1" smtClean="0"/>
              <a:t>Myelodysplasia</a:t>
            </a:r>
            <a:r>
              <a:rPr lang="en-US" dirty="0" smtClean="0"/>
              <a:t> related changes (complicates MDS)</a:t>
            </a:r>
          </a:p>
          <a:p>
            <a:pPr marL="514350" indent="-514350">
              <a:buAutoNum type="arabicParenR"/>
            </a:pPr>
            <a:r>
              <a:rPr lang="en-US" dirty="0" smtClean="0"/>
              <a:t>Therapy-related myeloid neoplasm</a:t>
            </a:r>
          </a:p>
          <a:p>
            <a:pPr marL="514350" indent="-514350">
              <a:buAutoNum type="arabicParenR"/>
            </a:pPr>
            <a:r>
              <a:rPr lang="en-US" dirty="0" smtClean="0"/>
              <a:t>AML- not otherwise specified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Myeloblasts</a:t>
            </a:r>
            <a:r>
              <a:rPr lang="en-US" dirty="0" smtClean="0"/>
              <a:t> have delicate nuclear chromatin, two to four nucleoli, and abundant cytoplasm</a:t>
            </a:r>
          </a:p>
          <a:p>
            <a:r>
              <a:rPr lang="en-US" dirty="0" smtClean="0"/>
              <a:t>Auer rods: distinctive needle-like </a:t>
            </a:r>
            <a:r>
              <a:rPr lang="en-US" dirty="0" err="1" smtClean="0"/>
              <a:t>azurophilic</a:t>
            </a:r>
            <a:r>
              <a:rPr lang="en-US" dirty="0" smtClean="0"/>
              <a:t> granules (</a:t>
            </a:r>
            <a:r>
              <a:rPr lang="en-US" dirty="0" err="1" smtClean="0"/>
              <a:t>peroxidase</a:t>
            </a:r>
            <a:r>
              <a:rPr lang="en-US" dirty="0" smtClean="0"/>
              <a:t>), sometimes seen</a:t>
            </a:r>
          </a:p>
          <a:p>
            <a:r>
              <a:rPr lang="en-US" dirty="0" smtClean="0"/>
              <a:t>Blasts commonly appear in peripheral blood</a:t>
            </a:r>
          </a:p>
          <a:p>
            <a:r>
              <a:rPr lang="en-US" dirty="0" err="1" smtClean="0"/>
              <a:t>Myeloblasts</a:t>
            </a:r>
            <a:r>
              <a:rPr lang="en-US" dirty="0" smtClean="0"/>
              <a:t> express CD34 and </a:t>
            </a:r>
            <a:r>
              <a:rPr lang="en-US" dirty="0" err="1" smtClean="0"/>
              <a:t>myeloperoxidase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3810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839200" cy="1295400"/>
          </a:xfrm>
        </p:spPr>
        <p:txBody>
          <a:bodyPr/>
          <a:lstStyle/>
          <a:p>
            <a:r>
              <a:rPr lang="en-US" dirty="0" smtClean="0"/>
              <a:t>AML: </a:t>
            </a:r>
            <a:r>
              <a:rPr lang="en-US" dirty="0" err="1" smtClean="0"/>
              <a:t>myeloblasts</a:t>
            </a:r>
            <a:r>
              <a:rPr lang="en-US" dirty="0" smtClean="0"/>
              <a:t> are large, high N/C ratio, prominent nucleoli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7200"/>
            <a:ext cx="4219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promyelocytic</a:t>
            </a:r>
            <a:r>
              <a:rPr lang="en-US" dirty="0" smtClean="0"/>
              <a:t>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FAB-M3</a:t>
            </a:r>
          </a:p>
          <a:p>
            <a:r>
              <a:rPr lang="en-US" dirty="0" smtClean="0"/>
              <a:t>WHO: AML-t(15:17), PML-RARA gene fusion</a:t>
            </a:r>
          </a:p>
          <a:p>
            <a:r>
              <a:rPr lang="en-US" dirty="0" err="1" smtClean="0"/>
              <a:t>Promyelocytic</a:t>
            </a:r>
            <a:r>
              <a:rPr lang="en-US" dirty="0" smtClean="0"/>
              <a:t> leukemia gene – retinoic acid receptor alpha </a:t>
            </a:r>
          </a:p>
          <a:p>
            <a:r>
              <a:rPr lang="en-US" dirty="0" smtClean="0"/>
              <a:t>New protein binds cell DNA, blocking maturation (reversed by vitamin A and arsenic)</a:t>
            </a:r>
          </a:p>
          <a:p>
            <a:r>
              <a:rPr lang="en-US" dirty="0" smtClean="0"/>
              <a:t>Cells are arrested at </a:t>
            </a:r>
            <a:r>
              <a:rPr lang="en-US" dirty="0" err="1" smtClean="0"/>
              <a:t>promyelocytic</a:t>
            </a:r>
            <a:r>
              <a:rPr lang="en-US" dirty="0" smtClean="0"/>
              <a:t> stage, showing prominent </a:t>
            </a:r>
            <a:r>
              <a:rPr lang="en-US" dirty="0" err="1" smtClean="0"/>
              <a:t>cytoplasmic</a:t>
            </a:r>
            <a:r>
              <a:rPr lang="en-US" dirty="0" smtClean="0"/>
              <a:t> granules and Auer rods</a:t>
            </a:r>
          </a:p>
          <a:p>
            <a:r>
              <a:rPr lang="en-US" dirty="0" smtClean="0"/>
              <a:t>Malignant </a:t>
            </a:r>
            <a:r>
              <a:rPr lang="en-US" dirty="0" err="1" smtClean="0"/>
              <a:t>promyelocytes</a:t>
            </a:r>
            <a:r>
              <a:rPr lang="en-US" dirty="0" smtClean="0"/>
              <a:t> secrete tissue factor, activating thrombin, initiating coagulation cascade (disseminated intravascular coagulation-DIC)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promyelocytic</a:t>
            </a:r>
            <a:r>
              <a:rPr lang="en-US" dirty="0" smtClean="0"/>
              <a:t> leukemia-bone marrow aspirate. The neoplastic </a:t>
            </a:r>
            <a:r>
              <a:rPr lang="en-US" dirty="0" err="1" smtClean="0"/>
              <a:t>promyelocytes</a:t>
            </a:r>
            <a:r>
              <a:rPr lang="en-US" dirty="0" smtClean="0"/>
              <a:t> have abnormally coarse and numerous </a:t>
            </a:r>
            <a:r>
              <a:rPr lang="en-US" dirty="0" err="1" smtClean="0"/>
              <a:t>azurophilic</a:t>
            </a:r>
            <a:r>
              <a:rPr lang="en-US" dirty="0" smtClean="0"/>
              <a:t> granules. Other characteristic findings include the presence of several cells with </a:t>
            </a:r>
            <a:r>
              <a:rPr lang="en-US" dirty="0" err="1" smtClean="0"/>
              <a:t>bilobed</a:t>
            </a:r>
            <a:r>
              <a:rPr lang="en-US" dirty="0" smtClean="0"/>
              <a:t> nuclei and a cell in the center of the field that contains multiple needle-like Auer rods</a:t>
            </a:r>
            <a:endParaRPr lang="en-US" dirty="0"/>
          </a:p>
        </p:txBody>
      </p:sp>
      <p:pic>
        <p:nvPicPr>
          <p:cNvPr id="4" name="Picture 3" descr="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8600"/>
            <a:ext cx="7010400" cy="4880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monocytic</a:t>
            </a:r>
            <a:r>
              <a:rPr lang="en-US" dirty="0" smtClean="0"/>
              <a:t> leukemia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FAB-M5</a:t>
            </a:r>
          </a:p>
          <a:p>
            <a:r>
              <a:rPr lang="en-US" dirty="0" err="1" smtClean="0"/>
              <a:t>Monocytes</a:t>
            </a:r>
            <a:r>
              <a:rPr lang="en-US" dirty="0" smtClean="0"/>
              <a:t> + </a:t>
            </a:r>
            <a:r>
              <a:rPr lang="en-US" dirty="0" err="1" smtClean="0"/>
              <a:t>promonocytes</a:t>
            </a:r>
            <a:r>
              <a:rPr lang="en-US" dirty="0" smtClean="0"/>
              <a:t> + </a:t>
            </a:r>
            <a:r>
              <a:rPr lang="en-US" dirty="0" err="1" smtClean="0"/>
              <a:t>monoblasts</a:t>
            </a:r>
            <a:r>
              <a:rPr lang="en-US" dirty="0" smtClean="0"/>
              <a:t> ≥80% of BM cells</a:t>
            </a:r>
          </a:p>
          <a:p>
            <a:r>
              <a:rPr lang="en-US" dirty="0" err="1" smtClean="0"/>
              <a:t>Extramedullary</a:t>
            </a:r>
            <a:r>
              <a:rPr lang="en-US" dirty="0" smtClean="0"/>
              <a:t> masses of leukemia are common (skin, gum, CNS)</a:t>
            </a:r>
          </a:p>
          <a:p>
            <a:r>
              <a:rPr lang="en-US" dirty="0" err="1" smtClean="0"/>
              <a:t>Monoblasts</a:t>
            </a:r>
            <a:r>
              <a:rPr lang="en-US" dirty="0" smtClean="0"/>
              <a:t> are large, with abundant and slightly basophilic cytoplasm, round central nuclei, prominent nucleoli, no granules of Auer rods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561975"/>
            <a:ext cx="79057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614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Acute myeloid leukemia</vt:lpstr>
      <vt:lpstr>FAB-Classification</vt:lpstr>
      <vt:lpstr>WHO-Classification</vt:lpstr>
      <vt:lpstr>Morphology</vt:lpstr>
      <vt:lpstr>Slide 5</vt:lpstr>
      <vt:lpstr>Acute promyelocytic leukemia</vt:lpstr>
      <vt:lpstr>Slide 7</vt:lpstr>
      <vt:lpstr>Acute monocytic leukemia</vt:lpstr>
      <vt:lpstr>Slide 9</vt:lpstr>
      <vt:lpstr>Clinical manifestations</vt:lpstr>
      <vt:lpstr>Lymphoid neoplasms</vt:lpstr>
      <vt:lpstr>Lymphoma</vt:lpstr>
      <vt:lpstr>Slide 13</vt:lpstr>
      <vt:lpstr>Diagnosis</vt:lpstr>
      <vt:lpstr>Acute Lymphoblastic Leukemia/ Lymphoma</vt:lpstr>
      <vt:lpstr>Clinical features</vt:lpstr>
      <vt:lpstr>Slide 17</vt:lpstr>
      <vt:lpstr>Chronic Lymphocytic Leukemia/Small Lymphocytic Lymphoma</vt:lpstr>
      <vt:lpstr>Slide 19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blood cells disorders</dc:title>
  <dc:creator>user</dc:creator>
  <cp:lastModifiedBy>tariq</cp:lastModifiedBy>
  <cp:revision>453</cp:revision>
  <dcterms:created xsi:type="dcterms:W3CDTF">2013-09-04T14:19:51Z</dcterms:created>
  <dcterms:modified xsi:type="dcterms:W3CDTF">2016-10-10T04:03:25Z</dcterms:modified>
</cp:coreProperties>
</file>