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sldIdLst>
    <p:sldId id="276" r:id="rId2"/>
    <p:sldId id="256" r:id="rId3"/>
    <p:sldId id="287" r:id="rId4"/>
    <p:sldId id="288" r:id="rId5"/>
    <p:sldId id="300" r:id="rId6"/>
    <p:sldId id="289" r:id="rId7"/>
    <p:sldId id="286" r:id="rId8"/>
    <p:sldId id="306" r:id="rId9"/>
    <p:sldId id="307" r:id="rId10"/>
    <p:sldId id="308" r:id="rId11"/>
    <p:sldId id="312" r:id="rId12"/>
    <p:sldId id="311" r:id="rId13"/>
    <p:sldId id="310" r:id="rId14"/>
    <p:sldId id="309" r:id="rId15"/>
    <p:sldId id="314" r:id="rId16"/>
    <p:sldId id="313" r:id="rId17"/>
    <p:sldId id="315" r:id="rId18"/>
    <p:sldId id="316" r:id="rId19"/>
    <p:sldId id="318" r:id="rId20"/>
    <p:sldId id="317" r:id="rId21"/>
    <p:sldId id="320" r:id="rId22"/>
    <p:sldId id="319" r:id="rId23"/>
    <p:sldId id="322" r:id="rId24"/>
    <p:sldId id="321" r:id="rId25"/>
    <p:sldId id="324" r:id="rId26"/>
    <p:sldId id="326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285" r:id="rId35"/>
    <p:sldId id="33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3" y="6467476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6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6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6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6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6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Endocrine Physiology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smtClean="0"/>
              <a:t>Mohammad Qussay Al-Sabbagh</a:t>
            </a:r>
            <a:endParaRPr lang="en-US" b="1" dirty="0" smtClean="0"/>
          </a:p>
          <a:p>
            <a:pPr algn="l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/>
              <a:t> </a:t>
            </a:r>
            <a:r>
              <a:rPr lang="en-US" b="1" dirty="0" smtClean="0"/>
              <a:t>year medical student- University of Jordan</a:t>
            </a:r>
          </a:p>
          <a:p>
            <a:pPr algn="l"/>
            <a:r>
              <a:rPr lang="en-US" b="1" dirty="0" smtClean="0"/>
              <a:t>June,2016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75586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Synthesis and secretion of TMH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Iodide trapping</a:t>
            </a:r>
          </a:p>
          <a:p>
            <a:r>
              <a:rPr lang="en-US" sz="2800" smtClean="0"/>
              <a:t>Thyroglobulin secretion. </a:t>
            </a:r>
          </a:p>
          <a:p>
            <a:r>
              <a:rPr lang="en-US" sz="2800" smtClean="0"/>
              <a:t>Organification Of Thyroglobulin</a:t>
            </a:r>
          </a:p>
          <a:p>
            <a:r>
              <a:rPr lang="en-US" sz="2800" smtClean="0"/>
              <a:t>Release of T3 &amp;  T4 from the thyroid gland.</a:t>
            </a:r>
          </a:p>
          <a:p>
            <a:r>
              <a:rPr lang="en-US" sz="2800" smtClean="0"/>
              <a:t> transport of T3 &amp; T4 to tissues</a:t>
            </a:r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" y="1421413"/>
            <a:ext cx="606933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80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Synthesis and secretion of TMH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Iodide trapping</a:t>
            </a:r>
          </a:p>
          <a:p>
            <a:pPr marL="0" indent="0">
              <a:buNone/>
            </a:pPr>
            <a:r>
              <a:rPr lang="en-US" sz="2800" smtClean="0"/>
              <a:t>- Sodium iodide symporter.</a:t>
            </a:r>
          </a:p>
          <a:p>
            <a:pPr marL="0" indent="0">
              <a:buNone/>
            </a:pPr>
            <a:r>
              <a:rPr lang="en-US" sz="2800" smtClean="0"/>
              <a:t>-Chloride- iodide counter transporter (pendrin)</a:t>
            </a:r>
          </a:p>
          <a:p>
            <a:pPr marL="0" indent="0">
              <a:buNone/>
            </a:pPr>
            <a:r>
              <a:rPr lang="en-US" sz="2800" smtClean="0"/>
              <a:t>- Oxidation of iodide ion (peroxidase)</a:t>
            </a:r>
          </a:p>
          <a:p>
            <a:r>
              <a:rPr lang="en-US" sz="2800" smtClean="0"/>
              <a:t> TSH effect?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" y="1421413"/>
            <a:ext cx="606933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1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Iodine Vs iodide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2762587" cy="4937760"/>
          </a:xfrm>
        </p:spPr>
        <p:txBody>
          <a:bodyPr>
            <a:normAutofit/>
          </a:bodyPr>
          <a:lstStyle/>
          <a:p>
            <a:r>
              <a:rPr lang="en-US" sz="2000" b="0" i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Elemental iodine is two iodine atoms bonded together.</a:t>
            </a:r>
            <a:endParaRPr lang="en-US" sz="2800" smtClean="0"/>
          </a:p>
          <a:p>
            <a:r>
              <a:rPr lang="en-US" sz="2000" b="1" i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Iodide</a:t>
            </a:r>
            <a:r>
              <a:rPr lang="en-US" sz="2000" b="0" i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is the ion state of iodine, occurring when iodine bonds with another element, such as potassium.</a:t>
            </a:r>
          </a:p>
          <a:p>
            <a:r>
              <a:rPr lang="en-US" sz="2000" b="0" i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Iodides simply represent a safe form of iodine for ingestion .</a:t>
            </a:r>
            <a:endParaRPr lang="en-US" sz="280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768" y="5091271"/>
            <a:ext cx="482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Oxidation of I- by the H2O2/peroxidase system leads to the formation of iodinium ions I+ which bond to thyroglobulin by electrophilic substitution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25" y="1247679"/>
            <a:ext cx="2792898" cy="18592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7" y="3203520"/>
            <a:ext cx="6096000" cy="16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16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Synthesis and secretion of TMH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40993" cy="4937760"/>
          </a:xfrm>
        </p:spPr>
        <p:txBody>
          <a:bodyPr>
            <a:normAutofit/>
          </a:bodyPr>
          <a:lstStyle/>
          <a:p>
            <a:r>
              <a:rPr lang="en-US" sz="2400" smtClean="0"/>
              <a:t>Thyroglobulin secretion. </a:t>
            </a:r>
          </a:p>
          <a:p>
            <a:pPr marL="0" indent="0">
              <a:buNone/>
            </a:pPr>
            <a:r>
              <a:rPr lang="en-US" sz="2400" smtClean="0"/>
              <a:t>- Exocrine secretion.</a:t>
            </a:r>
          </a:p>
          <a:p>
            <a:pPr marL="0" indent="0">
              <a:buNone/>
            </a:pPr>
            <a:r>
              <a:rPr lang="en-US" sz="2400" smtClean="0"/>
              <a:t>- each molecule containes 100 – 120 tyrosine residues.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" y="1421413"/>
            <a:ext cx="606933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921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Synthesis and secretion of TMH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80323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Organification Of Thyroglobulin.</a:t>
            </a:r>
          </a:p>
          <a:p>
            <a:r>
              <a:rPr lang="en-US" sz="2800" smtClean="0"/>
              <a:t>Storage</a:t>
            </a:r>
            <a:r>
              <a:rPr lang="en-US" sz="2800"/>
              <a:t> </a:t>
            </a:r>
            <a:r>
              <a:rPr lang="en-US" sz="2800" smtClean="0"/>
              <a:t>of</a:t>
            </a:r>
            <a:r>
              <a:rPr lang="en-US" sz="2800"/>
              <a:t> </a:t>
            </a:r>
            <a:r>
              <a:rPr lang="en-US" sz="2800" smtClean="0"/>
              <a:t>Thyroglobulin.</a:t>
            </a:r>
          </a:p>
          <a:p>
            <a:pPr marL="0" indent="0">
              <a:buNone/>
            </a:pPr>
            <a:r>
              <a:rPr lang="en-US" sz="2800" smtClean="0"/>
              <a:t>-Thyroid hormones</a:t>
            </a:r>
          </a:p>
          <a:p>
            <a:pPr marL="0" indent="0">
              <a:buNone/>
            </a:pPr>
            <a:r>
              <a:rPr lang="en-US" sz="2800" smtClean="0"/>
              <a:t> are stored by this way.</a:t>
            </a:r>
          </a:p>
          <a:p>
            <a:pPr marL="0" indent="0">
              <a:buNone/>
            </a:pPr>
            <a:r>
              <a:rPr lang="en-US" sz="2800" smtClean="0"/>
              <a:t>-sufficient to supplay body for 3 Months.</a:t>
            </a:r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494296" cy="49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778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Synthesis and secretion of TMH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Release of T3 &amp;  T4 from the thyroid gland.</a:t>
            </a:r>
          </a:p>
          <a:p>
            <a:pPr>
              <a:buFontTx/>
              <a:buChar char="-"/>
            </a:pPr>
            <a:r>
              <a:rPr lang="en-US" sz="2800" smtClean="0"/>
              <a:t>Pinocytosis</a:t>
            </a:r>
          </a:p>
          <a:p>
            <a:pPr>
              <a:buFontTx/>
              <a:buChar char="-"/>
            </a:pPr>
            <a:r>
              <a:rPr lang="en-US" sz="2800" smtClean="0"/>
              <a:t>Poteases </a:t>
            </a:r>
          </a:p>
          <a:p>
            <a:pPr marL="0" indent="0">
              <a:buNone/>
            </a:pPr>
            <a:r>
              <a:rPr lang="en-US" sz="2800" smtClean="0">
                <a:sym typeface="Wingdings" pitchFamily="2" charset="2"/>
              </a:rPr>
              <a:t>T3+T4</a:t>
            </a:r>
          </a:p>
          <a:p>
            <a:pPr marL="0" indent="0">
              <a:buNone/>
            </a:pPr>
            <a:r>
              <a:rPr lang="en-US" sz="2800" smtClean="0">
                <a:sym typeface="Wingdings" pitchFamily="2" charset="2"/>
              </a:rPr>
              <a:t>-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MIT+DIT are recycled by deiodinase.</a:t>
            </a:r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" y="1421413"/>
            <a:ext cx="606933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38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Synthesis and secretion of TMH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 fontScale="92500"/>
          </a:bodyPr>
          <a:lstStyle/>
          <a:p>
            <a:r>
              <a:rPr lang="en-US" sz="2800" smtClean="0"/>
              <a:t> transport of T3 &amp; T4 to tissues</a:t>
            </a:r>
          </a:p>
          <a:p>
            <a:r>
              <a:rPr lang="en-US" sz="2800" smtClean="0"/>
              <a:t>T3 &amp; T4 are  bound to plasma proteins.</a:t>
            </a:r>
          </a:p>
          <a:p>
            <a:pPr marL="0" indent="0">
              <a:buNone/>
            </a:pPr>
            <a:r>
              <a:rPr lang="en-US" sz="2200" smtClean="0"/>
              <a:t>-Thyroxin-binding globulin/albumin/ prealbumin</a:t>
            </a:r>
            <a:endParaRPr lang="en-US" sz="2200"/>
          </a:p>
          <a:p>
            <a:r>
              <a:rPr lang="en-US" sz="2800" smtClean="0"/>
              <a:t>Bind with high affinity </a:t>
            </a:r>
          </a:p>
          <a:p>
            <a:pPr>
              <a:buFont typeface="Wingdings" pitchFamily="2" charset="2"/>
              <a:buChar char="à"/>
            </a:pPr>
            <a:r>
              <a:rPr lang="en-US" sz="2800" smtClean="0">
                <a:sym typeface="Wingdings" pitchFamily="2" charset="2"/>
              </a:rPr>
              <a:t>slow release</a:t>
            </a:r>
          </a:p>
          <a:p>
            <a:pPr>
              <a:buFont typeface="Wingdings" pitchFamily="2" charset="2"/>
              <a:buChar char="à"/>
            </a:pPr>
            <a:r>
              <a:rPr lang="en-US" sz="2800" smtClean="0">
                <a:sym typeface="Wingdings" pitchFamily="2" charset="2"/>
              </a:rPr>
              <a:t>long half life </a:t>
            </a:r>
          </a:p>
          <a:p>
            <a:pPr>
              <a:buFont typeface="Wingdings" pitchFamily="2" charset="2"/>
              <a:buChar char="à"/>
            </a:pPr>
            <a:r>
              <a:rPr lang="en-US" sz="2800" smtClean="0">
                <a:sym typeface="Wingdings" pitchFamily="2" charset="2"/>
              </a:rPr>
              <a:t>long latent period </a:t>
            </a:r>
            <a:endParaRPr lang="en-US" sz="2800" smtClean="0"/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" y="1336475"/>
            <a:ext cx="6096000" cy="36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42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199" y="2971800"/>
            <a:ext cx="7240007" cy="995361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smtClean="0">
                <a:solidFill>
                  <a:schemeClr val="tx1"/>
                </a:solidFill>
              </a:rPr>
              <a:t>Phsyological functions of Thyroid hormones</a:t>
            </a:r>
            <a:r>
              <a:rPr lang="en-US" sz="5400" b="1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650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 fontScale="92500"/>
          </a:bodyPr>
          <a:lstStyle/>
          <a:p>
            <a:r>
              <a:rPr lang="en-US" sz="2800" smtClean="0"/>
              <a:t>Due</a:t>
            </a:r>
            <a:r>
              <a:rPr lang="en-US" sz="2800"/>
              <a:t> </a:t>
            </a:r>
            <a:r>
              <a:rPr lang="en-US" sz="2800" smtClean="0"/>
              <a:t>to</a:t>
            </a:r>
            <a:r>
              <a:rPr lang="en-US" sz="2800"/>
              <a:t> </a:t>
            </a:r>
            <a:r>
              <a:rPr lang="en-US" sz="2800" smtClean="0"/>
              <a:t>its</a:t>
            </a:r>
            <a:r>
              <a:rPr lang="en-US" sz="2800"/>
              <a:t> </a:t>
            </a:r>
            <a:r>
              <a:rPr lang="en-US" sz="2800" smtClean="0"/>
              <a:t>lipophilicity</a:t>
            </a:r>
            <a:r>
              <a:rPr lang="en-US" sz="2800"/>
              <a:t> </a:t>
            </a:r>
            <a:r>
              <a:rPr lang="en-US" sz="2800" smtClean="0"/>
              <a:t>it  affects all our cells.</a:t>
            </a:r>
          </a:p>
          <a:p>
            <a:r>
              <a:rPr lang="en-US" sz="2800" smtClean="0"/>
              <a:t>Activate transcription factors</a:t>
            </a:r>
          </a:p>
          <a:p>
            <a:pPr marL="0" indent="0">
              <a:buNone/>
            </a:pPr>
            <a:r>
              <a:rPr lang="en-US" sz="2200" smtClean="0"/>
              <a:t>-increase</a:t>
            </a:r>
            <a:r>
              <a:rPr lang="en-US" sz="2200"/>
              <a:t> </a:t>
            </a:r>
            <a:r>
              <a:rPr lang="en-US" sz="2200" smtClean="0"/>
              <a:t>our</a:t>
            </a:r>
            <a:r>
              <a:rPr lang="en-US" sz="2200"/>
              <a:t> </a:t>
            </a:r>
            <a:r>
              <a:rPr lang="en-US" sz="2200" smtClean="0"/>
              <a:t>metabolic activity</a:t>
            </a:r>
            <a:r>
              <a:rPr lang="en-US" sz="2800" smtClean="0"/>
              <a:t>.</a:t>
            </a:r>
          </a:p>
          <a:p>
            <a:r>
              <a:rPr lang="en-US" sz="2800" smtClean="0"/>
              <a:t>T3</a:t>
            </a:r>
            <a:r>
              <a:rPr lang="en-US" sz="2800"/>
              <a:t> </a:t>
            </a:r>
            <a:r>
              <a:rPr lang="en-US" sz="2800" smtClean="0"/>
              <a:t>is</a:t>
            </a:r>
            <a:r>
              <a:rPr lang="en-US" sz="2800"/>
              <a:t> </a:t>
            </a:r>
            <a:r>
              <a:rPr lang="en-US" sz="2800" smtClean="0"/>
              <a:t>more</a:t>
            </a:r>
            <a:r>
              <a:rPr lang="en-US" sz="2800"/>
              <a:t> </a:t>
            </a:r>
            <a:r>
              <a:rPr lang="en-US" sz="2800" smtClean="0"/>
              <a:t>active</a:t>
            </a:r>
            <a:r>
              <a:rPr lang="en-US" sz="2800"/>
              <a:t> </a:t>
            </a:r>
            <a:r>
              <a:rPr lang="en-US" sz="2800" smtClean="0"/>
              <a:t>than</a:t>
            </a:r>
            <a:r>
              <a:rPr lang="en-US" sz="2800"/>
              <a:t> </a:t>
            </a:r>
            <a:r>
              <a:rPr lang="en-US" sz="2800" smtClean="0"/>
              <a:t>T4</a:t>
            </a:r>
          </a:p>
          <a:p>
            <a:pPr marL="0" indent="0">
              <a:buNone/>
            </a:pPr>
            <a:r>
              <a:rPr lang="en-US" sz="2200" smtClean="0"/>
              <a:t>-Almost all T4s are converted to T3 before acting on the target cells </a:t>
            </a:r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1" y="1418852"/>
            <a:ext cx="5074346" cy="46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14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Mechanism of action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7" y="1219200"/>
            <a:ext cx="7939266" cy="56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38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Endocrine Physiology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Thyroid </a:t>
            </a:r>
            <a:r>
              <a:rPr lang="en-US" sz="2400" b="1" dirty="0" smtClean="0">
                <a:solidFill>
                  <a:srgbClr val="C00000"/>
                </a:solidFill>
              </a:rPr>
              <a:t>Gland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fbcdn-sphotos-a-a.akamaihd.net/hphotos-ak-xtf1/v/t1.0-9/12118715_1697307510499436_3077259893951210511_n.jpg?oh=46252f93ffa20b905d93343c4472730f&amp;oe=580A32A3&amp;__gda__=1476819467_ab90a32b35409ac5c5dd43ccb6dc7f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0593" y="2070020"/>
            <a:ext cx="3042821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لجان الدفعات- كلية الطب</a:t>
            </a:r>
            <a:br>
              <a:rPr lang="ar-J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J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دفعة 2014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0970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Cellular metabolism.</a:t>
            </a:r>
          </a:p>
          <a:p>
            <a:pPr marL="0" indent="0">
              <a:buNone/>
            </a:pPr>
            <a:r>
              <a:rPr lang="en-US" sz="2400" smtClean="0"/>
              <a:t>-increase the activity of Na/K pump.</a:t>
            </a:r>
          </a:p>
          <a:p>
            <a:pPr marL="0" indent="0">
              <a:buNone/>
            </a:pPr>
            <a:r>
              <a:rPr lang="en-US" sz="2400" smtClean="0"/>
              <a:t>-increase</a:t>
            </a:r>
            <a:r>
              <a:rPr lang="en-US" sz="2400"/>
              <a:t> </a:t>
            </a:r>
            <a:r>
              <a:rPr lang="en-US" sz="2400" smtClean="0"/>
              <a:t>mitocondria number and activity.</a:t>
            </a:r>
          </a:p>
          <a:p>
            <a:endParaRPr lang="en-US" sz="2400" smtClean="0"/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731" y="42305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60688" y="3718641"/>
            <a:ext cx="373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mtClean="0">
                <a:solidFill>
                  <a:srgbClr val="C00000"/>
                </a:solidFill>
              </a:rPr>
              <a:t>Thermoregulatory effect?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885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growth.</a:t>
            </a:r>
          </a:p>
          <a:p>
            <a:pPr marL="0" indent="0">
              <a:buNone/>
            </a:pPr>
            <a:r>
              <a:rPr lang="en-US" sz="2400" smtClean="0"/>
              <a:t>-</a:t>
            </a:r>
            <a:r>
              <a:rPr lang="en-US" sz="2400"/>
              <a:t> </a:t>
            </a:r>
            <a:r>
              <a:rPr lang="en-US" sz="2400" smtClean="0"/>
              <a:t>No growth without energy! </a:t>
            </a:r>
          </a:p>
          <a:p>
            <a:pPr marL="0" indent="0">
              <a:buNone/>
            </a:pPr>
            <a:r>
              <a:rPr lang="en-US" sz="2400" smtClean="0"/>
              <a:t>- Permissive interaction with GH.</a:t>
            </a:r>
          </a:p>
          <a:p>
            <a:pPr>
              <a:buFontTx/>
              <a:buChar char="-"/>
            </a:pPr>
            <a:r>
              <a:rPr lang="en-US" sz="2400" smtClean="0"/>
              <a:t>CNS and MSS development.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731" y="42305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95360" y="4055285"/>
            <a:ext cx="396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</a:rPr>
              <a:t>Dwarfism due to hypothyroidism ?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648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Metabolic activity</a:t>
            </a:r>
          </a:p>
          <a:p>
            <a:pPr marL="0" indent="0">
              <a:buNone/>
            </a:pPr>
            <a:r>
              <a:rPr lang="en-US" sz="2400" smtClean="0"/>
              <a:t>-increase carbohydrates metabolism.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Glycolysis</a:t>
            </a:r>
            <a:endParaRPr lang="en-US" sz="240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Gluconeogenesis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Glycogenolysis</a:t>
            </a:r>
          </a:p>
          <a:p>
            <a:pPr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Carbohydrates absorption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in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GIT</a:t>
            </a:r>
            <a:endParaRPr lang="en-US" sz="240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Insulin secretion</a:t>
            </a:r>
            <a:endParaRPr lang="en-US" sz="2400" smtClean="0"/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731" y="42305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>
                <a:solidFill>
                  <a:srgbClr val="C00000"/>
                </a:solidFill>
              </a:rPr>
              <a:t> GH + thyroxin + insulin = growth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1091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Metabolic activity</a:t>
            </a:r>
          </a:p>
          <a:p>
            <a:pPr marL="0" indent="0">
              <a:buNone/>
            </a:pPr>
            <a:r>
              <a:rPr lang="en-US" sz="2400" smtClean="0"/>
              <a:t>-increase lipid metabolism.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TAG hydrolysis.</a:t>
            </a:r>
            <a:endParaRPr lang="en-US" sz="240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Plasma FFA.</a:t>
            </a:r>
          </a:p>
          <a:p>
            <a:pPr marL="0" indent="0">
              <a:buNone/>
            </a:pPr>
            <a:r>
              <a:rPr lang="en-US" sz="2400" smtClean="0"/>
              <a:t>- But decrease lipids &amp;  cholesterol conc. In the plasma.</a:t>
            </a:r>
          </a:p>
          <a:p>
            <a:endParaRPr 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331" y="4114519"/>
            <a:ext cx="546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mtClean="0">
                <a:solidFill>
                  <a:srgbClr val="C00000"/>
                </a:solidFill>
              </a:rPr>
              <a:t>Hypothyroidism is a risk factor for atherosclerosis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178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Metabolic activity</a:t>
            </a:r>
          </a:p>
          <a:p>
            <a:pPr marL="0" indent="0">
              <a:buNone/>
            </a:pPr>
            <a:r>
              <a:rPr lang="en-US" sz="2400" smtClean="0"/>
              <a:t>-increase vitamins requirements. </a:t>
            </a:r>
          </a:p>
          <a:p>
            <a:pPr>
              <a:buFontTx/>
              <a:buChar char="-"/>
            </a:pPr>
            <a:r>
              <a:rPr lang="en-US" sz="2400" smtClean="0"/>
              <a:t>Incease BMR.</a:t>
            </a:r>
            <a:endParaRPr lang="en-US" sz="2400"/>
          </a:p>
          <a:p>
            <a:pPr>
              <a:buFontTx/>
              <a:buChar char="-"/>
            </a:pPr>
            <a:r>
              <a:rPr lang="en-US" sz="2400" smtClean="0"/>
              <a:t>Decrease body weight.</a:t>
            </a:r>
          </a:p>
          <a:p>
            <a:pPr>
              <a:buFontTx/>
              <a:buChar char="-"/>
            </a:pPr>
            <a:r>
              <a:rPr lang="en-US" sz="2400" smtClean="0"/>
              <a:t>Increase apptite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8261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Organ systems effects</a:t>
            </a:r>
          </a:p>
          <a:p>
            <a:r>
              <a:rPr lang="en-US" sz="2800" smtClean="0"/>
              <a:t>CVS activaiton</a:t>
            </a:r>
            <a:endParaRPr lang="en-US" sz="2800"/>
          </a:p>
          <a:p>
            <a:pPr>
              <a:buFontTx/>
              <a:buChar char="-"/>
            </a:pPr>
            <a:r>
              <a:rPr lang="en-US" sz="2400" smtClean="0">
                <a:sym typeface="Wingdings" pitchFamily="2" charset="2"/>
              </a:rPr>
              <a:t>inc. Heart rate</a:t>
            </a:r>
          </a:p>
          <a:p>
            <a:pPr>
              <a:buFontTx/>
              <a:buChar char="-"/>
            </a:pPr>
            <a:r>
              <a:rPr lang="en-US" sz="2400" smtClean="0">
                <a:sym typeface="Wingdings" pitchFamily="2" charset="2"/>
              </a:rPr>
              <a:t>Inc.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Cardiac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output</a:t>
            </a:r>
          </a:p>
          <a:p>
            <a:pPr>
              <a:buFontTx/>
              <a:buChar char="-"/>
            </a:pPr>
            <a:r>
              <a:rPr lang="en-US" sz="2400" smtClean="0"/>
              <a:t>Inc. Heart strength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Myocardial failure</a:t>
            </a:r>
          </a:p>
          <a:p>
            <a:pPr>
              <a:buFontTx/>
              <a:buChar char="-"/>
            </a:pPr>
            <a:r>
              <a:rPr lang="en-US" sz="2400" smtClean="0">
                <a:sym typeface="Wingdings" pitchFamily="2" charset="2"/>
              </a:rPr>
              <a:t>But with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normal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arterial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pressure</a:t>
            </a:r>
            <a:endParaRPr lang="en-US" sz="240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inc. Cystolic bp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Normal diastolic bp</a:t>
            </a:r>
          </a:p>
          <a:p>
            <a:pPr marL="0" indent="0">
              <a:buNone/>
            </a:pPr>
            <a:r>
              <a:rPr lang="en-US" sz="2400" smtClean="0">
                <a:sym typeface="Wingdings" pitchFamily="2" charset="2"/>
              </a:rPr>
              <a:t>-increase resperation.</a:t>
            </a:r>
          </a:p>
          <a:p>
            <a:pPr marL="0" indent="0">
              <a:buNone/>
            </a:pPr>
            <a:endParaRPr lang="en-US" sz="2400" smtClean="0"/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3875" y="4235746"/>
            <a:ext cx="5712933" cy="8134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Cardiovascular system</a:t>
            </a:r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037347" y="3433803"/>
            <a:ext cx="0" cy="91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727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Organ systems effects</a:t>
            </a:r>
          </a:p>
          <a:p>
            <a:r>
              <a:rPr lang="en-US" sz="2800" smtClean="0"/>
              <a:t>GI activaiton.</a:t>
            </a:r>
          </a:p>
          <a:p>
            <a:pPr marL="0" indent="0">
              <a:buNone/>
            </a:pPr>
            <a:r>
              <a:rPr lang="en-US" smtClean="0"/>
              <a:t>- </a:t>
            </a:r>
            <a:r>
              <a:rPr lang="en-US" smtClean="0">
                <a:sym typeface="Wingdings" pitchFamily="2" charset="2"/>
              </a:rPr>
              <a:t>diarrhea</a:t>
            </a:r>
          </a:p>
          <a:p>
            <a:r>
              <a:rPr lang="en-US" sz="2800" smtClean="0"/>
              <a:t>CNS overactivation.</a:t>
            </a:r>
            <a:endParaRPr lang="en-US" sz="2800"/>
          </a:p>
          <a:p>
            <a:pPr>
              <a:buFontTx/>
              <a:buChar char="-"/>
            </a:pPr>
            <a:r>
              <a:rPr lang="en-US" sz="2400" smtClean="0">
                <a:sym typeface="Wingdings" pitchFamily="2" charset="2"/>
              </a:rPr>
              <a:t>Anaxiaty.</a:t>
            </a:r>
          </a:p>
          <a:p>
            <a:pPr>
              <a:buFontTx/>
              <a:buChar char="-"/>
            </a:pPr>
            <a:r>
              <a:rPr lang="en-US" sz="2400" smtClean="0">
                <a:sym typeface="Wingdings" pitchFamily="2" charset="2"/>
              </a:rPr>
              <a:t>Paranoia.</a:t>
            </a:r>
          </a:p>
          <a:p>
            <a:pPr>
              <a:buFontTx/>
              <a:buChar char="-"/>
            </a:pPr>
            <a:r>
              <a:rPr lang="en-US" sz="2400" smtClean="0">
                <a:sym typeface="Wingdings" pitchFamily="2" charset="2"/>
              </a:rPr>
              <a:t>Insomnia.</a:t>
            </a:r>
          </a:p>
          <a:p>
            <a:r>
              <a:rPr lang="en-US" sz="2400" smtClean="0">
                <a:sym typeface="Wingdings" pitchFamily="2" charset="2"/>
              </a:rPr>
              <a:t>MSS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problems</a:t>
            </a:r>
          </a:p>
          <a:p>
            <a:pPr marL="0" indent="0">
              <a:buNone/>
            </a:pPr>
            <a:r>
              <a:rPr lang="en-US" sz="2400" smtClean="0">
                <a:sym typeface="Wingdings" pitchFamily="2" charset="2"/>
              </a:rPr>
              <a:t>-tremors</a:t>
            </a:r>
          </a:p>
          <a:p>
            <a:pPr marL="0" indent="0">
              <a:buNone/>
            </a:pPr>
            <a:endParaRPr lang="en-US" sz="2400" smtClean="0"/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3875" y="4235746"/>
            <a:ext cx="5712933" cy="8134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GI + MSS + CNS</a:t>
            </a:r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037347" y="3433803"/>
            <a:ext cx="0" cy="91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7120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Organ systems effects</a:t>
            </a:r>
          </a:p>
          <a:p>
            <a:r>
              <a:rPr lang="en-US" sz="2800" smtClean="0"/>
              <a:t>endocrine</a:t>
            </a:r>
            <a:endParaRPr lang="en-US" sz="2800"/>
          </a:p>
          <a:p>
            <a:pPr>
              <a:buFontTx/>
              <a:buChar char="-"/>
            </a:pPr>
            <a:r>
              <a:rPr lang="en-US" sz="2000" smtClean="0">
                <a:sym typeface="Wingdings" pitchFamily="2" charset="2"/>
              </a:rPr>
              <a:t>inc. insulin</a:t>
            </a:r>
          </a:p>
          <a:p>
            <a:pPr>
              <a:buFontTx/>
              <a:buChar char="-"/>
            </a:pPr>
            <a:r>
              <a:rPr lang="en-US" sz="2000" smtClean="0">
                <a:sym typeface="Wingdings" pitchFamily="2" charset="2"/>
              </a:rPr>
              <a:t>Inc.</a:t>
            </a:r>
            <a:r>
              <a:rPr lang="en-US" sz="2000">
                <a:sym typeface="Wingdings" pitchFamily="2" charset="2"/>
              </a:rPr>
              <a:t> </a:t>
            </a:r>
            <a:r>
              <a:rPr lang="en-US" sz="2000" smtClean="0">
                <a:sym typeface="Wingdings" pitchFamily="2" charset="2"/>
              </a:rPr>
              <a:t>PTH</a:t>
            </a:r>
          </a:p>
          <a:p>
            <a:pPr>
              <a:buFontTx/>
              <a:buChar char="-"/>
            </a:pPr>
            <a:r>
              <a:rPr lang="en-US" sz="2000" smtClean="0"/>
              <a:t>Inc. ACTH and cotisol</a:t>
            </a:r>
          </a:p>
          <a:p>
            <a:pPr marL="0" indent="0">
              <a:buNone/>
            </a:pPr>
            <a:r>
              <a:rPr lang="en-US" sz="2400" smtClean="0"/>
              <a:t> </a:t>
            </a:r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3875" y="4235746"/>
            <a:ext cx="5712933" cy="8134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Endocrine</a:t>
            </a:r>
            <a:r>
              <a:rPr lang="en-US"/>
              <a:t> 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037347" y="3433803"/>
            <a:ext cx="0" cy="91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1337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General functions of T3 &amp; T4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Organ systems effects</a:t>
            </a:r>
          </a:p>
          <a:p>
            <a:r>
              <a:rPr lang="en-US" sz="2400" smtClean="0"/>
              <a:t>Sexual functions</a:t>
            </a:r>
          </a:p>
          <a:p>
            <a:pPr>
              <a:buFontTx/>
              <a:buChar char="-"/>
            </a:pPr>
            <a:r>
              <a:rPr lang="en-US" sz="2400" smtClean="0"/>
              <a:t>hyperthyrodism.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Impotence in males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/>
              <a:t>Excessive menstrual bleeding in females</a:t>
            </a:r>
          </a:p>
          <a:p>
            <a:pPr marL="0" indent="0">
              <a:buNone/>
            </a:pPr>
            <a:r>
              <a:rPr lang="en-US" sz="2400" smtClean="0"/>
              <a:t>-hypothyrodism</a:t>
            </a:r>
            <a:endParaRPr lang="en-US" sz="2400"/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dec. lipido in males</a:t>
            </a:r>
          </a:p>
          <a:p>
            <a:pPr>
              <a:buFont typeface="Wingdings" pitchFamily="2" charset="2"/>
              <a:buChar char="à"/>
            </a:pPr>
            <a:r>
              <a:rPr lang="en-US" sz="2400" smtClean="0">
                <a:sym typeface="Wingdings" pitchFamily="2" charset="2"/>
              </a:rPr>
              <a:t>Reduced bleeding during </a:t>
            </a:r>
            <a:r>
              <a:rPr lang="en-US" sz="2400" smtClean="0"/>
              <a:t>menstrual cycle in females</a:t>
            </a:r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015" y="1198890"/>
            <a:ext cx="2530580" cy="6240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T3/T4</a:t>
            </a:r>
            <a:r>
              <a:rPr lang="en-US"/>
              <a:t> a</a:t>
            </a:r>
            <a:r>
              <a:rPr lang="en-US" smtClean="0"/>
              <a:t>ffects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619" y="2794004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Cellular metabolism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97400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growth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41359" y="2782635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Metabolic activity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5535" y="2762323"/>
            <a:ext cx="1352942" cy="6714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 systems</a:t>
            </a:r>
            <a:endParaRPr lang="en-US"/>
          </a:p>
        </p:txBody>
      </p:sp>
      <p:cxnSp>
        <p:nvCxnSpPr>
          <p:cNvPr id="53" name="Straight Arrow Connector 52"/>
          <p:cNvCxnSpPr>
            <a:cxnSpLocks/>
            <a:endCxn id="20" idx="0"/>
          </p:cNvCxnSpPr>
          <p:nvPr/>
        </p:nvCxnSpPr>
        <p:spPr>
          <a:xfrm>
            <a:off x="3965479" y="1822892"/>
            <a:ext cx="1246527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762168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2339589" y="1843204"/>
            <a:ext cx="0" cy="939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9" idx="0"/>
          </p:cNvCxnSpPr>
          <p:nvPr/>
        </p:nvCxnSpPr>
        <p:spPr>
          <a:xfrm flipH="1">
            <a:off x="952090" y="1822892"/>
            <a:ext cx="897218" cy="9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3875" y="4235746"/>
            <a:ext cx="5712933" cy="81348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Sexual functions </a:t>
            </a:r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037347" y="3433803"/>
            <a:ext cx="0" cy="91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5005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199" y="2971800"/>
            <a:ext cx="7240007" cy="995361"/>
          </a:xfrm>
        </p:spPr>
        <p:txBody>
          <a:bodyPr>
            <a:normAutofit/>
          </a:bodyPr>
          <a:lstStyle/>
          <a:p>
            <a:pPr algn="l"/>
            <a:r>
              <a:rPr lang="en-US" sz="2700" b="1" smtClean="0">
                <a:solidFill>
                  <a:schemeClr val="tx1"/>
                </a:solidFill>
              </a:rPr>
              <a:t>Regulation of Thyroid hormone secretion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73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Introduction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34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Regulation of Thyroid hormone secretion</a:t>
            </a:r>
            <a:r>
              <a:rPr lang="en-US" sz="6600" b="1" smtClean="0">
                <a:solidFill>
                  <a:schemeClr val="tx1"/>
                </a:solidFill>
              </a:rPr>
              <a:t/>
            </a:r>
            <a:br>
              <a:rPr lang="en-US" sz="6600" b="1" smtClean="0">
                <a:solidFill>
                  <a:schemeClr val="tx1"/>
                </a:solidFill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TRH from hypothalamus.</a:t>
            </a:r>
          </a:p>
          <a:p>
            <a:pPr>
              <a:buFont typeface="Wingdings" pitchFamily="2" charset="2"/>
              <a:buChar char="à"/>
            </a:pPr>
            <a:r>
              <a:rPr lang="en-US" sz="2800" smtClean="0">
                <a:sym typeface="Wingdings" pitchFamily="2" charset="2"/>
              </a:rPr>
              <a:t>TSH secretion from anterior pituitary.</a:t>
            </a:r>
          </a:p>
          <a:p>
            <a:pPr>
              <a:buFont typeface="Wingdings" pitchFamily="2" charset="2"/>
              <a:buChar char="à"/>
            </a:pPr>
            <a:r>
              <a:rPr lang="en-US" sz="2800" smtClean="0">
                <a:sym typeface="Wingdings" pitchFamily="2" charset="2"/>
              </a:rPr>
              <a:t>Increase all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secretory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pathways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that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increase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T4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smtClean="0">
                <a:sym typeface="Wingdings" pitchFamily="2" charset="2"/>
              </a:rPr>
              <a:t>conc</a:t>
            </a:r>
            <a:r>
              <a:rPr lang="en-US" sz="2800">
                <a:sym typeface="Wingdings" pitchFamily="2" charset="2"/>
              </a:rPr>
              <a:t>.</a:t>
            </a:r>
            <a:endParaRPr lang="en-US" sz="2800" smtClean="0"/>
          </a:p>
          <a:p>
            <a:endParaRPr lang="en-US" sz="2400" smtClean="0"/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5" y="1311554"/>
            <a:ext cx="4223107" cy="48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37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Regulation of Thyroid hormone secretion</a:t>
            </a:r>
            <a:r>
              <a:rPr lang="en-US" sz="6600" b="1" smtClean="0">
                <a:solidFill>
                  <a:schemeClr val="tx1"/>
                </a:solidFill>
              </a:rPr>
              <a:t/>
            </a:r>
            <a:br>
              <a:rPr lang="en-US" sz="6600" b="1" smtClean="0">
                <a:solidFill>
                  <a:schemeClr val="tx1"/>
                </a:solidFill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TRH from hypothalamus.</a:t>
            </a:r>
          </a:p>
          <a:p>
            <a:pPr>
              <a:buFontTx/>
              <a:buChar char="-"/>
            </a:pPr>
            <a:r>
              <a:rPr lang="en-US" sz="2400" smtClean="0"/>
              <a:t>Tripeptide secreted from hypothalamus.</a:t>
            </a:r>
          </a:p>
          <a:p>
            <a:pPr>
              <a:buFontTx/>
              <a:buChar char="-"/>
            </a:pPr>
            <a:r>
              <a:rPr lang="en-US" sz="2400" smtClean="0"/>
              <a:t>Increase the rate of TSH secretion.</a:t>
            </a:r>
          </a:p>
          <a:p>
            <a:pPr>
              <a:buFontTx/>
              <a:buChar char="-"/>
            </a:pPr>
            <a:r>
              <a:rPr lang="en-US" sz="2400" smtClean="0"/>
              <a:t>But not necessary.</a:t>
            </a:r>
          </a:p>
          <a:p>
            <a:pPr>
              <a:buFontTx/>
              <a:buChar char="-"/>
            </a:pPr>
            <a:r>
              <a:rPr lang="en-US" sz="2400" smtClean="0"/>
              <a:t>PLC</a:t>
            </a:r>
            <a:r>
              <a:rPr lang="en-US" sz="2400"/>
              <a:t> </a:t>
            </a:r>
            <a:r>
              <a:rPr lang="en-US" sz="2400" smtClean="0"/>
              <a:t>signaling  pathway.</a:t>
            </a:r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5" y="1311554"/>
            <a:ext cx="4223107" cy="48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972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Regulation of Thyroid hormone secretion</a:t>
            </a:r>
            <a:r>
              <a:rPr lang="en-US" sz="6600" b="1" smtClean="0">
                <a:solidFill>
                  <a:schemeClr val="tx1"/>
                </a:solidFill>
              </a:rPr>
              <a:t/>
            </a:r>
            <a:br>
              <a:rPr lang="en-US" sz="6600" b="1" smtClean="0">
                <a:solidFill>
                  <a:schemeClr val="tx1"/>
                </a:solidFill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800" smtClean="0">
                <a:sym typeface="Wingdings" pitchFamily="2" charset="2"/>
              </a:rPr>
              <a:t>TSH secretion from anterior pituitary</a:t>
            </a:r>
            <a:r>
              <a:rPr lang="en-US" sz="2800" smtClean="0"/>
              <a:t>.</a:t>
            </a:r>
          </a:p>
          <a:p>
            <a:pPr>
              <a:buFontTx/>
              <a:buChar char="-"/>
            </a:pPr>
            <a:r>
              <a:rPr lang="en-US" sz="2400" smtClean="0"/>
              <a:t>Increase all the secretory activites   of thyroid gland.</a:t>
            </a:r>
          </a:p>
          <a:p>
            <a:pPr>
              <a:buFontTx/>
              <a:buChar char="-"/>
            </a:pPr>
            <a:r>
              <a:rPr lang="en-US" sz="2400" smtClean="0"/>
              <a:t>cAMP</a:t>
            </a:r>
            <a:r>
              <a:rPr lang="en-US" sz="2400"/>
              <a:t> </a:t>
            </a:r>
            <a:r>
              <a:rPr lang="en-US" sz="2400" smtClean="0"/>
              <a:t>signaling</a:t>
            </a:r>
            <a:r>
              <a:rPr lang="en-US" sz="2400"/>
              <a:t> </a:t>
            </a:r>
            <a:r>
              <a:rPr lang="en-US" sz="2400" smtClean="0"/>
              <a:t>pathway</a:t>
            </a:r>
            <a:r>
              <a:rPr lang="en-US" sz="2400"/>
              <a:t>.</a:t>
            </a: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5" y="1311554"/>
            <a:ext cx="4223107" cy="48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4241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Feedback mechanism of Thyroid hormone secretion</a:t>
            </a:r>
            <a:r>
              <a:rPr lang="en-US" sz="6600" b="1" smtClean="0">
                <a:solidFill>
                  <a:schemeClr val="tx1"/>
                </a:solidFill>
              </a:rPr>
              <a:t/>
            </a:r>
            <a:br>
              <a:rPr lang="en-US" sz="6600" b="1" smtClean="0">
                <a:solidFill>
                  <a:schemeClr val="tx1"/>
                </a:solidFill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9299" y="1219200"/>
            <a:ext cx="3189820" cy="4937760"/>
          </a:xfrm>
        </p:spPr>
        <p:txBody>
          <a:bodyPr>
            <a:normAutofit/>
          </a:bodyPr>
          <a:lstStyle/>
          <a:p>
            <a:r>
              <a:rPr lang="en-US" sz="2400" smtClean="0"/>
              <a:t>Dec. Body temp.</a:t>
            </a:r>
          </a:p>
          <a:p>
            <a:pPr marL="0" indent="0">
              <a:buNone/>
            </a:pPr>
            <a:r>
              <a:rPr lang="en-US" sz="2400" smtClean="0">
                <a:sym typeface="Wingdings" pitchFamily="2" charset="2"/>
              </a:rPr>
              <a:t> Hypothalamic centers for temp. Control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TRH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 smtClean="0">
                <a:sym typeface="Wingdings" pitchFamily="2" charset="2"/>
              </a:rPr>
              <a:t> TSH  T4  BMR</a:t>
            </a:r>
          </a:p>
          <a:p>
            <a:r>
              <a:rPr lang="en-US" sz="2400" smtClean="0">
                <a:sym typeface="Wingdings" pitchFamily="2" charset="2"/>
              </a:rPr>
              <a:t>High T4 levels inhibit TRH and TSH secretion by –ve feedback 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31" y="4078119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9858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5" y="1311554"/>
            <a:ext cx="4223107" cy="48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386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Abnormalities </a:t>
            </a:r>
            <a:r>
              <a:rPr lang="en-US" b="1" smtClean="0">
                <a:solidFill>
                  <a:srgbClr val="C00000"/>
                </a:solidFill>
              </a:rPr>
              <a:t>in thyroid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hormone </a:t>
            </a:r>
            <a:r>
              <a:rPr lang="en-US" b="1" dirty="0" smtClean="0">
                <a:solidFill>
                  <a:srgbClr val="C00000"/>
                </a:solidFill>
              </a:rPr>
              <a:t>Levels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83673" cy="4937760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Hypothyroidism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mtClean="0">
                <a:sym typeface="Wingdings" pitchFamily="2" charset="2"/>
              </a:rPr>
              <a:t>-</a:t>
            </a:r>
            <a:r>
              <a:rPr lang="en-US" sz="2000" smtClean="0">
                <a:sym typeface="Wingdings" pitchFamily="2" charset="2"/>
              </a:rPr>
              <a:t>common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z="2000" smtClean="0">
                <a:sym typeface="Wingdings" pitchFamily="2" charset="2"/>
              </a:rPr>
              <a:t>c</a:t>
            </a:r>
            <a:r>
              <a:rPr lang="en-US" sz="2000" smtClean="0">
                <a:sym typeface="Wingdings" pitchFamily="2" charset="2"/>
              </a:rPr>
              <a:t>auses : inflamation (hashimoto thyroditis) / goiter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smtClean="0">
                <a:sym typeface="Wingdings" pitchFamily="2" charset="2"/>
              </a:rPr>
              <a:t>-symptomes: </a:t>
            </a:r>
            <a:r>
              <a:rPr lang="en-US" sz="2000" b="0" i="0" smtClean="0">
                <a:solidFill>
                  <a:srgbClr val="111111"/>
                </a:solidFill>
                <a:effectLst/>
              </a:rPr>
              <a:t>Fatigue, Increased sensitivity to cold, Constipation, Weight gain, Puffy face, Muscle weakness, Elevated blood cholesterol level, Heavier than normal or irregular menstrual periods, Slowed heart rate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In children it causes cretinism, characterized by dwarfism and mental retardation</a:t>
            </a:r>
            <a:r>
              <a:rPr lang="en-US" sz="2000" smtClean="0">
                <a:solidFill>
                  <a:srgbClr val="111111"/>
                </a:solidFill>
              </a:rPr>
              <a:t> </a:t>
            </a:r>
            <a:endParaRPr lang="en-US" sz="2000" b="0" i="0" smtClean="0">
              <a:solidFill>
                <a:srgbClr val="111111"/>
              </a:solidFill>
              <a:effectLst/>
            </a:endParaRP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6094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70197" y="1219200"/>
            <a:ext cx="4083673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Hyprthyroidism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 </a:t>
            </a:r>
            <a:endParaRPr lang="en-US" smtClean="0">
              <a:sym typeface="Wingdings" pitchFamily="2" charset="2"/>
            </a:endParaRPr>
          </a:p>
          <a:p>
            <a:pPr marL="0" indent="0">
              <a:buFont typeface="Wingdings 3"/>
              <a:buNone/>
            </a:pPr>
            <a:r>
              <a:rPr lang="en-US" smtClean="0">
                <a:sym typeface="Wingdings" pitchFamily="2" charset="2"/>
              </a:rPr>
              <a:t>-</a:t>
            </a:r>
            <a:r>
              <a:rPr lang="en-US" sz="2000" smtClean="0">
                <a:sym typeface="Wingdings" pitchFamily="2" charset="2"/>
              </a:rPr>
              <a:t>common causes </a:t>
            </a:r>
            <a:r>
              <a:rPr lang="en-US" sz="2000" smtClean="0">
                <a:sym typeface="Wingdings" pitchFamily="2" charset="2"/>
              </a:rPr>
              <a:t>: inflamation </a:t>
            </a:r>
            <a:r>
              <a:rPr lang="en-US" sz="2000" smtClean="0">
                <a:sym typeface="Wingdings" pitchFamily="2" charset="2"/>
              </a:rPr>
              <a:t>(graves disease) </a:t>
            </a:r>
            <a:endParaRPr lang="en-US" sz="2000" smtClean="0">
              <a:sym typeface="Wingdings" pitchFamily="2" charset="2"/>
            </a:endParaRPr>
          </a:p>
          <a:p>
            <a:pPr marL="0" indent="0">
              <a:buFont typeface="Wingdings 3"/>
              <a:buNone/>
            </a:pPr>
            <a:r>
              <a:rPr lang="en-US" sz="2000" smtClean="0">
                <a:sym typeface="Wingdings" pitchFamily="2" charset="2"/>
              </a:rPr>
              <a:t>-symptoms: hyperthermia, tachycardia, exophthalmos, weight loss, anxiety, tremors.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534268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9906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Thank you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Mohammad qussay Al-Sabbagh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fbcdn-sphotos-a-a.akamaihd.net/hphotos-ak-xtf1/v/t1.0-9/12118715_1697307510499436_3077259893951210511_n.jpg?oh=46252f93ffa20b905d93343c4472730f&amp;oe=580A32A3&amp;__gda__=1476819467_ab90a32b35409ac5c5dd43ccb6dc7f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0593" y="2070020"/>
            <a:ext cx="3042821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لجان الدفعات- كلية الطب</a:t>
            </a:r>
            <a:br>
              <a:rPr lang="ar-J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J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دفعة 2014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2023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Thyroid Gland (general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description)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29200" y="1219200"/>
            <a:ext cx="3657600" cy="4937760"/>
          </a:xfrm>
        </p:spPr>
        <p:txBody>
          <a:bodyPr>
            <a:normAutofit/>
          </a:bodyPr>
          <a:lstStyle/>
          <a:p>
            <a:r>
              <a:rPr lang="en-US" smtClean="0"/>
              <a:t>first gland to start functioning in the body.</a:t>
            </a:r>
          </a:p>
          <a:p>
            <a:endParaRPr lang="en-US" smtClean="0"/>
          </a:p>
          <a:p>
            <a:r>
              <a:rPr lang="en-US" smtClean="0"/>
              <a:t>Structure of the thyroid gland </a:t>
            </a:r>
            <a:endParaRPr lang="en-US" dirty="0"/>
          </a:p>
          <a:p>
            <a:pPr>
              <a:buFontTx/>
              <a:buChar char="-"/>
            </a:pPr>
            <a:r>
              <a:rPr lang="en-US" smtClean="0"/>
              <a:t>right and left lobes</a:t>
            </a:r>
          </a:p>
          <a:p>
            <a:pPr>
              <a:buFontTx/>
              <a:buChar char="-"/>
            </a:pPr>
            <a:r>
              <a:rPr lang="en-US" smtClean="0"/>
              <a:t>isthmus, </a:t>
            </a:r>
          </a:p>
          <a:p>
            <a:pPr>
              <a:buFontTx/>
              <a:buChar char="-"/>
            </a:pPr>
            <a:r>
              <a:rPr lang="en-US" smtClean="0"/>
              <a:t>pyramidal lobe (if present)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9" y="1514196"/>
            <a:ext cx="381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892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Thyroid Gland (histology)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29200" y="1219200"/>
            <a:ext cx="3657600" cy="4937760"/>
          </a:xfrm>
        </p:spPr>
        <p:txBody>
          <a:bodyPr/>
          <a:lstStyle/>
          <a:p>
            <a:r>
              <a:rPr lang="en-US" smtClean="0"/>
              <a:t>Thyroid glands appers follicular</a:t>
            </a:r>
            <a:endParaRPr lang="en-US" dirty="0" smtClean="0"/>
          </a:p>
          <a:p>
            <a:r>
              <a:rPr lang="en-US" smtClean="0"/>
              <a:t>Cells</a:t>
            </a:r>
          </a:p>
          <a:p>
            <a:pPr>
              <a:buFontTx/>
              <a:buChar char="-"/>
            </a:pPr>
            <a:r>
              <a:rPr lang="en-US" smtClean="0"/>
              <a:t>Follicle Cells</a:t>
            </a:r>
          </a:p>
          <a:p>
            <a:pPr>
              <a:buFontTx/>
              <a:buChar char="-"/>
            </a:pPr>
            <a:r>
              <a:rPr lang="en-US" smtClean="0"/>
              <a:t>Parafollicular (C) Cells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4" y="1460772"/>
            <a:ext cx="4673276" cy="46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374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0" y="1219200"/>
            <a:ext cx="3352800" cy="4937760"/>
          </a:xfrm>
        </p:spPr>
        <p:txBody>
          <a:bodyPr>
            <a:normAutofit/>
          </a:bodyPr>
          <a:lstStyle/>
          <a:p>
            <a:r>
              <a:rPr lang="en-US" sz="2400" smtClean="0"/>
              <a:t>Follicle Cells</a:t>
            </a:r>
          </a:p>
          <a:p>
            <a:pPr>
              <a:buFontTx/>
              <a:buChar char="-"/>
            </a:pPr>
            <a:r>
              <a:rPr lang="en-US" sz="2400" smtClean="0"/>
              <a:t>cells that line the follicles</a:t>
            </a:r>
          </a:p>
          <a:p>
            <a:pPr>
              <a:buFontTx/>
              <a:buChar char="-"/>
            </a:pPr>
            <a:r>
              <a:rPr lang="en-US" sz="2400" smtClean="0"/>
              <a:t>Secrete Thyroxine+ triidothyronine .</a:t>
            </a:r>
          </a:p>
          <a:p>
            <a:pPr>
              <a:buFontTx/>
              <a:buChar char="-"/>
            </a:pPr>
            <a:r>
              <a:rPr lang="en-US" sz="2400" smtClean="0"/>
              <a:t>hyperactivity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columnar</a:t>
            </a:r>
            <a:endParaRPr lang="en-US" sz="2400"/>
          </a:p>
          <a:p>
            <a:pPr>
              <a:buFontTx/>
              <a:buChar char="-"/>
            </a:pPr>
            <a:r>
              <a:rPr lang="en-US" sz="2400" smtClean="0"/>
              <a:t> hypoactivity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squamous</a:t>
            </a:r>
          </a:p>
          <a:p>
            <a:r>
              <a:rPr lang="en-US" sz="2400" smtClean="0"/>
              <a:t>Parafollicular (C) Cells</a:t>
            </a:r>
          </a:p>
          <a:p>
            <a:pPr marL="0" indent="0">
              <a:buNone/>
            </a:pPr>
            <a:r>
              <a:rPr lang="en-US" sz="2400" smtClean="0"/>
              <a:t>- Secrete calcitonin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4" y="1460772"/>
            <a:ext cx="4673276" cy="469618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Thyroid Gland (histology)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410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199" y="2971800"/>
            <a:ext cx="7240007" cy="995361"/>
          </a:xfrm>
        </p:spPr>
        <p:txBody>
          <a:bodyPr>
            <a:normAutofit/>
          </a:bodyPr>
          <a:lstStyle/>
          <a:p>
            <a:pPr algn="l"/>
            <a:r>
              <a:rPr lang="en-US" sz="2700" b="1">
                <a:solidFill>
                  <a:schemeClr val="tx1"/>
                </a:solidFill>
              </a:rPr>
              <a:t>T</a:t>
            </a:r>
            <a:r>
              <a:rPr lang="en-US" sz="2700" b="1" smtClean="0">
                <a:solidFill>
                  <a:schemeClr val="tx1"/>
                </a:solidFill>
              </a:rPr>
              <a:t>hyroid metabolic hormones</a:t>
            </a:r>
            <a:r>
              <a:rPr lang="en-US" sz="5400" b="1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44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Thyroid metabolic hormones</a:t>
            </a:r>
            <a:r>
              <a:rPr lang="en-US" sz="3600" smtClean="0"/>
              <a:t> </a:t>
            </a:r>
            <a:br>
              <a:rPr lang="en-US" sz="3600" smtClean="0"/>
            </a:br>
            <a:r>
              <a:rPr lang="en-US" sz="1600" smtClean="0"/>
              <a:t>(Thyroxine+ triidothyronine)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06060" y="1219200"/>
            <a:ext cx="343794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93% of TMH are thyroxine</a:t>
            </a:r>
          </a:p>
          <a:p>
            <a:r>
              <a:rPr lang="en-US" sz="2800" smtClean="0"/>
              <a:t>But triidothyronine Is 4X as potent as thyroxine</a:t>
            </a:r>
          </a:p>
          <a:p>
            <a:r>
              <a:rPr lang="en-US" sz="2800" smtClean="0"/>
              <a:t>Amino acids derivatives (tyrosine)</a:t>
            </a:r>
          </a:p>
          <a:p>
            <a:r>
              <a:rPr lang="en-US" sz="2800" smtClean="0"/>
              <a:t>Lipid soluble</a:t>
            </a:r>
          </a:p>
          <a:p>
            <a:r>
              <a:rPr lang="en-US" sz="2800" smtClean="0"/>
              <a:t>Affect all our cells</a:t>
            </a:r>
          </a:p>
          <a:p>
            <a:endParaRPr lang="en-US" sz="280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298"/>
            <a:ext cx="5652982" cy="327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017" y="4798312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mtClean="0">
                <a:solidFill>
                  <a:srgbClr val="C00000"/>
                </a:solidFill>
              </a:rPr>
              <a:t>Idoine Is required for formation of thyroxine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6618" y="3836389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183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Thyroid metabolic hormones</a:t>
            </a:r>
            <a:r>
              <a:rPr lang="en-US" sz="3600" smtClean="0"/>
              <a:t> </a:t>
            </a:r>
            <a:br>
              <a:rPr lang="en-US" sz="3600" smtClean="0"/>
            </a:br>
            <a:r>
              <a:rPr lang="en-US" sz="1600" smtClean="0"/>
              <a:t>(Thyroxine+ triidothyronine)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06060" y="1219200"/>
            <a:ext cx="3437940" cy="4937760"/>
          </a:xfrm>
        </p:spPr>
        <p:txBody>
          <a:bodyPr>
            <a:normAutofit/>
          </a:bodyPr>
          <a:lstStyle/>
          <a:p>
            <a:r>
              <a:rPr lang="en-US" sz="2800" smtClean="0"/>
              <a:t>Regulate metabolism.</a:t>
            </a:r>
          </a:p>
          <a:p>
            <a:pPr marL="0" indent="0">
              <a:buNone/>
            </a:pPr>
            <a:r>
              <a:rPr lang="en-US" sz="2800" smtClean="0"/>
              <a:t>-⬆ BMR</a:t>
            </a:r>
          </a:p>
          <a:p>
            <a:r>
              <a:rPr lang="en-US" sz="2800" smtClean="0"/>
              <a:t>Activaite CVS </a:t>
            </a:r>
          </a:p>
          <a:p>
            <a:r>
              <a:rPr lang="en-US" sz="2800" smtClean="0"/>
              <a:t>CNS development</a:t>
            </a:r>
          </a:p>
          <a:p>
            <a:r>
              <a:rPr lang="en-US" sz="2800" smtClean="0"/>
              <a:t>Growth 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298"/>
            <a:ext cx="5652982" cy="327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017" y="4798312"/>
            <a:ext cx="506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mtClean="0">
                <a:solidFill>
                  <a:srgbClr val="C00000"/>
                </a:solidFill>
              </a:rPr>
              <a:t>Idoine Is required for formation of thyroxine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9891" y="3622291"/>
            <a:ext cx="4998882" cy="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210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Bookman Old Style"/>
        <a:ea typeface=""/>
        <a:cs typeface=""/>
      </a:majorFont>
      <a:minorFont>
        <a:latin typeface="Gill Sans MT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1355</TotalTime>
  <Words>1212</Words>
  <Application>Microsoft Office PowerPoint</Application>
  <PresentationFormat>On-screen Show (4:3)</PresentationFormat>
  <Paragraphs>209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Origin</vt:lpstr>
      <vt:lpstr>Endocrine Physiology</vt:lpstr>
      <vt:lpstr>Endocrine Physiology </vt:lpstr>
      <vt:lpstr>Introduction</vt:lpstr>
      <vt:lpstr>Thyroid Gland (general description)</vt:lpstr>
      <vt:lpstr>Thyroid Gland (histology)</vt:lpstr>
      <vt:lpstr>Thyroid Gland (histology)</vt:lpstr>
      <vt:lpstr>Thyroid metabolic hormones </vt:lpstr>
      <vt:lpstr>Thyroid metabolic hormones  (Thyroxine+ triidothyronine)</vt:lpstr>
      <vt:lpstr>Thyroid metabolic hormones  (Thyroxine+ triidothyronine)</vt:lpstr>
      <vt:lpstr>Synthesis and secretion of TMH</vt:lpstr>
      <vt:lpstr>Synthesis and secretion of TMH</vt:lpstr>
      <vt:lpstr>Iodine Vs iodide </vt:lpstr>
      <vt:lpstr>Synthesis and secretion of TMH</vt:lpstr>
      <vt:lpstr>Synthesis and secretion of TMH</vt:lpstr>
      <vt:lpstr>Synthesis and secretion of TMH</vt:lpstr>
      <vt:lpstr>Synthesis and secretion of TMH</vt:lpstr>
      <vt:lpstr>Phsyological functions of Thyroid hormones </vt:lpstr>
      <vt:lpstr>General functions of T3 &amp; T4 </vt:lpstr>
      <vt:lpstr>Mechanism of action of T3 &amp; T4 </vt:lpstr>
      <vt:lpstr>General functions of T3 &amp; T4 </vt:lpstr>
      <vt:lpstr>General functions of T3 &amp; T4 </vt:lpstr>
      <vt:lpstr>General functions of T3 &amp; T4 </vt:lpstr>
      <vt:lpstr>General functions of T3 &amp; T4 </vt:lpstr>
      <vt:lpstr>General functions of T3 &amp; T4 </vt:lpstr>
      <vt:lpstr>General functions of T3 &amp; T4 </vt:lpstr>
      <vt:lpstr>General functions of T3 &amp; T4 </vt:lpstr>
      <vt:lpstr>General functions of T3 &amp; T4 </vt:lpstr>
      <vt:lpstr>General functions of T3 &amp; T4 </vt:lpstr>
      <vt:lpstr>Regulation of Thyroid hormone secretion</vt:lpstr>
      <vt:lpstr>Regulation of Thyroid hormone secretion </vt:lpstr>
      <vt:lpstr>Regulation of Thyroid hormone secretion </vt:lpstr>
      <vt:lpstr>Regulation of Thyroid hormone secretion </vt:lpstr>
      <vt:lpstr>Feedback mechanism of Thyroid hormone secretion </vt:lpstr>
      <vt:lpstr>Abnormalities in thyroid hormone Levels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Physiology</dc:title>
  <dc:creator>USER</dc:creator>
  <cp:lastModifiedBy>USER</cp:lastModifiedBy>
  <cp:revision>58</cp:revision>
  <dcterms:created xsi:type="dcterms:W3CDTF">2006-08-16T00:00:00Z</dcterms:created>
  <dcterms:modified xsi:type="dcterms:W3CDTF">2016-06-26T21:02:33Z</dcterms:modified>
</cp:coreProperties>
</file>