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92" r:id="rId4"/>
    <p:sldId id="258" r:id="rId5"/>
    <p:sldId id="286" r:id="rId6"/>
    <p:sldId id="287" r:id="rId7"/>
    <p:sldId id="295" r:id="rId8"/>
    <p:sldId id="282" r:id="rId9"/>
    <p:sldId id="281" r:id="rId10"/>
    <p:sldId id="288" r:id="rId11"/>
    <p:sldId id="268" r:id="rId12"/>
    <p:sldId id="285" r:id="rId13"/>
    <p:sldId id="294" r:id="rId14"/>
    <p:sldId id="269" r:id="rId15"/>
    <p:sldId id="283" r:id="rId16"/>
    <p:sldId id="270" r:id="rId17"/>
    <p:sldId id="284" r:id="rId18"/>
    <p:sldId id="272" r:id="rId19"/>
    <p:sldId id="273" r:id="rId20"/>
    <p:sldId id="271" r:id="rId21"/>
    <p:sldId id="276" r:id="rId22"/>
    <p:sldId id="277" r:id="rId23"/>
    <p:sldId id="265" r:id="rId24"/>
    <p:sldId id="275" r:id="rId25"/>
    <p:sldId id="266" r:id="rId26"/>
    <p:sldId id="278" r:id="rId27"/>
    <p:sldId id="279" r:id="rId28"/>
    <p:sldId id="280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D687B-6187-45DF-A4EE-23E088A13DA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E05DF-8763-4330-B69E-8686CAB06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8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AAA2-6869-4400-8689-559E715F1A0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8BC1-2321-491F-BCFC-5C835B5A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6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hsprogram.com/pubs/pdf/FR282/FR282.pdf" TargetMode="External"/><Relationship Id="rId2" Type="http://schemas.openxmlformats.org/officeDocument/2006/relationships/hyperlink" Target="http://www.who.int/mediacentre/factsheets/fs239/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977" y="1277470"/>
            <a:ext cx="10152529" cy="2554941"/>
          </a:xfrm>
        </p:spPr>
        <p:txBody>
          <a:bodyPr>
            <a:noAutofit/>
          </a:bodyPr>
          <a:lstStyle/>
          <a:p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Violence Against Women</a:t>
            </a:r>
            <a:endParaRPr lang="en-US" sz="1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71" y="4464424"/>
            <a:ext cx="9635164" cy="2057399"/>
          </a:xfrm>
        </p:spPr>
        <p:txBody>
          <a:bodyPr>
            <a:normAutofit fontScale="32500" lnSpcReduction="20000"/>
          </a:bodyPr>
          <a:lstStyle/>
          <a:p>
            <a:r>
              <a:rPr lang="en-US" sz="11200" b="1" dirty="0" smtClean="0">
                <a:solidFill>
                  <a:srgbClr val="0070C0"/>
                </a:solidFill>
              </a:rPr>
              <a:t>Dr</a:t>
            </a:r>
            <a:r>
              <a:rPr lang="en-US" sz="11200" b="1" dirty="0">
                <a:solidFill>
                  <a:srgbClr val="0070C0"/>
                </a:solidFill>
              </a:rPr>
              <a:t>. Sireen M. Alkhaldi, </a:t>
            </a:r>
            <a:r>
              <a:rPr lang="en-US" sz="11200" b="1" dirty="0" err="1">
                <a:solidFill>
                  <a:srgbClr val="0070C0"/>
                </a:solidFill>
              </a:rPr>
              <a:t>DrPH</a:t>
            </a:r>
            <a:endParaRPr lang="en-US" sz="11200" b="1" dirty="0">
              <a:solidFill>
                <a:srgbClr val="0070C0"/>
              </a:solidFill>
            </a:endParaRPr>
          </a:p>
          <a:p>
            <a:r>
              <a:rPr lang="en-US" sz="11200" b="1" dirty="0">
                <a:solidFill>
                  <a:srgbClr val="0070C0"/>
                </a:solidFill>
              </a:rPr>
              <a:t>Community Medicine</a:t>
            </a:r>
          </a:p>
          <a:p>
            <a:r>
              <a:rPr lang="en-US" sz="11200" b="1" dirty="0">
                <a:solidFill>
                  <a:srgbClr val="0070C0"/>
                </a:solidFill>
              </a:rPr>
              <a:t>Faculty of Medicine, The university of Jordan</a:t>
            </a:r>
          </a:p>
          <a:p>
            <a:r>
              <a:rPr lang="en-US" sz="11200" b="1" dirty="0">
                <a:solidFill>
                  <a:srgbClr val="0070C0"/>
                </a:solidFill>
              </a:rPr>
              <a:t>First semester, 2015/ </a:t>
            </a:r>
            <a:r>
              <a:rPr lang="en-US" sz="11200" b="1" dirty="0" smtClean="0">
                <a:solidFill>
                  <a:srgbClr val="0070C0"/>
                </a:solidFill>
              </a:rPr>
              <a:t>2016</a:t>
            </a:r>
            <a:endParaRPr lang="en-US" sz="1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8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9" y="365126"/>
            <a:ext cx="10671411" cy="94506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Against Women, </a:t>
            </a:r>
            <a:r>
              <a:rPr lang="en-US" sz="6000" b="1" dirty="0">
                <a:solidFill>
                  <a:srgbClr val="FF0000"/>
                </a:solidFill>
              </a:rPr>
              <a:t>Introduction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9" y="1637731"/>
            <a:ext cx="10809026" cy="49268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rgbClr val="0070C0"/>
                </a:solidFill>
              </a:rPr>
              <a:t>Domestic violence is an extremely sensitive issue </a:t>
            </a:r>
            <a:r>
              <a:rPr lang="en-US" sz="3200" b="1" dirty="0" smtClean="0">
                <a:solidFill>
                  <a:srgbClr val="0070C0"/>
                </a:solidFill>
              </a:rPr>
              <a:t>that raises </a:t>
            </a:r>
            <a:r>
              <a:rPr lang="en-US" sz="3200" b="1" dirty="0">
                <a:solidFill>
                  <a:srgbClr val="0070C0"/>
                </a:solidFill>
              </a:rPr>
              <a:t>uncomfortable questions concerning </a:t>
            </a:r>
            <a:r>
              <a:rPr lang="en-US" sz="3200" b="1" dirty="0" smtClean="0">
                <a:solidFill>
                  <a:srgbClr val="0070C0"/>
                </a:solidFill>
              </a:rPr>
              <a:t>ideology, morality </a:t>
            </a:r>
            <a:r>
              <a:rPr lang="en-US" sz="3200" b="1" dirty="0">
                <a:solidFill>
                  <a:srgbClr val="0070C0"/>
                </a:solidFill>
              </a:rPr>
              <a:t>and culture.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It </a:t>
            </a:r>
            <a:r>
              <a:rPr lang="en-US" sz="3200" b="1" dirty="0">
                <a:solidFill>
                  <a:srgbClr val="0070C0"/>
                </a:solidFill>
              </a:rPr>
              <a:t>is perpetrated behind </a:t>
            </a:r>
            <a:r>
              <a:rPr lang="en-US" sz="3200" b="1" dirty="0" smtClean="0">
                <a:solidFill>
                  <a:srgbClr val="0070C0"/>
                </a:solidFill>
              </a:rPr>
              <a:t>closed doors</a:t>
            </a:r>
            <a:r>
              <a:rPr lang="en-US" sz="3200" b="1" dirty="0">
                <a:solidFill>
                  <a:srgbClr val="0070C0"/>
                </a:solidFill>
              </a:rPr>
              <a:t>, hidden from public view and </a:t>
            </a:r>
            <a:r>
              <a:rPr lang="en-US" sz="3200" b="1" dirty="0" smtClean="0">
                <a:solidFill>
                  <a:srgbClr val="0070C0"/>
                </a:solidFill>
              </a:rPr>
              <a:t>deliberately disguised </a:t>
            </a:r>
            <a:r>
              <a:rPr lang="en-US" sz="3200" b="1" dirty="0">
                <a:solidFill>
                  <a:srgbClr val="0070C0"/>
                </a:solidFill>
              </a:rPr>
              <a:t>by both the victims and the societies in </a:t>
            </a:r>
            <a:r>
              <a:rPr lang="en-US" sz="3200" b="1" dirty="0" smtClean="0">
                <a:solidFill>
                  <a:srgbClr val="0070C0"/>
                </a:solidFill>
              </a:rPr>
              <a:t>which they </a:t>
            </a:r>
            <a:r>
              <a:rPr lang="en-US" sz="3200" b="1" dirty="0">
                <a:solidFill>
                  <a:srgbClr val="0070C0"/>
                </a:solidFill>
              </a:rPr>
              <a:t>live.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Although </a:t>
            </a:r>
            <a:r>
              <a:rPr lang="en-US" sz="3200" b="1" dirty="0">
                <a:solidFill>
                  <a:srgbClr val="0070C0"/>
                </a:solidFill>
              </a:rPr>
              <a:t>violence against women </a:t>
            </a:r>
            <a:r>
              <a:rPr lang="en-US" sz="3200" b="1" dirty="0" smtClean="0">
                <a:solidFill>
                  <a:srgbClr val="0070C0"/>
                </a:solidFill>
              </a:rPr>
              <a:t>is widespread</a:t>
            </a:r>
            <a:r>
              <a:rPr lang="en-US" sz="3200" b="1" dirty="0">
                <a:solidFill>
                  <a:srgbClr val="0070C0"/>
                </a:solidFill>
              </a:rPr>
              <a:t>, efforts of its documentation </a:t>
            </a:r>
            <a:r>
              <a:rPr lang="en-US" sz="3200" b="1" dirty="0" smtClean="0">
                <a:solidFill>
                  <a:srgbClr val="0070C0"/>
                </a:solidFill>
              </a:rPr>
              <a:t>and quantification</a:t>
            </a:r>
            <a:r>
              <a:rPr lang="en-US" sz="3200" b="1" dirty="0">
                <a:solidFill>
                  <a:srgbClr val="0070C0"/>
                </a:solidFill>
              </a:rPr>
              <a:t>, in all countries are hindered by </a:t>
            </a:r>
            <a:r>
              <a:rPr lang="en-US" sz="3200" b="1" dirty="0" smtClean="0">
                <a:solidFill>
                  <a:srgbClr val="0070C0"/>
                </a:solidFill>
              </a:rPr>
              <a:t>the</a:t>
            </a:r>
            <a:r>
              <a:rPr lang="en-US" sz="3200" b="1" dirty="0">
                <a:solidFill>
                  <a:srgbClr val="0070C0"/>
                </a:solidFill>
              </a:rPr>
              <a:t> ‘’culture of silence” that surrounds the issue (</a:t>
            </a:r>
            <a:r>
              <a:rPr lang="en-US" sz="3200" b="1" dirty="0" smtClean="0">
                <a:solidFill>
                  <a:srgbClr val="0070C0"/>
                </a:solidFill>
              </a:rPr>
              <a:t>Population Reference </a:t>
            </a:r>
            <a:r>
              <a:rPr lang="en-US" sz="3200" b="1" dirty="0">
                <a:solidFill>
                  <a:srgbClr val="0070C0"/>
                </a:solidFill>
              </a:rPr>
              <a:t>Bureau, 2000).</a:t>
            </a:r>
          </a:p>
        </p:txBody>
      </p:sp>
    </p:spTree>
    <p:extLst>
      <p:ext uri="{BB962C8B-B14F-4D97-AF65-F5344CB8AC3E}">
        <p14:creationId xmlns:p14="http://schemas.microsoft.com/office/powerpoint/2010/main" val="412890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72"/>
            <a:ext cx="10515600" cy="660667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Scope of the Problem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091821"/>
            <a:ext cx="11313994" cy="576618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3000" b="1" dirty="0">
                <a:solidFill>
                  <a:srgbClr val="0070C0"/>
                </a:solidFill>
              </a:rPr>
              <a:t>The first report of the "WHO Multi-country study on women’s health and domestic violence against women" (2005) in 10 mainly low- and middle-income countries found </a:t>
            </a:r>
            <a:r>
              <a:rPr lang="en-US" sz="3000" b="1" dirty="0" smtClean="0">
                <a:solidFill>
                  <a:srgbClr val="0070C0"/>
                </a:solidFill>
              </a:rPr>
              <a:t>that:</a:t>
            </a:r>
            <a:endParaRPr lang="en-US" sz="3000" b="1" dirty="0">
              <a:solidFill>
                <a:srgbClr val="0070C0"/>
              </a:solidFill>
            </a:endParaRPr>
          </a:p>
          <a:p>
            <a:pPr fontAlgn="base"/>
            <a:r>
              <a:rPr lang="en-US" sz="3000" b="1" dirty="0">
                <a:solidFill>
                  <a:srgbClr val="0070C0"/>
                </a:solidFill>
              </a:rPr>
              <a:t>between 15% of women in Japan and 71% of women in Ethiopia reported physical and/or sexual violence by an intimate partner in their </a:t>
            </a:r>
            <a:r>
              <a:rPr lang="en-US" sz="3000" b="1" dirty="0" smtClean="0">
                <a:solidFill>
                  <a:srgbClr val="0070C0"/>
                </a:solidFill>
              </a:rPr>
              <a:t>lifetime</a:t>
            </a:r>
            <a:endParaRPr lang="en-US" sz="3000" b="1" dirty="0">
              <a:solidFill>
                <a:srgbClr val="0070C0"/>
              </a:solidFill>
            </a:endParaRPr>
          </a:p>
          <a:p>
            <a:pPr fontAlgn="base"/>
            <a:r>
              <a:rPr lang="en-US" sz="3000" b="1" dirty="0">
                <a:solidFill>
                  <a:srgbClr val="0070C0"/>
                </a:solidFill>
              </a:rPr>
              <a:t>between 0.3–11.5% of women reported experiencing sexual violence by someone other than a partner since the age of 15 </a:t>
            </a:r>
            <a:r>
              <a:rPr lang="en-US" sz="3000" b="1" dirty="0" smtClean="0">
                <a:solidFill>
                  <a:srgbClr val="0070C0"/>
                </a:solidFill>
              </a:rPr>
              <a:t>years</a:t>
            </a:r>
            <a:endParaRPr lang="en-US" sz="3000" b="1" dirty="0">
              <a:solidFill>
                <a:srgbClr val="0070C0"/>
              </a:solidFill>
            </a:endParaRPr>
          </a:p>
          <a:p>
            <a:pPr fontAlgn="base"/>
            <a:r>
              <a:rPr lang="en-US" sz="3000" b="1" dirty="0" smtClean="0">
                <a:solidFill>
                  <a:srgbClr val="0070C0"/>
                </a:solidFill>
              </a:rPr>
              <a:t>Globally </a:t>
            </a:r>
            <a:r>
              <a:rPr lang="en-US" sz="3000" b="1" dirty="0">
                <a:solidFill>
                  <a:srgbClr val="0070C0"/>
                </a:solidFill>
              </a:rPr>
              <a:t>35% of women have experienced either physical and/or sexual intimate partner violence or non-partner sexual violence.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3000" b="1" dirty="0" smtClean="0">
                <a:solidFill>
                  <a:srgbClr val="0070C0"/>
                </a:solidFill>
              </a:rPr>
              <a:t>International </a:t>
            </a:r>
            <a:r>
              <a:rPr lang="en-US" sz="3000" b="1" dirty="0">
                <a:solidFill>
                  <a:srgbClr val="0070C0"/>
                </a:solidFill>
              </a:rPr>
              <a:t>studies reveal that approximately 20% of women and 5–10% of men report being victims of sexual violence as children</a:t>
            </a:r>
            <a:r>
              <a:rPr lang="en-US" dirty="0"/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4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0636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Setting or Location: Public/Private Dichotomy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0636" cy="4351338"/>
          </a:xfrm>
        </p:spPr>
        <p:txBody>
          <a:bodyPr>
            <a:noAutofit/>
          </a:bodyPr>
          <a:lstStyle/>
          <a:p>
            <a:pPr marL="812800" indent="-812800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GB" altLang="en-US" sz="3600" b="1" dirty="0">
                <a:solidFill>
                  <a:srgbClr val="0070C0"/>
                </a:solidFill>
              </a:rPr>
              <a:t>Violence in home seen as normal </a:t>
            </a:r>
            <a:r>
              <a:rPr lang="en-GB" altLang="en-US" sz="3600" b="1" dirty="0" smtClean="0">
                <a:solidFill>
                  <a:srgbClr val="0070C0"/>
                </a:solidFill>
              </a:rPr>
              <a:t>or Private </a:t>
            </a:r>
            <a:r>
              <a:rPr lang="en-GB" altLang="en-US" sz="3600" b="1" dirty="0">
                <a:solidFill>
                  <a:srgbClr val="0070C0"/>
                </a:solidFill>
              </a:rPr>
              <a:t>matter</a:t>
            </a:r>
          </a:p>
          <a:p>
            <a:pPr marL="812800" indent="-812800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GB" altLang="en-US" sz="3600" b="1" dirty="0">
                <a:solidFill>
                  <a:srgbClr val="0070C0"/>
                </a:solidFill>
              </a:rPr>
              <a:t>Community</a:t>
            </a:r>
          </a:p>
          <a:p>
            <a:pPr marL="812800" indent="-812800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GB" altLang="en-US" sz="3600" b="1" dirty="0">
                <a:solidFill>
                  <a:srgbClr val="0070C0"/>
                </a:solidFill>
              </a:rPr>
              <a:t>Workplace</a:t>
            </a:r>
          </a:p>
          <a:p>
            <a:pPr marL="812800" indent="-812800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GB" altLang="en-US" sz="3600" b="1" dirty="0" err="1">
                <a:solidFill>
                  <a:srgbClr val="0070C0"/>
                </a:solidFill>
              </a:rPr>
              <a:t>En</a:t>
            </a:r>
            <a:r>
              <a:rPr lang="en-GB" altLang="en-US" sz="3600" b="1" dirty="0">
                <a:solidFill>
                  <a:srgbClr val="0070C0"/>
                </a:solidFill>
              </a:rPr>
              <a:t> route during migration, smuggling, in </a:t>
            </a:r>
            <a:r>
              <a:rPr lang="en-GB" altLang="en-US" sz="3600" b="1" dirty="0" smtClean="0">
                <a:solidFill>
                  <a:srgbClr val="0070C0"/>
                </a:solidFill>
              </a:rPr>
              <a:t>refugee </a:t>
            </a:r>
            <a:r>
              <a:rPr lang="en-GB" altLang="en-US" sz="3600" b="1" dirty="0">
                <a:solidFill>
                  <a:srgbClr val="0070C0"/>
                </a:solidFill>
              </a:rPr>
              <a:t>camps</a:t>
            </a:r>
          </a:p>
          <a:p>
            <a:pPr marL="812800" indent="-812800">
              <a:lnSpc>
                <a:spcPct val="80000"/>
              </a:lnSpc>
              <a:buFont typeface="+mj-lt"/>
              <a:buAutoNum type="arabicParenR"/>
              <a:defRPr/>
            </a:pPr>
            <a:r>
              <a:rPr lang="en-GB" altLang="en-US" sz="3600" b="1" dirty="0">
                <a:solidFill>
                  <a:srgbClr val="0070C0"/>
                </a:solidFill>
              </a:rPr>
              <a:t>War- rape of female civilians due to ethnicity, female soldiers exposed to sexual abuse (institutionalized sexual violence)</a:t>
            </a:r>
            <a:endParaRPr lang="fr-FR" altLang="en-US" sz="3600" b="1" dirty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arenR"/>
            </a:pP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079092"/>
            <a:ext cx="11864454" cy="5735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842" y="278873"/>
            <a:ext cx="1164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25 November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International Day for the Elimination of </a:t>
            </a:r>
            <a:r>
              <a:rPr lang="en-US" sz="32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Against Women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02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72"/>
            <a:ext cx="10515600" cy="92728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Risk Factors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88" y="1348337"/>
            <a:ext cx="11491712" cy="550966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Some factors are associated with being a </a:t>
            </a:r>
            <a:r>
              <a:rPr lang="en-US" b="1" u="sng" dirty="0" smtClean="0">
                <a:solidFill>
                  <a:srgbClr val="0070C0"/>
                </a:solidFill>
              </a:rPr>
              <a:t>perpetrator </a:t>
            </a:r>
            <a:r>
              <a:rPr lang="en-US" b="1" dirty="0" smtClean="0">
                <a:solidFill>
                  <a:srgbClr val="0070C0"/>
                </a:solidFill>
              </a:rPr>
              <a:t>of violence, some are associated with </a:t>
            </a:r>
            <a:r>
              <a:rPr lang="en-US" b="1" u="sng" dirty="0" smtClean="0">
                <a:solidFill>
                  <a:srgbClr val="0070C0"/>
                </a:solidFill>
              </a:rPr>
              <a:t>experiencing</a:t>
            </a:r>
            <a:r>
              <a:rPr lang="en-US" b="1" dirty="0" smtClean="0">
                <a:solidFill>
                  <a:srgbClr val="0070C0"/>
                </a:solidFill>
              </a:rPr>
              <a:t> violence and some are associated with </a:t>
            </a:r>
            <a:r>
              <a:rPr lang="en-US" b="1" u="sng" dirty="0" smtClean="0">
                <a:solidFill>
                  <a:srgbClr val="0070C0"/>
                </a:solidFill>
              </a:rPr>
              <a:t>both</a:t>
            </a:r>
            <a:r>
              <a:rPr lang="en-US" b="1" dirty="0" smtClean="0">
                <a:solidFill>
                  <a:srgbClr val="0070C0"/>
                </a:solidFill>
              </a:rPr>
              <a:t>. Risk </a:t>
            </a:r>
            <a:r>
              <a:rPr lang="en-US" b="1" dirty="0">
                <a:solidFill>
                  <a:srgbClr val="0070C0"/>
                </a:solidFill>
              </a:rPr>
              <a:t>factors </a:t>
            </a:r>
            <a:r>
              <a:rPr lang="en-US" b="1" dirty="0" smtClean="0">
                <a:solidFill>
                  <a:srgbClr val="0070C0"/>
                </a:solidFill>
              </a:rPr>
              <a:t>for </a:t>
            </a:r>
            <a:r>
              <a:rPr lang="en-US" b="1" dirty="0">
                <a:solidFill>
                  <a:srgbClr val="0070C0"/>
                </a:solidFill>
              </a:rPr>
              <a:t>both intimate partner and sexual violence include:</a:t>
            </a:r>
          </a:p>
          <a:p>
            <a:pPr marL="742950" indent="-7429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ower </a:t>
            </a:r>
            <a:r>
              <a:rPr lang="en-US" b="1" dirty="0">
                <a:solidFill>
                  <a:srgbClr val="0070C0"/>
                </a:solidFill>
              </a:rPr>
              <a:t>levels of education (perpetration of sexual violence and experience of sexual </a:t>
            </a:r>
            <a:r>
              <a:rPr lang="en-US" b="1" dirty="0" smtClean="0">
                <a:solidFill>
                  <a:srgbClr val="0070C0"/>
                </a:solidFill>
              </a:rPr>
              <a:t>violence)</a:t>
            </a:r>
            <a:endParaRPr lang="en-US" b="1" dirty="0">
              <a:solidFill>
                <a:srgbClr val="0070C0"/>
              </a:solidFill>
            </a:endParaRPr>
          </a:p>
          <a:p>
            <a:pPr marL="742950" indent="-7429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xposure </a:t>
            </a:r>
            <a:r>
              <a:rPr lang="en-US" b="1" dirty="0">
                <a:solidFill>
                  <a:srgbClr val="0070C0"/>
                </a:solidFill>
              </a:rPr>
              <a:t>to child maltreatment (perpetration and experience</a:t>
            </a:r>
            <a:r>
              <a:rPr lang="en-US" b="1" dirty="0" smtClean="0">
                <a:solidFill>
                  <a:srgbClr val="0070C0"/>
                </a:solidFill>
              </a:rPr>
              <a:t>);</a:t>
            </a:r>
          </a:p>
          <a:p>
            <a:pPr marL="742950" indent="-7429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b="1" dirty="0" smtClean="0">
                <a:solidFill>
                  <a:srgbClr val="0070C0"/>
                </a:solidFill>
              </a:rPr>
              <a:t>itnessing </a:t>
            </a:r>
            <a:r>
              <a:rPr lang="en-US" b="1" dirty="0">
                <a:solidFill>
                  <a:srgbClr val="0070C0"/>
                </a:solidFill>
              </a:rPr>
              <a:t>family violence (perpetration and experience</a:t>
            </a:r>
            <a:r>
              <a:rPr lang="en-US" b="1" dirty="0" smtClean="0">
                <a:solidFill>
                  <a:srgbClr val="0070C0"/>
                </a:solidFill>
              </a:rPr>
              <a:t>);</a:t>
            </a:r>
          </a:p>
          <a:p>
            <a:pPr marL="742950" indent="-7429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ntisocial </a:t>
            </a:r>
            <a:r>
              <a:rPr lang="en-US" b="1" dirty="0">
                <a:solidFill>
                  <a:srgbClr val="0070C0"/>
                </a:solidFill>
              </a:rPr>
              <a:t>personality disorder (perpetration</a:t>
            </a:r>
            <a:r>
              <a:rPr lang="en-US" b="1" dirty="0" smtClean="0">
                <a:solidFill>
                  <a:srgbClr val="0070C0"/>
                </a:solidFill>
              </a:rPr>
              <a:t>);</a:t>
            </a:r>
          </a:p>
          <a:p>
            <a:pPr marL="742950" indent="-7429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dirty="0" smtClean="0">
                <a:solidFill>
                  <a:srgbClr val="0070C0"/>
                </a:solidFill>
              </a:rPr>
              <a:t>armful </a:t>
            </a:r>
            <a:r>
              <a:rPr lang="en-US" b="1" dirty="0">
                <a:solidFill>
                  <a:srgbClr val="0070C0"/>
                </a:solidFill>
              </a:rPr>
              <a:t>use of alcohol (perpetration and experience</a:t>
            </a:r>
            <a:r>
              <a:rPr lang="en-US" b="1" dirty="0" smtClean="0">
                <a:solidFill>
                  <a:srgbClr val="0070C0"/>
                </a:solidFill>
              </a:rPr>
              <a:t>);</a:t>
            </a:r>
          </a:p>
          <a:p>
            <a:pPr marL="742950" indent="-7429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dirty="0" smtClean="0">
                <a:solidFill>
                  <a:srgbClr val="0070C0"/>
                </a:solidFill>
              </a:rPr>
              <a:t>aving </a:t>
            </a:r>
            <a:r>
              <a:rPr lang="en-US" b="1" dirty="0">
                <a:solidFill>
                  <a:srgbClr val="0070C0"/>
                </a:solidFill>
              </a:rPr>
              <a:t>multiple partners or suspected by their partners of infidelity (</a:t>
            </a:r>
            <a:r>
              <a:rPr lang="en-US" b="1" dirty="0" smtClean="0">
                <a:solidFill>
                  <a:srgbClr val="0070C0"/>
                </a:solidFill>
              </a:rPr>
              <a:t>perpetration)</a:t>
            </a:r>
          </a:p>
          <a:p>
            <a:pPr marL="742950" indent="-742950" fontAlgn="base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Attitudes </a:t>
            </a:r>
            <a:r>
              <a:rPr lang="en-US" b="1" dirty="0">
                <a:solidFill>
                  <a:srgbClr val="0070C0"/>
                </a:solidFill>
              </a:rPr>
              <a:t>that are accepting of violence and gender inequality (perpetration and experience</a:t>
            </a:r>
            <a:r>
              <a:rPr lang="en-US" sz="3200" b="1" dirty="0">
                <a:solidFill>
                  <a:srgbClr val="0070C0"/>
                </a:solidFill>
              </a:rPr>
              <a:t>).</a:t>
            </a:r>
          </a:p>
          <a:p>
            <a:pPr>
              <a:spcBef>
                <a:spcPts val="0"/>
              </a:spcBef>
            </a:pP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5" y="846161"/>
            <a:ext cx="10289275" cy="57320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Risk Factors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5" y="2238233"/>
            <a:ext cx="9935571" cy="465388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The </a:t>
            </a:r>
            <a:r>
              <a:rPr lang="en-US" sz="4000" b="1" dirty="0">
                <a:solidFill>
                  <a:srgbClr val="FF0000"/>
                </a:solidFill>
              </a:rPr>
              <a:t>unequal position of women </a:t>
            </a:r>
            <a:r>
              <a:rPr lang="en-US" sz="4000" b="1" dirty="0">
                <a:solidFill>
                  <a:srgbClr val="0070C0"/>
                </a:solidFill>
              </a:rPr>
              <a:t>relative to men and the </a:t>
            </a:r>
            <a:r>
              <a:rPr lang="en-US" sz="4000" b="1" dirty="0">
                <a:solidFill>
                  <a:srgbClr val="FF0000"/>
                </a:solidFill>
              </a:rPr>
              <a:t>normative use of violence </a:t>
            </a:r>
            <a:r>
              <a:rPr lang="en-US" sz="4000" b="1" dirty="0">
                <a:solidFill>
                  <a:srgbClr val="0070C0"/>
                </a:solidFill>
              </a:rPr>
              <a:t>to resolve </a:t>
            </a:r>
            <a:r>
              <a:rPr lang="en-US" sz="4400" b="1" dirty="0">
                <a:solidFill>
                  <a:srgbClr val="0070C0"/>
                </a:solidFill>
              </a:rPr>
              <a:t>conflict are strongly associated with both intimate partner violence and non-partner sexual violence.</a:t>
            </a:r>
          </a:p>
          <a:p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6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72"/>
            <a:ext cx="10515600" cy="783497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Health Consequences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469"/>
            <a:ext cx="10830636" cy="5752531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70C0"/>
                </a:solidFill>
              </a:rPr>
              <a:t>Intimate </a:t>
            </a:r>
            <a:r>
              <a:rPr lang="en-US" sz="3600" b="1" dirty="0" smtClean="0">
                <a:solidFill>
                  <a:srgbClr val="0070C0"/>
                </a:solidFill>
              </a:rPr>
              <a:t>partner violence </a:t>
            </a:r>
            <a:r>
              <a:rPr lang="en-US" sz="3600" b="1" dirty="0">
                <a:solidFill>
                  <a:srgbClr val="0070C0"/>
                </a:solidFill>
              </a:rPr>
              <a:t>and sexual violence have serious short- and long-term </a:t>
            </a:r>
            <a:r>
              <a:rPr lang="en-US" sz="3600" b="1" dirty="0">
                <a:solidFill>
                  <a:srgbClr val="00B050"/>
                </a:solidFill>
              </a:rPr>
              <a:t>physical, mental, sexual and reproductive </a:t>
            </a:r>
            <a:r>
              <a:rPr lang="en-US" sz="3600" b="1" dirty="0">
                <a:solidFill>
                  <a:srgbClr val="0070C0"/>
                </a:solidFill>
              </a:rPr>
              <a:t>health problems for survivors and for their children, and lead to high social and economic costs.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70C0"/>
                </a:solidFill>
              </a:rPr>
              <a:t>Violence against women can have fatal results like </a:t>
            </a:r>
            <a:r>
              <a:rPr lang="en-US" sz="3600" b="1" dirty="0">
                <a:solidFill>
                  <a:srgbClr val="FF0000"/>
                </a:solidFill>
              </a:rPr>
              <a:t>homicide or suicide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70C0"/>
                </a:solidFill>
              </a:rPr>
              <a:t>It can lead to </a:t>
            </a:r>
            <a:r>
              <a:rPr lang="en-US" sz="3600" b="1" dirty="0">
                <a:solidFill>
                  <a:srgbClr val="FF0000"/>
                </a:solidFill>
              </a:rPr>
              <a:t>injuries</a:t>
            </a:r>
            <a:r>
              <a:rPr lang="en-US" sz="3600" b="1" dirty="0">
                <a:solidFill>
                  <a:srgbClr val="0070C0"/>
                </a:solidFill>
              </a:rPr>
              <a:t>, with 42% of women who experience intimate </a:t>
            </a:r>
            <a:r>
              <a:rPr lang="en-US" sz="3600" b="1" dirty="0" smtClean="0">
                <a:solidFill>
                  <a:srgbClr val="0070C0"/>
                </a:solidFill>
              </a:rPr>
              <a:t>partner violence </a:t>
            </a:r>
            <a:r>
              <a:rPr lang="en-US" sz="3600" b="1" dirty="0">
                <a:solidFill>
                  <a:srgbClr val="0070C0"/>
                </a:solidFill>
              </a:rPr>
              <a:t>reporting an injury as a consequences of this violence.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70C0"/>
                </a:solidFill>
              </a:rPr>
              <a:t>Intimate partner violence and sexual violence can lead to </a:t>
            </a:r>
            <a:r>
              <a:rPr lang="en-US" sz="3600" b="1" dirty="0">
                <a:solidFill>
                  <a:srgbClr val="FF0000"/>
                </a:solidFill>
              </a:rPr>
              <a:t>unintended pregnancies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induced abortions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gynecological </a:t>
            </a:r>
            <a:r>
              <a:rPr lang="en-US" sz="3600" b="1" dirty="0">
                <a:solidFill>
                  <a:srgbClr val="FF0000"/>
                </a:solidFill>
              </a:rPr>
              <a:t>problems</a:t>
            </a:r>
            <a:r>
              <a:rPr lang="en-US" sz="3600" b="1" dirty="0">
                <a:solidFill>
                  <a:srgbClr val="0070C0"/>
                </a:solidFill>
              </a:rPr>
              <a:t>, and </a:t>
            </a:r>
            <a:r>
              <a:rPr lang="en-US" sz="3600" b="1" dirty="0">
                <a:solidFill>
                  <a:srgbClr val="FF0000"/>
                </a:solidFill>
              </a:rPr>
              <a:t>sexually transmitted infections</a:t>
            </a:r>
            <a:r>
              <a:rPr lang="en-US" sz="3600" b="1" dirty="0">
                <a:solidFill>
                  <a:srgbClr val="0070C0"/>
                </a:solidFill>
              </a:rPr>
              <a:t>, including HIV. </a:t>
            </a:r>
            <a:r>
              <a:rPr lang="en-US" sz="3600" b="1" dirty="0" smtClean="0">
                <a:solidFill>
                  <a:srgbClr val="0070C0"/>
                </a:solidFill>
              </a:rPr>
              <a:t>Intimate partner violence in pregnancy also increases the likelihood of miscarriage, stillbirth, pre-term delivery and low birth weight babies.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5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4" y="272956"/>
            <a:ext cx="10515600" cy="73698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Health Consequences, cont.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0" y="1310187"/>
            <a:ext cx="11000096" cy="5547814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 smtClean="0">
                <a:solidFill>
                  <a:srgbClr val="0070C0"/>
                </a:solidFill>
              </a:rPr>
              <a:t>These </a:t>
            </a:r>
            <a:r>
              <a:rPr lang="en-US" sz="3600" b="1" dirty="0">
                <a:solidFill>
                  <a:srgbClr val="0070C0"/>
                </a:solidFill>
              </a:rPr>
              <a:t>forms of violence can lead to </a:t>
            </a:r>
            <a:r>
              <a:rPr lang="en-US" sz="3600" b="1" dirty="0">
                <a:solidFill>
                  <a:srgbClr val="FF0000"/>
                </a:solidFill>
              </a:rPr>
              <a:t>depression, post-traumatic stress disorder, sleep difficulties, eating disorders, emotional distress and suicide attempts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smtClean="0">
                <a:solidFill>
                  <a:srgbClr val="0070C0"/>
                </a:solidFill>
              </a:rPr>
              <a:t>A study in 2013 </a:t>
            </a:r>
            <a:r>
              <a:rPr lang="en-US" sz="3600" b="1" dirty="0">
                <a:solidFill>
                  <a:srgbClr val="0070C0"/>
                </a:solidFill>
              </a:rPr>
              <a:t>found that women who have experienced intimate partner violence were almost twice as likely to experience depression and </a:t>
            </a:r>
            <a:r>
              <a:rPr lang="en-US" sz="3600" b="1" dirty="0">
                <a:solidFill>
                  <a:srgbClr val="FF0000"/>
                </a:solidFill>
              </a:rPr>
              <a:t>problem drinking</a:t>
            </a:r>
            <a:r>
              <a:rPr lang="en-US" sz="3600" b="1" dirty="0">
                <a:solidFill>
                  <a:srgbClr val="0070C0"/>
                </a:solidFill>
              </a:rPr>
              <a:t>. The rate was even higher for women who had experienced non partner sexual violence.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70C0"/>
                </a:solidFill>
              </a:rPr>
              <a:t>Health effects can also include </a:t>
            </a:r>
            <a:r>
              <a:rPr lang="en-US" sz="3600" b="1" dirty="0">
                <a:solidFill>
                  <a:srgbClr val="FF0000"/>
                </a:solidFill>
              </a:rPr>
              <a:t>headaches, back pain, abdominal </a:t>
            </a:r>
            <a:r>
              <a:rPr lang="en-US" sz="3600" b="1" dirty="0" smtClean="0">
                <a:solidFill>
                  <a:srgbClr val="FF0000"/>
                </a:solidFill>
              </a:rPr>
              <a:t>pain, </a:t>
            </a:r>
            <a:r>
              <a:rPr lang="en-US" sz="3600" b="1" dirty="0">
                <a:solidFill>
                  <a:srgbClr val="FF0000"/>
                </a:solidFill>
              </a:rPr>
              <a:t>gastrointestinal disorders, limited mobility and poor overall health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70C0"/>
                </a:solidFill>
              </a:rPr>
              <a:t>Sexual violence, particularly during childhood, can lead to increased </a:t>
            </a:r>
            <a:r>
              <a:rPr lang="en-US" sz="3600" b="1" dirty="0">
                <a:solidFill>
                  <a:srgbClr val="FF0000"/>
                </a:solidFill>
              </a:rPr>
              <a:t>smoking, drug and alcohol misuse, and risky sexual behaviours in later life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 smtClean="0">
                <a:solidFill>
                  <a:srgbClr val="0070C0"/>
                </a:solidFill>
              </a:rPr>
              <a:t>It </a:t>
            </a:r>
            <a:r>
              <a:rPr lang="en-US" sz="3600" b="1" dirty="0">
                <a:solidFill>
                  <a:srgbClr val="0070C0"/>
                </a:solidFill>
              </a:rPr>
              <a:t>is also associated with </a:t>
            </a:r>
            <a:r>
              <a:rPr lang="en-US" sz="3600" b="1" dirty="0">
                <a:solidFill>
                  <a:srgbClr val="FF0000"/>
                </a:solidFill>
              </a:rPr>
              <a:t>perpetration of violence (for males) and being a victim of violence (for females).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72"/>
            <a:ext cx="10515600" cy="92728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Impact on the Children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85"/>
            <a:ext cx="10791424" cy="5180483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Children </a:t>
            </a:r>
            <a:r>
              <a:rPr lang="en-US" sz="3600" b="1" dirty="0">
                <a:solidFill>
                  <a:srgbClr val="0070C0"/>
                </a:solidFill>
              </a:rPr>
              <a:t>who grow up in families where there is violence may suffer a range of behavioural and emotional disturbances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70C0"/>
                </a:solidFill>
              </a:rPr>
              <a:t> These </a:t>
            </a:r>
            <a:r>
              <a:rPr lang="en-US" sz="3600" b="1" dirty="0">
                <a:solidFill>
                  <a:srgbClr val="0070C0"/>
                </a:solidFill>
              </a:rPr>
              <a:t>can also be associated with perpetrating or experiencing violence later in life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fontAlgn="base">
              <a:buNone/>
            </a:pPr>
            <a:endParaRPr lang="en-US" sz="1200" b="1" dirty="0">
              <a:solidFill>
                <a:srgbClr val="0070C0"/>
              </a:solidFill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 Intimate </a:t>
            </a:r>
            <a:r>
              <a:rPr lang="en-US" sz="3600" b="1" dirty="0">
                <a:solidFill>
                  <a:srgbClr val="0070C0"/>
                </a:solidFill>
              </a:rPr>
              <a:t>partner violence has also been associated with higher rates of infant and child mortality and morbidity (e.g. </a:t>
            </a:r>
            <a:r>
              <a:rPr lang="en-US" sz="3600" b="1" dirty="0" smtClean="0">
                <a:solidFill>
                  <a:srgbClr val="0070C0"/>
                </a:solidFill>
              </a:rPr>
              <a:t>diarrheal </a:t>
            </a:r>
            <a:r>
              <a:rPr lang="en-US" sz="3600" b="1" dirty="0">
                <a:solidFill>
                  <a:srgbClr val="0070C0"/>
                </a:solidFill>
              </a:rPr>
              <a:t>disease, malnutrition).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1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72"/>
            <a:ext cx="10515600" cy="91997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Social and Economic Costs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517"/>
            <a:ext cx="10791424" cy="5180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The social and economic costs of intimate </a:t>
            </a:r>
            <a:r>
              <a:rPr lang="en-US" sz="4000" b="1" dirty="0" smtClean="0">
                <a:solidFill>
                  <a:srgbClr val="0070C0"/>
                </a:solidFill>
              </a:rPr>
              <a:t>partner violence </a:t>
            </a:r>
            <a:r>
              <a:rPr lang="en-US" sz="4000" b="1" dirty="0">
                <a:solidFill>
                  <a:srgbClr val="0070C0"/>
                </a:solidFill>
              </a:rPr>
              <a:t>and sexual violence are enormous and have ripple effects throughout society</a:t>
            </a:r>
            <a:r>
              <a:rPr lang="en-US" sz="4000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Women </a:t>
            </a:r>
            <a:r>
              <a:rPr lang="en-US" sz="4000" b="1" dirty="0">
                <a:solidFill>
                  <a:srgbClr val="0070C0"/>
                </a:solidFill>
              </a:rPr>
              <a:t>may suffer </a:t>
            </a:r>
            <a:r>
              <a:rPr lang="en-US" sz="4000" b="1" dirty="0">
                <a:solidFill>
                  <a:srgbClr val="FF0000"/>
                </a:solidFill>
              </a:rPr>
              <a:t>isolation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>
                <a:solidFill>
                  <a:srgbClr val="FF0000"/>
                </a:solidFill>
              </a:rPr>
              <a:t>inability to work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>
                <a:solidFill>
                  <a:srgbClr val="FF0000"/>
                </a:solidFill>
              </a:rPr>
              <a:t>loss of wages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>
                <a:solidFill>
                  <a:srgbClr val="FF0000"/>
                </a:solidFill>
              </a:rPr>
              <a:t>lack of participation in regular activities</a:t>
            </a:r>
            <a:r>
              <a:rPr lang="en-US" sz="4000" b="1" dirty="0">
                <a:solidFill>
                  <a:srgbClr val="0070C0"/>
                </a:solidFill>
              </a:rPr>
              <a:t> and </a:t>
            </a:r>
            <a:r>
              <a:rPr lang="en-US" sz="4000" b="1" dirty="0">
                <a:solidFill>
                  <a:srgbClr val="FF0000"/>
                </a:solidFill>
              </a:rPr>
              <a:t>limited ability to care for themselves and their children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68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5425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25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November 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International Day for the Elimination of </a:t>
            </a:r>
            <a:r>
              <a:rPr lang="en-U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</a:t>
            </a:r>
            <a:r>
              <a:rPr lang="en-US" sz="6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Against </a:t>
            </a:r>
            <a:r>
              <a:rPr lang="en-U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Women</a:t>
            </a:r>
            <a:endParaRPr lang="en-US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2661313"/>
            <a:ext cx="5841242" cy="41966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Until </a:t>
            </a:r>
            <a:r>
              <a:rPr lang="en-US" sz="3600" b="1" dirty="0">
                <a:solidFill>
                  <a:srgbClr val="0070C0"/>
                </a:solidFill>
              </a:rPr>
              <a:t>10 December, Human Rights </a:t>
            </a:r>
            <a:r>
              <a:rPr lang="en-US" sz="3600" b="1" dirty="0" smtClean="0">
                <a:solidFill>
                  <a:srgbClr val="0070C0"/>
                </a:solidFill>
              </a:rPr>
              <a:t>Day. …..  16 </a:t>
            </a:r>
            <a:r>
              <a:rPr lang="en-US" sz="3600" b="1" dirty="0">
                <a:solidFill>
                  <a:srgbClr val="0070C0"/>
                </a:solidFill>
              </a:rPr>
              <a:t>Days of Activism against Gender-Based Violence </a:t>
            </a:r>
            <a:r>
              <a:rPr lang="en-US" sz="3600" b="1" dirty="0" smtClean="0">
                <a:solidFill>
                  <a:srgbClr val="0070C0"/>
                </a:solidFill>
              </a:rPr>
              <a:t>Campaign.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See </a:t>
            </a:r>
            <a:r>
              <a:rPr lang="en-US" b="1" dirty="0">
                <a:solidFill>
                  <a:srgbClr val="0070C0"/>
                </a:solidFill>
              </a:rPr>
              <a:t>more at: </a:t>
            </a:r>
            <a:r>
              <a:rPr lang="en-US" sz="2000" b="1" dirty="0">
                <a:solidFill>
                  <a:srgbClr val="0070C0"/>
                </a:solidFill>
              </a:rPr>
              <a:t>http://www.unwomen.org/en/what-we-do/ending-violence-against-women/take-action/16-days-of-activism#sthash.Lg2mdOt9.dpuf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03" y="1705970"/>
            <a:ext cx="5971582" cy="40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72"/>
            <a:ext cx="10515600" cy="92728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Prevention and Response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517"/>
            <a:ext cx="10791424" cy="518048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0070C0"/>
                </a:solidFill>
              </a:rPr>
              <a:t>To achieve lasting change, it is important to enact legislation and develop policies that</a:t>
            </a:r>
            <a:r>
              <a:rPr lang="en-US" sz="3600" b="1" dirty="0" smtClean="0">
                <a:solidFill>
                  <a:srgbClr val="0070C0"/>
                </a:solidFill>
              </a:rPr>
              <a:t>:</a:t>
            </a:r>
          </a:p>
          <a:p>
            <a:pPr marL="0" indent="0" fontAlgn="base">
              <a:lnSpc>
                <a:spcPct val="100000"/>
              </a:lnSpc>
              <a:spcAft>
                <a:spcPts val="600"/>
              </a:spcAft>
              <a:buNone/>
            </a:pPr>
            <a:endParaRPr lang="en-US" sz="1400" b="1" dirty="0">
              <a:solidFill>
                <a:srgbClr val="0070C0"/>
              </a:solidFill>
            </a:endParaRPr>
          </a:p>
          <a:p>
            <a:pPr marL="742950" indent="-742950" fontAlgn="base">
              <a:buFont typeface="+mj-lt"/>
              <a:buAutoNum type="arabicParenR"/>
            </a:pPr>
            <a:r>
              <a:rPr lang="en-US" sz="3600" b="1" dirty="0">
                <a:solidFill>
                  <a:srgbClr val="0070C0"/>
                </a:solidFill>
              </a:rPr>
              <a:t>address discrimination against women;</a:t>
            </a:r>
          </a:p>
          <a:p>
            <a:pPr marL="742950" indent="-742950" fontAlgn="base">
              <a:buFont typeface="+mj-lt"/>
              <a:buAutoNum type="arabicParenR"/>
            </a:pPr>
            <a:r>
              <a:rPr lang="en-US" sz="3600" b="1" dirty="0">
                <a:solidFill>
                  <a:srgbClr val="0070C0"/>
                </a:solidFill>
              </a:rPr>
              <a:t>promote gender equality;</a:t>
            </a:r>
          </a:p>
          <a:p>
            <a:pPr marL="742950" indent="-742950" fontAlgn="base">
              <a:buFont typeface="+mj-lt"/>
              <a:buAutoNum type="arabicParenR"/>
            </a:pPr>
            <a:r>
              <a:rPr lang="en-US" sz="3600" b="1" dirty="0">
                <a:solidFill>
                  <a:srgbClr val="0070C0"/>
                </a:solidFill>
              </a:rPr>
              <a:t>support women; and</a:t>
            </a:r>
          </a:p>
          <a:p>
            <a:pPr marL="742950" indent="-742950" fontAlgn="base">
              <a:buFont typeface="+mj-lt"/>
              <a:buAutoNum type="arabicParenR"/>
            </a:pPr>
            <a:r>
              <a:rPr lang="en-US" sz="3600" b="1" dirty="0">
                <a:solidFill>
                  <a:srgbClr val="0070C0"/>
                </a:solidFill>
              </a:rPr>
              <a:t>help to move towards more peaceful cultural norms.</a:t>
            </a:r>
          </a:p>
          <a:p>
            <a:pPr marL="742950" indent="-742950">
              <a:buFont typeface="+mj-lt"/>
              <a:buAutoNum type="arabicParenR"/>
            </a:pP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338999"/>
            <a:ext cx="1085523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Jordan Population and Family Health Survey, 2012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64561"/>
            <a:ext cx="10685417" cy="490605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One-third (34 percent) of ever-married women age 15-49 reported that they had been hit, </a:t>
            </a:r>
            <a:r>
              <a:rPr lang="en-US" sz="3200" b="1" dirty="0" smtClean="0">
                <a:solidFill>
                  <a:srgbClr val="0070C0"/>
                </a:solidFill>
              </a:rPr>
              <a:t>slapped, kicked</a:t>
            </a:r>
            <a:r>
              <a:rPr lang="en-US" sz="3200" b="1" dirty="0">
                <a:solidFill>
                  <a:srgbClr val="0070C0"/>
                </a:solidFill>
              </a:rPr>
              <a:t>, or subjected to some other form of physical violence at some point after their fifteenth </a:t>
            </a:r>
            <a:r>
              <a:rPr lang="en-US" sz="3200" b="1" dirty="0" smtClean="0">
                <a:solidFill>
                  <a:srgbClr val="0070C0"/>
                </a:solidFill>
              </a:rPr>
              <a:t>birthday (Table 14-1)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Thirteen percent (13%) </a:t>
            </a:r>
            <a:r>
              <a:rPr lang="en-US" sz="3200" b="1" dirty="0">
                <a:solidFill>
                  <a:srgbClr val="0070C0"/>
                </a:solidFill>
              </a:rPr>
              <a:t>of women reported that they had been subjected to some form of </a:t>
            </a:r>
            <a:r>
              <a:rPr lang="en-US" sz="3200" b="1" dirty="0" smtClean="0">
                <a:solidFill>
                  <a:srgbClr val="0070C0"/>
                </a:solidFill>
              </a:rPr>
              <a:t>physical violence </a:t>
            </a:r>
            <a:r>
              <a:rPr lang="en-US" sz="3200" b="1" dirty="0">
                <a:solidFill>
                  <a:srgbClr val="0070C0"/>
                </a:solidFill>
              </a:rPr>
              <a:t>at least once within the 12-month period before the </a:t>
            </a:r>
            <a:r>
              <a:rPr lang="en-US" sz="3200" b="1" dirty="0" smtClean="0">
                <a:solidFill>
                  <a:srgbClr val="0070C0"/>
                </a:solidFill>
              </a:rPr>
              <a:t>interview.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Urban women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women living in the Central region</a:t>
            </a:r>
            <a:r>
              <a:rPr lang="en-US" sz="3200" b="1" dirty="0">
                <a:solidFill>
                  <a:srgbClr val="0070C0"/>
                </a:solidFill>
              </a:rPr>
              <a:t>, and women in the </a:t>
            </a:r>
            <a:r>
              <a:rPr lang="en-US" sz="3200" b="1" dirty="0">
                <a:solidFill>
                  <a:srgbClr val="FF0000"/>
                </a:solidFill>
              </a:rPr>
              <a:t>non </a:t>
            </a:r>
            <a:r>
              <a:rPr lang="en-US" sz="3200" b="1" dirty="0" err="1">
                <a:solidFill>
                  <a:srgbClr val="FF0000"/>
                </a:solidFill>
              </a:rPr>
              <a:t>Badia</a:t>
            </a:r>
            <a:r>
              <a:rPr lang="en-US" sz="3200" b="1" dirty="0">
                <a:solidFill>
                  <a:srgbClr val="0070C0"/>
                </a:solidFill>
              </a:rPr>
              <a:t> areas are </a:t>
            </a:r>
            <a:r>
              <a:rPr lang="en-US" sz="3200" b="1" dirty="0" smtClean="0">
                <a:solidFill>
                  <a:srgbClr val="0070C0"/>
                </a:solidFill>
              </a:rPr>
              <a:t>more likely </a:t>
            </a:r>
            <a:r>
              <a:rPr lang="en-US" sz="3200" b="1" dirty="0">
                <a:solidFill>
                  <a:srgbClr val="0070C0"/>
                </a:solidFill>
              </a:rPr>
              <a:t>to have experienced physical violence since age 15 than women in other areas and regions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52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65126"/>
            <a:ext cx="10946673" cy="862784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Jordan Population and Family Health Survey,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358537"/>
            <a:ext cx="10765971" cy="53949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 terms of employment, women who are </a:t>
            </a:r>
            <a:r>
              <a:rPr lang="en-US" b="1" dirty="0">
                <a:solidFill>
                  <a:srgbClr val="FF0000"/>
                </a:solidFill>
              </a:rPr>
              <a:t>not employed </a:t>
            </a:r>
            <a:r>
              <a:rPr lang="en-US" b="1" dirty="0">
                <a:solidFill>
                  <a:srgbClr val="0070C0"/>
                </a:solidFill>
              </a:rPr>
              <a:t>are more likely than employed women </a:t>
            </a:r>
            <a:r>
              <a:rPr lang="en-US" b="1" dirty="0" smtClean="0">
                <a:solidFill>
                  <a:srgbClr val="0070C0"/>
                </a:solidFill>
              </a:rPr>
              <a:t>to have </a:t>
            </a:r>
            <a:r>
              <a:rPr lang="en-US" b="1" dirty="0">
                <a:solidFill>
                  <a:srgbClr val="0070C0"/>
                </a:solidFill>
              </a:rPr>
              <a:t>experienced physical violence </a:t>
            </a:r>
            <a:r>
              <a:rPr lang="en-US" b="1" dirty="0" smtClean="0">
                <a:solidFill>
                  <a:srgbClr val="0070C0"/>
                </a:solidFill>
              </a:rPr>
              <a:t>since age 15 (35 </a:t>
            </a:r>
            <a:r>
              <a:rPr lang="en-US" b="1" dirty="0">
                <a:solidFill>
                  <a:srgbClr val="0070C0"/>
                </a:solidFill>
              </a:rPr>
              <a:t>percent and 13 percent, respectively).</a:t>
            </a:r>
          </a:p>
          <a:p>
            <a:r>
              <a:rPr lang="en-US" b="1" dirty="0">
                <a:solidFill>
                  <a:srgbClr val="0070C0"/>
                </a:solidFill>
              </a:rPr>
              <a:t>Women with higher education (26 percent) are less likely than women with </a:t>
            </a:r>
            <a:r>
              <a:rPr lang="en-US" b="1" dirty="0">
                <a:solidFill>
                  <a:srgbClr val="FF0000"/>
                </a:solidFill>
              </a:rPr>
              <a:t>lower </a:t>
            </a:r>
            <a:r>
              <a:rPr lang="en-US" b="1" dirty="0" smtClean="0">
                <a:solidFill>
                  <a:srgbClr val="FF0000"/>
                </a:solidFill>
              </a:rPr>
              <a:t>educational </a:t>
            </a:r>
            <a:r>
              <a:rPr lang="en-US" b="1" dirty="0" smtClean="0">
                <a:solidFill>
                  <a:srgbClr val="0070C0"/>
                </a:solidFill>
              </a:rPr>
              <a:t>attainment </a:t>
            </a:r>
            <a:r>
              <a:rPr lang="en-US" b="1" dirty="0">
                <a:solidFill>
                  <a:srgbClr val="0070C0"/>
                </a:solidFill>
              </a:rPr>
              <a:t>(35-46 percent) to have experienced physical violence since age 15.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Similarly</a:t>
            </a:r>
            <a:r>
              <a:rPr lang="en-US" b="1" dirty="0">
                <a:solidFill>
                  <a:srgbClr val="0070C0"/>
                </a:solidFill>
              </a:rPr>
              <a:t>, only 8 percent </a:t>
            </a:r>
            <a:r>
              <a:rPr lang="en-US" b="1" dirty="0" smtClean="0">
                <a:solidFill>
                  <a:srgbClr val="0070C0"/>
                </a:solidFill>
              </a:rPr>
              <a:t>of women </a:t>
            </a:r>
            <a:r>
              <a:rPr lang="en-US" b="1" dirty="0">
                <a:solidFill>
                  <a:srgbClr val="0070C0"/>
                </a:solidFill>
              </a:rPr>
              <a:t>with higher education reported experiencing physical violence in the 12 months preceding </a:t>
            </a:r>
            <a:r>
              <a:rPr lang="en-US" b="1" dirty="0" smtClean="0">
                <a:solidFill>
                  <a:srgbClr val="0070C0"/>
                </a:solidFill>
              </a:rPr>
              <a:t>the survey</a:t>
            </a:r>
            <a:r>
              <a:rPr lang="en-US" b="1" dirty="0">
                <a:solidFill>
                  <a:srgbClr val="0070C0"/>
                </a:solidFill>
              </a:rPr>
              <a:t>, compared to 13-15 percent of women with lower levels of education.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Women living in the </a:t>
            </a:r>
            <a:r>
              <a:rPr lang="en-US" b="1" dirty="0">
                <a:solidFill>
                  <a:srgbClr val="FF0000"/>
                </a:solidFill>
              </a:rPr>
              <a:t>poorest</a:t>
            </a:r>
            <a:r>
              <a:rPr lang="en-US" b="1" dirty="0">
                <a:solidFill>
                  <a:srgbClr val="0070C0"/>
                </a:solidFill>
              </a:rPr>
              <a:t> households are more likely than other women to report </a:t>
            </a:r>
            <a:r>
              <a:rPr lang="en-US" b="1" dirty="0" smtClean="0">
                <a:solidFill>
                  <a:srgbClr val="0070C0"/>
                </a:solidFill>
              </a:rPr>
              <a:t>physical violence </a:t>
            </a:r>
            <a:r>
              <a:rPr lang="en-US" b="1" dirty="0">
                <a:solidFill>
                  <a:srgbClr val="0070C0"/>
                </a:solidFill>
              </a:rPr>
              <a:t>since age 15 as well as during the 12 months preceding the </a:t>
            </a:r>
            <a:r>
              <a:rPr lang="en-US" b="1" dirty="0" smtClean="0">
                <a:solidFill>
                  <a:srgbClr val="0070C0"/>
                </a:solidFill>
              </a:rPr>
              <a:t>survey……see Table 14-1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0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365126"/>
            <a:ext cx="11207931" cy="47089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Women’s Experience of physical violence JPFHS 2012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675" y="1455277"/>
            <a:ext cx="8020594" cy="552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75" y="972501"/>
            <a:ext cx="7903028" cy="57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67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7" y="1842793"/>
            <a:ext cx="9516031" cy="488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8" y="1393483"/>
            <a:ext cx="10424160" cy="533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8" y="274319"/>
            <a:ext cx="9287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Jordan Population and Family Health Survey, 2012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Women’s attitudes towards beating in Jordan: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17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9242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JPFHS 2012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358" y="1032186"/>
            <a:ext cx="5105540" cy="5554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653" y="1692904"/>
            <a:ext cx="6258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Who is the perpetrator?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>
                <a:solidFill>
                  <a:srgbClr val="0070C0"/>
                </a:solidFill>
              </a:rPr>
              <a:t>most commonly reported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perpetrator of physical violence is the current husband (57 </a:t>
            </a:r>
            <a:r>
              <a:rPr lang="en-US" sz="2800" b="1" dirty="0" smtClean="0">
                <a:solidFill>
                  <a:srgbClr val="0070C0"/>
                </a:solidFill>
              </a:rPr>
              <a:t>percent). 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More </a:t>
            </a:r>
            <a:r>
              <a:rPr lang="en-US" sz="2800" b="1" dirty="0">
                <a:solidFill>
                  <a:srgbClr val="0070C0"/>
                </a:solidFill>
              </a:rPr>
              <a:t>than one in four (27 percent)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women report physical violence by a brother, one in five (21 percent) women report physical violence by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their </a:t>
            </a:r>
            <a:r>
              <a:rPr lang="en-US" sz="2800" b="1" dirty="0" smtClean="0">
                <a:solidFill>
                  <a:srgbClr val="0070C0"/>
                </a:solidFill>
              </a:rPr>
              <a:t>father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05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JPFHS 2012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96537"/>
            <a:ext cx="10803341" cy="54591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70C0"/>
                </a:solidFill>
              </a:rPr>
              <a:t> The </a:t>
            </a:r>
            <a:r>
              <a:rPr lang="en-US" sz="3200" b="1" dirty="0">
                <a:solidFill>
                  <a:srgbClr val="0070C0"/>
                </a:solidFill>
              </a:rPr>
              <a:t>results show that 9 percent of women </a:t>
            </a:r>
            <a:r>
              <a:rPr lang="en-US" sz="3200" b="1" dirty="0" smtClean="0">
                <a:solidFill>
                  <a:srgbClr val="0070C0"/>
                </a:solidFill>
              </a:rPr>
              <a:t>have ever </a:t>
            </a:r>
            <a:r>
              <a:rPr lang="en-US" sz="3200" b="1" dirty="0">
                <a:solidFill>
                  <a:srgbClr val="0070C0"/>
                </a:solidFill>
              </a:rPr>
              <a:t>experienced </a:t>
            </a:r>
            <a:r>
              <a:rPr lang="en-US" sz="3200" b="1" dirty="0" smtClean="0">
                <a:solidFill>
                  <a:srgbClr val="0070C0"/>
                </a:solidFill>
              </a:rPr>
              <a:t>sexual </a:t>
            </a:r>
            <a:r>
              <a:rPr lang="en-US" sz="3200" b="1" dirty="0">
                <a:solidFill>
                  <a:srgbClr val="0070C0"/>
                </a:solidFill>
              </a:rPr>
              <a:t>violence from a current or former </a:t>
            </a:r>
            <a:r>
              <a:rPr lang="en-US" sz="3200" b="1" dirty="0" smtClean="0">
                <a:solidFill>
                  <a:srgbClr val="0070C0"/>
                </a:solidFill>
              </a:rPr>
              <a:t>husband.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Women </a:t>
            </a:r>
            <a:r>
              <a:rPr lang="en-US" sz="3200" b="1" dirty="0">
                <a:solidFill>
                  <a:srgbClr val="0070C0"/>
                </a:solidFill>
              </a:rPr>
              <a:t>who </a:t>
            </a:r>
            <a:r>
              <a:rPr lang="en-US" sz="3200" b="1" dirty="0" smtClean="0">
                <a:solidFill>
                  <a:srgbClr val="0070C0"/>
                </a:solidFill>
              </a:rPr>
              <a:t>are </a:t>
            </a:r>
            <a:r>
              <a:rPr lang="en-US" sz="3200" b="1" dirty="0" smtClean="0">
                <a:solidFill>
                  <a:srgbClr val="FF0000"/>
                </a:solidFill>
              </a:rPr>
              <a:t>not employed</a:t>
            </a:r>
            <a:r>
              <a:rPr lang="en-US" sz="3200" b="1" dirty="0">
                <a:solidFill>
                  <a:srgbClr val="0070C0"/>
                </a:solidFill>
              </a:rPr>
              <a:t>, women with higher </a:t>
            </a:r>
            <a:r>
              <a:rPr lang="en-US" sz="3200" b="1" dirty="0">
                <a:solidFill>
                  <a:srgbClr val="FF0000"/>
                </a:solidFill>
              </a:rPr>
              <a:t>education</a:t>
            </a:r>
            <a:r>
              <a:rPr lang="en-US" sz="3200" b="1" dirty="0">
                <a:solidFill>
                  <a:srgbClr val="0070C0"/>
                </a:solidFill>
              </a:rPr>
              <a:t>, and women in the </a:t>
            </a:r>
            <a:r>
              <a:rPr lang="en-US" sz="3200" b="1" dirty="0">
                <a:solidFill>
                  <a:srgbClr val="FF0000"/>
                </a:solidFill>
              </a:rPr>
              <a:t>highest wealth </a:t>
            </a:r>
            <a:r>
              <a:rPr lang="en-US" sz="3200" b="1" dirty="0">
                <a:solidFill>
                  <a:srgbClr val="0070C0"/>
                </a:solidFill>
              </a:rPr>
              <a:t>quintile are less likely to </a:t>
            </a:r>
            <a:r>
              <a:rPr lang="en-US" sz="3200" b="1" dirty="0" smtClean="0">
                <a:solidFill>
                  <a:srgbClr val="0070C0"/>
                </a:solidFill>
              </a:rPr>
              <a:t>report sexual </a:t>
            </a:r>
            <a:r>
              <a:rPr lang="en-US" sz="3200" b="1" dirty="0">
                <a:solidFill>
                  <a:srgbClr val="0070C0"/>
                </a:solidFill>
              </a:rPr>
              <a:t>violence than their counterparts in the other </a:t>
            </a:r>
            <a:r>
              <a:rPr lang="en-US" sz="3200" b="1" dirty="0" smtClean="0">
                <a:solidFill>
                  <a:srgbClr val="0070C0"/>
                </a:solidFill>
              </a:rPr>
              <a:t>categories.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21 </a:t>
            </a:r>
            <a:r>
              <a:rPr lang="en-US" sz="3200" b="1" dirty="0">
                <a:solidFill>
                  <a:srgbClr val="0070C0"/>
                </a:solidFill>
              </a:rPr>
              <a:t>percent of ever-married women report ever experiencing </a:t>
            </a:r>
            <a:r>
              <a:rPr lang="en-US" sz="3200" b="1" dirty="0" smtClean="0">
                <a:solidFill>
                  <a:srgbClr val="0070C0"/>
                </a:solidFill>
              </a:rPr>
              <a:t>physical violence </a:t>
            </a:r>
            <a:r>
              <a:rPr lang="en-US" sz="3200" b="1" dirty="0">
                <a:solidFill>
                  <a:srgbClr val="0070C0"/>
                </a:solidFill>
              </a:rPr>
              <a:t>from their current or most recent husband, 9 percent report </a:t>
            </a:r>
            <a:r>
              <a:rPr lang="en-US" sz="3200" b="1" dirty="0" smtClean="0">
                <a:solidFill>
                  <a:srgbClr val="0070C0"/>
                </a:solidFill>
              </a:rPr>
              <a:t>sexual </a:t>
            </a:r>
            <a:r>
              <a:rPr lang="en-US" sz="3200" b="1" dirty="0">
                <a:solidFill>
                  <a:srgbClr val="0070C0"/>
                </a:solidFill>
              </a:rPr>
              <a:t>violence, and 25 percent </a:t>
            </a:r>
            <a:r>
              <a:rPr lang="en-US" sz="3200" b="1" dirty="0" smtClean="0">
                <a:solidFill>
                  <a:srgbClr val="0070C0"/>
                </a:solidFill>
              </a:rPr>
              <a:t>report emotional violence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97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1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JPFHS 2012, Forms of spousal violence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324" y="1446026"/>
            <a:ext cx="7506269" cy="53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00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0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HELP-SEEKING BEHAVIOR BY ABUSED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WOMEN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JPFHS 2012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1380"/>
            <a:ext cx="5622877" cy="520662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</a:rPr>
              <a:t>Women </a:t>
            </a:r>
            <a:r>
              <a:rPr lang="en-US" sz="3000" b="1" dirty="0">
                <a:solidFill>
                  <a:srgbClr val="0070C0"/>
                </a:solidFill>
              </a:rPr>
              <a:t>who have experienced only sexual violence are much less likely (5 percent) than </a:t>
            </a:r>
            <a:r>
              <a:rPr lang="en-US" sz="3000" b="1" dirty="0" smtClean="0">
                <a:solidFill>
                  <a:srgbClr val="0070C0"/>
                </a:solidFill>
              </a:rPr>
              <a:t>women who </a:t>
            </a:r>
            <a:r>
              <a:rPr lang="en-US" sz="3000" b="1" dirty="0">
                <a:solidFill>
                  <a:srgbClr val="0070C0"/>
                </a:solidFill>
              </a:rPr>
              <a:t>have experienced physical violence (38 percent) to seek help; help seeking is most common </a:t>
            </a:r>
            <a:r>
              <a:rPr lang="en-US" sz="3000" b="1" dirty="0" smtClean="0">
                <a:solidFill>
                  <a:srgbClr val="0070C0"/>
                </a:solidFill>
              </a:rPr>
              <a:t>among women </a:t>
            </a:r>
            <a:r>
              <a:rPr lang="en-US" sz="3000" b="1" dirty="0">
                <a:solidFill>
                  <a:srgbClr val="0070C0"/>
                </a:solidFill>
              </a:rPr>
              <a:t>who have experienced both </a:t>
            </a:r>
            <a:r>
              <a:rPr lang="en-US" sz="3000" b="1" dirty="0" smtClean="0">
                <a:solidFill>
                  <a:srgbClr val="0070C0"/>
                </a:solidFill>
              </a:rPr>
              <a:t>physical </a:t>
            </a:r>
            <a:r>
              <a:rPr lang="en-US" sz="3000" b="1" dirty="0">
                <a:solidFill>
                  <a:srgbClr val="0070C0"/>
                </a:solidFill>
              </a:rPr>
              <a:t>and sexual violence (61 percent</a:t>
            </a:r>
            <a:r>
              <a:rPr lang="en-US" sz="3000" b="1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499620"/>
            <a:ext cx="6477108" cy="50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86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References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>
                <a:solidFill>
                  <a:srgbClr val="0070C0"/>
                </a:solidFill>
              </a:rPr>
              <a:t>The World Health Organization (WHO). Violence </a:t>
            </a:r>
            <a:r>
              <a:rPr lang="en-US" b="1" dirty="0">
                <a:solidFill>
                  <a:srgbClr val="0070C0"/>
                </a:solidFill>
              </a:rPr>
              <a:t>against </a:t>
            </a:r>
            <a:r>
              <a:rPr lang="en-US" b="1" dirty="0" smtClean="0">
                <a:solidFill>
                  <a:srgbClr val="0070C0"/>
                </a:solidFill>
              </a:rPr>
              <a:t>women, Intimate </a:t>
            </a:r>
            <a:r>
              <a:rPr lang="en-US" b="1" dirty="0">
                <a:solidFill>
                  <a:srgbClr val="0070C0"/>
                </a:solidFill>
              </a:rPr>
              <a:t>partner and sexual violence against </a:t>
            </a:r>
            <a:r>
              <a:rPr lang="en-US" b="1" dirty="0" smtClean="0">
                <a:solidFill>
                  <a:srgbClr val="0070C0"/>
                </a:solidFill>
              </a:rPr>
              <a:t>women, Fact </a:t>
            </a:r>
            <a:r>
              <a:rPr lang="en-US" b="1" dirty="0">
                <a:solidFill>
                  <a:srgbClr val="0070C0"/>
                </a:solidFill>
              </a:rPr>
              <a:t>sheet N°239 </a:t>
            </a:r>
            <a:r>
              <a:rPr lang="en-US" b="1" dirty="0">
                <a:solidFill>
                  <a:srgbClr val="0070C0"/>
                </a:solidFill>
                <a:hlinkClick r:id="rId2"/>
              </a:rPr>
              <a:t>http://www.who.int/mediacentre/factsheets/fs239/en</a:t>
            </a:r>
            <a:r>
              <a:rPr lang="en-US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pPr fontAlgn="base"/>
            <a:endParaRPr lang="en-US" b="1" dirty="0">
              <a:solidFill>
                <a:srgbClr val="0070C0"/>
              </a:solidFill>
            </a:endParaRPr>
          </a:p>
          <a:p>
            <a:pPr fontAlgn="base"/>
            <a:r>
              <a:rPr lang="en-US" b="1" dirty="0" smtClean="0">
                <a:solidFill>
                  <a:srgbClr val="0070C0"/>
                </a:solidFill>
              </a:rPr>
              <a:t>Jordan Population and Health Survey, 2012. Department of Statistics</a:t>
            </a:r>
            <a:r>
              <a:rPr lang="en-US" b="1" dirty="0">
                <a:solidFill>
                  <a:srgbClr val="0070C0"/>
                </a:solidFill>
              </a:rPr>
              <a:t>, Amman. </a:t>
            </a:r>
            <a:r>
              <a:rPr lang="en-US" b="1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dhsprogram.com/pubs/pdf/FR282/FR282.pdf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8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7" y="1421248"/>
            <a:ext cx="10329576" cy="44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94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What is </a:t>
            </a:r>
            <a:r>
              <a:rPr lang="en-US" sz="6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Violence Against Women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78545" cy="46395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sz="3600" b="1" dirty="0">
                <a:solidFill>
                  <a:srgbClr val="0070C0"/>
                </a:solidFill>
              </a:rPr>
              <a:t>UN Declaration on Violence against </a:t>
            </a:r>
            <a:r>
              <a:rPr lang="en-GB" altLang="en-US" sz="3600" b="1" dirty="0" smtClean="0">
                <a:solidFill>
                  <a:srgbClr val="0070C0"/>
                </a:solidFill>
              </a:rPr>
              <a:t>Women: Article 1</a:t>
            </a:r>
            <a:r>
              <a:rPr lang="en-GB" altLang="en-US" sz="3600" dirty="0">
                <a:solidFill>
                  <a:srgbClr val="0070C0"/>
                </a:solidFill>
              </a:rPr>
              <a:t/>
            </a:r>
            <a:br>
              <a:rPr lang="en-GB" altLang="en-US" sz="3600" dirty="0">
                <a:solidFill>
                  <a:srgbClr val="0070C0"/>
                </a:solidFill>
              </a:rPr>
            </a:br>
            <a:endParaRPr lang="en-AU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AU" sz="3400" dirty="0" smtClean="0">
                <a:solidFill>
                  <a:srgbClr val="0070C0"/>
                </a:solidFill>
              </a:rPr>
              <a:t>   United Nations Declaration defines violence against women/</a:t>
            </a:r>
            <a:r>
              <a:rPr lang="en-AU" sz="3400" b="1" dirty="0" smtClean="0">
                <a:solidFill>
                  <a:srgbClr val="0070C0"/>
                </a:solidFill>
              </a:rPr>
              <a:t>girls: </a:t>
            </a:r>
            <a:r>
              <a:rPr lang="en-AU" sz="3400" dirty="0" smtClean="0">
                <a:solidFill>
                  <a:srgbClr val="0070C0"/>
                </a:solidFill>
              </a:rPr>
              <a:t> “any act of </a:t>
            </a:r>
            <a:r>
              <a:rPr lang="en-AU" sz="3400" b="1" dirty="0" smtClean="0">
                <a:solidFill>
                  <a:srgbClr val="0070C0"/>
                </a:solidFill>
              </a:rPr>
              <a:t>gender-based viole</a:t>
            </a:r>
            <a:r>
              <a:rPr lang="en-AU" sz="3400" dirty="0" smtClean="0">
                <a:solidFill>
                  <a:srgbClr val="0070C0"/>
                </a:solidFill>
              </a:rPr>
              <a:t>nce that results in, or is likely to result in, </a:t>
            </a:r>
            <a:r>
              <a:rPr lang="en-AU" sz="3400" b="1" dirty="0" smtClean="0">
                <a:solidFill>
                  <a:srgbClr val="0070C0"/>
                </a:solidFill>
              </a:rPr>
              <a:t>physical, sexual or psychological harm </a:t>
            </a:r>
            <a:r>
              <a:rPr lang="en-AU" sz="3400" dirty="0" smtClean="0">
                <a:solidFill>
                  <a:srgbClr val="0070C0"/>
                </a:solidFill>
              </a:rPr>
              <a:t>or </a:t>
            </a:r>
            <a:r>
              <a:rPr lang="en-AU" sz="3400" b="1" dirty="0" smtClean="0">
                <a:solidFill>
                  <a:srgbClr val="0070C0"/>
                </a:solidFill>
              </a:rPr>
              <a:t>suffering</a:t>
            </a:r>
            <a:r>
              <a:rPr lang="en-AU" sz="3400" dirty="0" smtClean="0">
                <a:solidFill>
                  <a:srgbClr val="0070C0"/>
                </a:solidFill>
              </a:rPr>
              <a:t> to women/girls, including </a:t>
            </a:r>
            <a:r>
              <a:rPr lang="en-AU" sz="3400" b="1" dirty="0" smtClean="0">
                <a:solidFill>
                  <a:srgbClr val="0070C0"/>
                </a:solidFill>
              </a:rPr>
              <a:t>threats</a:t>
            </a:r>
            <a:r>
              <a:rPr lang="en-AU" sz="3400" dirty="0" smtClean="0">
                <a:solidFill>
                  <a:srgbClr val="0070C0"/>
                </a:solidFill>
              </a:rPr>
              <a:t> of such acts, coercion or arbitrary deprivations of liberty, whether occurring in </a:t>
            </a:r>
            <a:r>
              <a:rPr lang="en-AU" sz="3400" b="1" dirty="0" smtClean="0">
                <a:solidFill>
                  <a:srgbClr val="0070C0"/>
                </a:solidFill>
              </a:rPr>
              <a:t>public or private life </a:t>
            </a:r>
            <a:r>
              <a:rPr lang="en-AU" sz="3400" dirty="0" smtClean="0">
                <a:solidFill>
                  <a:srgbClr val="0070C0"/>
                </a:solidFill>
              </a:rPr>
              <a:t>(United Nations, 1993)”.</a:t>
            </a:r>
          </a:p>
        </p:txBody>
      </p:sp>
    </p:spTree>
    <p:extLst>
      <p:ext uri="{BB962C8B-B14F-4D97-AF65-F5344CB8AC3E}">
        <p14:creationId xmlns:p14="http://schemas.microsoft.com/office/powerpoint/2010/main" val="112016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32" y="232013"/>
            <a:ext cx="10677668" cy="88710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What is </a:t>
            </a:r>
            <a:r>
              <a:rPr lang="en-U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Against Women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1364776"/>
            <a:ext cx="11109277" cy="5493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altLang="en-US" sz="5100" b="1" dirty="0">
                <a:solidFill>
                  <a:srgbClr val="0070C0"/>
                </a:solidFill>
              </a:rPr>
              <a:t>UN Declaration on Violence against Women: Article </a:t>
            </a:r>
            <a:r>
              <a:rPr lang="en-GB" altLang="en-US" sz="5100" b="1" dirty="0" smtClean="0">
                <a:solidFill>
                  <a:srgbClr val="0070C0"/>
                </a:solidFill>
              </a:rPr>
              <a:t>2</a:t>
            </a:r>
          </a:p>
          <a:p>
            <a:pPr marL="742950" indent="-742950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n-GB" altLang="en-US" sz="3800" b="1" dirty="0" smtClean="0">
                <a:solidFill>
                  <a:srgbClr val="0070C0"/>
                </a:solidFill>
              </a:rPr>
              <a:t>Violence against women shall be understood to encompass, but not be limited to, the following:  (a)   Physical, sexual and psychological violence occurring in the family, including battering, sexual abuse of female children in the household, dowry-related violence, marital rape, female genital mutilation and other traditional practices harmful to women, non-spousal violence and violence related to exploitation;            </a:t>
            </a:r>
          </a:p>
          <a:p>
            <a:pPr marL="742950" indent="-742950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n-GB" altLang="en-US" sz="3800" b="1" dirty="0" smtClean="0">
                <a:solidFill>
                  <a:srgbClr val="0070C0"/>
                </a:solidFill>
              </a:rPr>
              <a:t>Physical</a:t>
            </a:r>
            <a:r>
              <a:rPr lang="en-GB" altLang="en-US" sz="3800" b="1" dirty="0">
                <a:solidFill>
                  <a:srgbClr val="0070C0"/>
                </a:solidFill>
              </a:rPr>
              <a:t>, sexual and psychological violence occurring within </a:t>
            </a:r>
            <a:r>
              <a:rPr lang="en-GB" altLang="en-US" sz="3800" b="1" dirty="0" smtClean="0">
                <a:solidFill>
                  <a:srgbClr val="0070C0"/>
                </a:solidFill>
              </a:rPr>
              <a:t>the </a:t>
            </a:r>
            <a:r>
              <a:rPr lang="en-GB" altLang="en-US" sz="3800" b="1" dirty="0">
                <a:solidFill>
                  <a:srgbClr val="0070C0"/>
                </a:solidFill>
              </a:rPr>
              <a:t>general community, including rape, sexual abuse, sexual harassment </a:t>
            </a:r>
            <a:r>
              <a:rPr lang="en-GB" altLang="en-US" sz="3800" b="1" dirty="0" smtClean="0">
                <a:solidFill>
                  <a:srgbClr val="0070C0"/>
                </a:solidFill>
              </a:rPr>
              <a:t>and </a:t>
            </a:r>
            <a:r>
              <a:rPr lang="en-GB" altLang="en-US" sz="3800" b="1" dirty="0">
                <a:solidFill>
                  <a:srgbClr val="0070C0"/>
                </a:solidFill>
              </a:rPr>
              <a:t>intimidation at work, in educational institutions and elsewhere, </a:t>
            </a:r>
            <a:r>
              <a:rPr lang="en-GB" altLang="en-US" sz="3800" b="1" dirty="0" smtClean="0">
                <a:solidFill>
                  <a:srgbClr val="0070C0"/>
                </a:solidFill>
              </a:rPr>
              <a:t>trafficking </a:t>
            </a:r>
            <a:r>
              <a:rPr lang="en-GB" altLang="en-US" sz="3800" b="1" dirty="0">
                <a:solidFill>
                  <a:srgbClr val="0070C0"/>
                </a:solidFill>
              </a:rPr>
              <a:t>in women and forced prostitution;            </a:t>
            </a:r>
          </a:p>
          <a:p>
            <a:pPr marL="742950" indent="-742950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n-GB" altLang="en-US" sz="3800" b="1" dirty="0" smtClean="0">
                <a:solidFill>
                  <a:srgbClr val="0070C0"/>
                </a:solidFill>
              </a:rPr>
              <a:t>Physical</a:t>
            </a:r>
            <a:r>
              <a:rPr lang="en-GB" altLang="en-US" sz="3800" b="1" dirty="0">
                <a:solidFill>
                  <a:srgbClr val="0070C0"/>
                </a:solidFill>
              </a:rPr>
              <a:t>, sexual and psychological violence perpetrated or </a:t>
            </a:r>
            <a:r>
              <a:rPr lang="en-GB" altLang="en-US" sz="3800" b="1" dirty="0" smtClean="0">
                <a:solidFill>
                  <a:srgbClr val="0070C0"/>
                </a:solidFill>
              </a:rPr>
              <a:t>condoned </a:t>
            </a:r>
            <a:r>
              <a:rPr lang="en-GB" altLang="en-US" sz="3800" b="1" dirty="0">
                <a:solidFill>
                  <a:srgbClr val="0070C0"/>
                </a:solidFill>
              </a:rPr>
              <a:t>by the State, wherever it occurs</a:t>
            </a:r>
            <a:endParaRPr lang="en-US" sz="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296887"/>
            <a:ext cx="10515600" cy="590217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is </a:t>
            </a:r>
            <a:r>
              <a:rPr lang="en-US" sz="54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Against Women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1173706"/>
            <a:ext cx="11000096" cy="56842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GB" altLang="en-US" sz="3900" b="1" dirty="0">
                <a:solidFill>
                  <a:srgbClr val="0070C0"/>
                </a:solidFill>
              </a:rPr>
              <a:t>UN Declaration on Violence against Women: </a:t>
            </a:r>
            <a:r>
              <a:rPr lang="en-GB" altLang="en-US" sz="3900" b="1" dirty="0" smtClean="0">
                <a:solidFill>
                  <a:srgbClr val="0070C0"/>
                </a:solidFill>
              </a:rPr>
              <a:t>Article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sz="3000" b="1" dirty="0" smtClean="0">
                <a:solidFill>
                  <a:srgbClr val="0070C0"/>
                </a:solidFill>
              </a:rPr>
              <a:t>Women </a:t>
            </a:r>
            <a:r>
              <a:rPr lang="en-GB" altLang="en-US" sz="3000" b="1" dirty="0">
                <a:solidFill>
                  <a:srgbClr val="0070C0"/>
                </a:solidFill>
              </a:rPr>
              <a:t>are entitled to the equal enjoyment and protection of all      human rights and fundamental freedoms in the political, economic,      social, cultural, civil or any other field.  These rights </a:t>
            </a:r>
            <a:r>
              <a:rPr lang="en-GB" altLang="en-US" sz="3000" b="1" dirty="0" smtClean="0">
                <a:solidFill>
                  <a:srgbClr val="0070C0"/>
                </a:solidFill>
              </a:rPr>
              <a:t>include:</a:t>
            </a:r>
            <a:r>
              <a:rPr lang="en-GB" altLang="en-US" sz="3000" b="1" dirty="0">
                <a:solidFill>
                  <a:srgbClr val="0070C0"/>
                </a:solidFill>
              </a:rPr>
              <a:t>	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altLang="en-US" sz="3000" b="1" dirty="0">
                <a:solidFill>
                  <a:srgbClr val="0070C0"/>
                </a:solidFill>
              </a:rPr>
              <a:t>(a)   The right to life;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altLang="en-US" sz="3000" b="1" dirty="0">
                <a:solidFill>
                  <a:srgbClr val="0070C0"/>
                </a:solidFill>
              </a:rPr>
              <a:t>(b)   The right to equality;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altLang="en-US" sz="3000" b="1" dirty="0">
                <a:solidFill>
                  <a:srgbClr val="0070C0"/>
                </a:solidFill>
              </a:rPr>
              <a:t>(c)   The right to liberty and security of person;  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altLang="en-US" sz="3000" b="1" dirty="0">
                <a:solidFill>
                  <a:srgbClr val="0070C0"/>
                </a:solidFill>
              </a:rPr>
              <a:t>(d)   The right to equal protection under the law;             </a:t>
            </a:r>
          </a:p>
          <a:p>
            <a:pPr marL="514350" indent="-514350">
              <a:lnSpc>
                <a:spcPct val="80000"/>
              </a:lnSpc>
              <a:buAutoNum type="alphaLcParenBoth" startAt="5"/>
              <a:defRPr/>
            </a:pPr>
            <a:r>
              <a:rPr lang="en-GB" altLang="en-US" sz="3000" b="1" dirty="0" smtClean="0">
                <a:solidFill>
                  <a:srgbClr val="0070C0"/>
                </a:solidFill>
              </a:rPr>
              <a:t>  The </a:t>
            </a:r>
            <a:r>
              <a:rPr lang="en-GB" altLang="en-US" sz="3000" b="1" dirty="0">
                <a:solidFill>
                  <a:srgbClr val="0070C0"/>
                </a:solidFill>
              </a:rPr>
              <a:t>right to be free from all forms of discrimination;            </a:t>
            </a:r>
            <a:endParaRPr lang="en-GB" altLang="en-US" sz="3000" b="1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80000"/>
              </a:lnSpc>
              <a:buAutoNum type="alphaLcParenBoth" startAt="5"/>
              <a:defRPr/>
            </a:pPr>
            <a:r>
              <a:rPr lang="en-GB" altLang="en-US" sz="3000" b="1" dirty="0" smtClean="0">
                <a:solidFill>
                  <a:srgbClr val="0070C0"/>
                </a:solidFill>
              </a:rPr>
              <a:t>  </a:t>
            </a:r>
            <a:r>
              <a:rPr lang="en-GB" altLang="en-US" sz="3000" b="1" dirty="0">
                <a:solidFill>
                  <a:srgbClr val="0070C0"/>
                </a:solidFill>
              </a:rPr>
              <a:t>The right to the highest standard attainable of physical and      mental health;             </a:t>
            </a:r>
          </a:p>
          <a:p>
            <a:pPr marL="514350" indent="-514350">
              <a:lnSpc>
                <a:spcPct val="80000"/>
              </a:lnSpc>
              <a:buAutoNum type="alphaLcParenBoth" startAt="7"/>
              <a:defRPr/>
            </a:pPr>
            <a:r>
              <a:rPr lang="en-GB" altLang="en-US" sz="3000" b="1" dirty="0" smtClean="0">
                <a:solidFill>
                  <a:srgbClr val="0070C0"/>
                </a:solidFill>
              </a:rPr>
              <a:t>The </a:t>
            </a:r>
            <a:r>
              <a:rPr lang="en-GB" altLang="en-US" sz="3000" b="1" dirty="0">
                <a:solidFill>
                  <a:srgbClr val="0070C0"/>
                </a:solidFill>
              </a:rPr>
              <a:t>right to just and favourable conditions of work;            </a:t>
            </a:r>
            <a:endParaRPr lang="en-GB" altLang="en-US" sz="3000" b="1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80000"/>
              </a:lnSpc>
              <a:buAutoNum type="alphaLcParenBoth" startAt="7"/>
              <a:defRPr/>
            </a:pPr>
            <a:r>
              <a:rPr lang="en-GB" altLang="en-US" sz="3000" b="1" dirty="0" smtClean="0">
                <a:solidFill>
                  <a:srgbClr val="0070C0"/>
                </a:solidFill>
              </a:rPr>
              <a:t>The </a:t>
            </a:r>
            <a:r>
              <a:rPr lang="en-GB" altLang="en-US" sz="3000" b="1" dirty="0">
                <a:solidFill>
                  <a:srgbClr val="0070C0"/>
                </a:solidFill>
              </a:rPr>
              <a:t>right not to be subjected to torture, or other cruel, </a:t>
            </a:r>
            <a:r>
              <a:rPr lang="en-GB" altLang="en-US" sz="3000" b="1" dirty="0" smtClean="0">
                <a:solidFill>
                  <a:srgbClr val="0070C0"/>
                </a:solidFill>
              </a:rPr>
              <a:t>inhuman </a:t>
            </a:r>
            <a:r>
              <a:rPr lang="en-GB" altLang="en-US" sz="3000" b="1" dirty="0">
                <a:solidFill>
                  <a:srgbClr val="0070C0"/>
                </a:solidFill>
              </a:rPr>
              <a:t>or degrading treatment or punishment.</a:t>
            </a:r>
            <a:r>
              <a:rPr lang="fr-FR" altLang="en-US" sz="3000" b="1" dirty="0">
                <a:solidFill>
                  <a:srgbClr val="0070C0"/>
                </a:solidFill>
              </a:rPr>
              <a:t>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1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281028"/>
            <a:ext cx="10515600" cy="67431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Against </a:t>
            </a:r>
            <a:r>
              <a:rPr lang="en-US" sz="6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Women, </a:t>
            </a:r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Introduction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51" y="1174189"/>
            <a:ext cx="11356644" cy="593629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Violence </a:t>
            </a:r>
            <a:r>
              <a:rPr lang="en-US" sz="6000" b="1" dirty="0">
                <a:solidFill>
                  <a:srgbClr val="0070C0"/>
                </a:solidFill>
              </a:rPr>
              <a:t>against women takes many forms – physical, </a:t>
            </a:r>
            <a:r>
              <a:rPr lang="en-US" sz="6000" b="1" dirty="0" smtClean="0">
                <a:solidFill>
                  <a:srgbClr val="0070C0"/>
                </a:solidFill>
              </a:rPr>
              <a:t>sexual, psychological </a:t>
            </a:r>
            <a:r>
              <a:rPr lang="en-US" sz="6000" b="1" dirty="0">
                <a:solidFill>
                  <a:srgbClr val="0070C0"/>
                </a:solidFill>
              </a:rPr>
              <a:t>and economic. </a:t>
            </a:r>
            <a:endParaRPr lang="en-US" sz="6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70C0"/>
                </a:solidFill>
              </a:rPr>
              <a:t>  These </a:t>
            </a:r>
            <a:r>
              <a:rPr lang="en-US" sz="6000" b="1" dirty="0">
                <a:solidFill>
                  <a:srgbClr val="0070C0"/>
                </a:solidFill>
              </a:rPr>
              <a:t>forms of violence </a:t>
            </a:r>
            <a:r>
              <a:rPr lang="en-US" sz="6000" b="1" dirty="0" smtClean="0">
                <a:solidFill>
                  <a:srgbClr val="0070C0"/>
                </a:solidFill>
              </a:rPr>
              <a:t>are interrelated </a:t>
            </a:r>
            <a:r>
              <a:rPr lang="en-US" sz="6000" b="1" dirty="0">
                <a:solidFill>
                  <a:srgbClr val="0070C0"/>
                </a:solidFill>
              </a:rPr>
              <a:t>and affect women from before birth to old age. </a:t>
            </a:r>
            <a:endParaRPr lang="en-US" sz="60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70C0"/>
                </a:solidFill>
              </a:rPr>
              <a:t>Women </a:t>
            </a:r>
            <a:r>
              <a:rPr lang="en-US" sz="6000" b="1" dirty="0">
                <a:solidFill>
                  <a:srgbClr val="0070C0"/>
                </a:solidFill>
              </a:rPr>
              <a:t>who experience violence suffer a range of </a:t>
            </a:r>
            <a:r>
              <a:rPr lang="en-US" sz="6000" b="1" dirty="0" smtClean="0">
                <a:solidFill>
                  <a:srgbClr val="0070C0"/>
                </a:solidFill>
              </a:rPr>
              <a:t>health problems </a:t>
            </a:r>
            <a:r>
              <a:rPr lang="en-US" sz="6000" b="1" dirty="0">
                <a:solidFill>
                  <a:srgbClr val="0070C0"/>
                </a:solidFill>
              </a:rPr>
              <a:t>and their ability to participate in public life is diminished.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70C0"/>
                </a:solidFill>
              </a:rPr>
              <a:t>  Violence </a:t>
            </a:r>
            <a:r>
              <a:rPr lang="en-US" sz="6000" b="1" dirty="0">
                <a:solidFill>
                  <a:srgbClr val="0070C0"/>
                </a:solidFill>
              </a:rPr>
              <a:t>against women harms families and communities </a:t>
            </a:r>
            <a:r>
              <a:rPr lang="en-US" sz="6000" b="1" dirty="0" smtClean="0">
                <a:solidFill>
                  <a:srgbClr val="0070C0"/>
                </a:solidFill>
              </a:rPr>
              <a:t>across generations </a:t>
            </a:r>
            <a:r>
              <a:rPr lang="en-US" sz="6000" b="1" dirty="0">
                <a:solidFill>
                  <a:srgbClr val="0070C0"/>
                </a:solidFill>
              </a:rPr>
              <a:t>and reinforces other violence prevalent in society.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70C0"/>
                </a:solidFill>
              </a:rPr>
              <a:t>  Violence </a:t>
            </a:r>
            <a:r>
              <a:rPr lang="en-US" sz="6000" b="1" dirty="0">
                <a:solidFill>
                  <a:srgbClr val="0070C0"/>
                </a:solidFill>
              </a:rPr>
              <a:t>against women also impoverishes women, </a:t>
            </a:r>
            <a:r>
              <a:rPr lang="en-US" sz="6000" b="1" dirty="0" smtClean="0">
                <a:solidFill>
                  <a:srgbClr val="0070C0"/>
                </a:solidFill>
              </a:rPr>
              <a:t>their families</a:t>
            </a:r>
            <a:r>
              <a:rPr lang="en-US" sz="6000" b="1" dirty="0">
                <a:solidFill>
                  <a:srgbClr val="0070C0"/>
                </a:solidFill>
              </a:rPr>
              <a:t>, communities and nations</a:t>
            </a:r>
            <a:r>
              <a:rPr lang="en-US" sz="6000" b="1" dirty="0" smtClean="0">
                <a:solidFill>
                  <a:srgbClr val="0070C0"/>
                </a:solidFill>
              </a:rPr>
              <a:t>.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1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Against Women, </a:t>
            </a:r>
            <a:r>
              <a:rPr lang="en-US" sz="6000" b="1" dirty="0">
                <a:solidFill>
                  <a:srgbClr val="FF0000"/>
                </a:solidFill>
              </a:rPr>
              <a:t>Introduction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160060"/>
            <a:ext cx="11163868" cy="5568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The two main forms of violence against women are </a:t>
            </a:r>
            <a:r>
              <a:rPr lang="en-US" sz="3200" b="1" dirty="0" smtClean="0">
                <a:solidFill>
                  <a:srgbClr val="0070C0"/>
                </a:solidFill>
              </a:rPr>
              <a:t>intimate </a:t>
            </a:r>
            <a:r>
              <a:rPr lang="en-US" sz="3200" b="1" dirty="0">
                <a:solidFill>
                  <a:srgbClr val="0070C0"/>
                </a:solidFill>
              </a:rPr>
              <a:t>partner violence (IPV, </a:t>
            </a:r>
            <a:r>
              <a:rPr lang="en-US" sz="3200" b="1" dirty="0" smtClean="0">
                <a:solidFill>
                  <a:srgbClr val="0070C0"/>
                </a:solidFill>
              </a:rPr>
              <a:t>or domestic </a:t>
            </a:r>
            <a:r>
              <a:rPr lang="en-US" sz="3200" b="1" dirty="0">
                <a:solidFill>
                  <a:srgbClr val="0070C0"/>
                </a:solidFill>
              </a:rPr>
              <a:t>violence) and sexual violence.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Most </a:t>
            </a:r>
            <a:r>
              <a:rPr lang="en-US" sz="3200" b="1" dirty="0" smtClean="0">
                <a:solidFill>
                  <a:srgbClr val="0070C0"/>
                </a:solidFill>
              </a:rPr>
              <a:t>victims are </a:t>
            </a:r>
            <a:r>
              <a:rPr lang="en-US" sz="3200" b="1" dirty="0">
                <a:solidFill>
                  <a:srgbClr val="0070C0"/>
                </a:solidFill>
              </a:rPr>
              <a:t>women and most perpetrators are men.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fontAlgn="base"/>
            <a:r>
              <a:rPr lang="en-US" sz="3400" b="1" dirty="0" smtClean="0">
                <a:solidFill>
                  <a:srgbClr val="FF0000"/>
                </a:solidFill>
              </a:rPr>
              <a:t>Intimate </a:t>
            </a:r>
            <a:r>
              <a:rPr lang="en-US" sz="3400" b="1" dirty="0">
                <a:solidFill>
                  <a:srgbClr val="FF0000"/>
                </a:solidFill>
              </a:rPr>
              <a:t>partner violence</a:t>
            </a:r>
            <a:r>
              <a:rPr lang="en-US" sz="3400" b="1" dirty="0">
                <a:solidFill>
                  <a:srgbClr val="0070C0"/>
                </a:solidFill>
              </a:rPr>
              <a:t> refers to </a:t>
            </a:r>
            <a:r>
              <a:rPr lang="en-US" sz="3400" b="1" dirty="0" smtClean="0">
                <a:solidFill>
                  <a:srgbClr val="0070C0"/>
                </a:solidFill>
              </a:rPr>
              <a:t>behavior </a:t>
            </a:r>
            <a:r>
              <a:rPr lang="en-US" sz="3400" b="1" dirty="0">
                <a:solidFill>
                  <a:srgbClr val="0070C0"/>
                </a:solidFill>
              </a:rPr>
              <a:t>by an intimate partner or ex-partner that causes physical, sexual or psychological harm, including physical aggression, sexual coercion, psychological abuse and controlling behaviours.</a:t>
            </a:r>
          </a:p>
          <a:p>
            <a:pPr fontAlgn="base"/>
            <a:r>
              <a:rPr lang="en-US" sz="3400" b="1" dirty="0">
                <a:solidFill>
                  <a:srgbClr val="FF0000"/>
                </a:solidFill>
              </a:rPr>
              <a:t>Sexual violence</a:t>
            </a:r>
            <a:r>
              <a:rPr lang="en-US" sz="3400" b="1" dirty="0">
                <a:solidFill>
                  <a:srgbClr val="0070C0"/>
                </a:solidFill>
              </a:rPr>
              <a:t> is any sexual act, attempt to obtain a sexual act, or other act directed against a person’s sexuality using coercion, by any person regardless of their relationship to the victim, in any setting. It includes </a:t>
            </a:r>
            <a:r>
              <a:rPr lang="en-US" sz="3400" b="1" dirty="0" smtClean="0">
                <a:solidFill>
                  <a:srgbClr val="0070C0"/>
                </a:solidFill>
              </a:rPr>
              <a:t>rape</a:t>
            </a:r>
            <a:r>
              <a:rPr lang="en-US" sz="3400" b="1" dirty="0">
                <a:solidFill>
                  <a:srgbClr val="0070C0"/>
                </a:solidFill>
              </a:rPr>
              <a:t>.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1481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Violence Against </a:t>
            </a:r>
            <a:r>
              <a:rPr lang="en-US" sz="6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Women, </a:t>
            </a:r>
            <a:r>
              <a:rPr lang="en-US" sz="6000" b="1" dirty="0">
                <a:solidFill>
                  <a:srgbClr val="FF0000"/>
                </a:solidFill>
              </a:rPr>
              <a:t>Introduction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0185"/>
            <a:ext cx="11076297" cy="55478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Violence against women is not confined to a specific culture, region or country, or to particular groups of women within a society. The roots of violence against women lie in persistent discrimination against women.</a:t>
            </a:r>
          </a:p>
          <a:p>
            <a:pPr marL="0" indent="0">
              <a:buNone/>
            </a:pPr>
            <a:endParaRPr lang="en-US" sz="5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Other common forms of violence against women are: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Early marriage of girls </a:t>
            </a:r>
            <a:r>
              <a:rPr lang="en-US" sz="2600" b="1" dirty="0" smtClean="0">
                <a:solidFill>
                  <a:srgbClr val="0070C0"/>
                </a:solidFill>
              </a:rPr>
              <a:t>in South Asia and </a:t>
            </a:r>
            <a:r>
              <a:rPr lang="en-US" sz="2600" b="1" dirty="0" err="1" smtClean="0">
                <a:solidFill>
                  <a:srgbClr val="0070C0"/>
                </a:solidFill>
              </a:rPr>
              <a:t>Sub-saharan</a:t>
            </a:r>
            <a:r>
              <a:rPr lang="en-US" sz="2600" b="1" dirty="0" smtClean="0">
                <a:solidFill>
                  <a:srgbClr val="0070C0"/>
                </a:solidFill>
              </a:rPr>
              <a:t> Africa (60 million girls/year)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Female genital mutilation</a:t>
            </a:r>
            <a:r>
              <a:rPr lang="en-US" b="1" dirty="0" smtClean="0">
                <a:solidFill>
                  <a:srgbClr val="0070C0"/>
                </a:solidFill>
              </a:rPr>
              <a:t>, in Africa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Dowry murder</a:t>
            </a:r>
            <a:r>
              <a:rPr lang="en-US" b="1" dirty="0" smtClean="0">
                <a:solidFill>
                  <a:srgbClr val="0070C0"/>
                </a:solidFill>
              </a:rPr>
              <a:t>, in South Asia (woman killed by husband’s family)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“Honor killing” </a:t>
            </a:r>
            <a:r>
              <a:rPr lang="en-US" b="1" dirty="0" smtClean="0">
                <a:solidFill>
                  <a:srgbClr val="0070C0"/>
                </a:solidFill>
              </a:rPr>
              <a:t>(rape victims, accused of adultery) killed by relatives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Human trafficking </a:t>
            </a:r>
            <a:r>
              <a:rPr lang="en-US" b="1" dirty="0" smtClean="0">
                <a:solidFill>
                  <a:srgbClr val="0070C0"/>
                </a:solidFill>
              </a:rPr>
              <a:t>(80% of trafficked are women and girls)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Sexual harassment </a:t>
            </a:r>
            <a:r>
              <a:rPr lang="en-US" b="1" dirty="0" smtClean="0">
                <a:solidFill>
                  <a:srgbClr val="0070C0"/>
                </a:solidFill>
              </a:rPr>
              <a:t>(reported by 30-50% working women around the world).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8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12836</TotalTime>
  <Words>1877</Words>
  <Application>Microsoft Office PowerPoint</Application>
  <PresentationFormat>Widescreen</PresentationFormat>
  <Paragraphs>134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Chiller</vt:lpstr>
      <vt:lpstr>Wingdings</vt:lpstr>
      <vt:lpstr>Office Theme</vt:lpstr>
      <vt:lpstr>Violence Against Women</vt:lpstr>
      <vt:lpstr>25 November  the International Day for the Elimination of Violence Against Women</vt:lpstr>
      <vt:lpstr>PowerPoint Presentation</vt:lpstr>
      <vt:lpstr>What is Violence Against Women?</vt:lpstr>
      <vt:lpstr>What is Violence Against Women?</vt:lpstr>
      <vt:lpstr>What is Violence Against Women?</vt:lpstr>
      <vt:lpstr>Violence Against Women, Introduction</vt:lpstr>
      <vt:lpstr>Violence Against Women, Introduction</vt:lpstr>
      <vt:lpstr>Violence Against Women, Introduction</vt:lpstr>
      <vt:lpstr>Violence Against Women, Introduction</vt:lpstr>
      <vt:lpstr>Scope of the Problem</vt:lpstr>
      <vt:lpstr>Setting or Location: Public/Private Dichotomy</vt:lpstr>
      <vt:lpstr>PowerPoint Presentation</vt:lpstr>
      <vt:lpstr>Risk Factors</vt:lpstr>
      <vt:lpstr>Risk Factors</vt:lpstr>
      <vt:lpstr>Health Consequences</vt:lpstr>
      <vt:lpstr>Health Consequences, cont.</vt:lpstr>
      <vt:lpstr>Impact on the Children</vt:lpstr>
      <vt:lpstr>Social and Economic Costs</vt:lpstr>
      <vt:lpstr>Prevention and Response</vt:lpstr>
      <vt:lpstr>Jordan Population and Family Health Survey, 2012</vt:lpstr>
      <vt:lpstr>Jordan Population and Family Health Survey, 2012</vt:lpstr>
      <vt:lpstr>Women’s Experience of physical violence JPFHS 2012</vt:lpstr>
      <vt:lpstr>PowerPoint Presentation</vt:lpstr>
      <vt:lpstr>JPFHS 2012</vt:lpstr>
      <vt:lpstr>JPFHS 2012</vt:lpstr>
      <vt:lpstr>JPFHS 2012, Forms of spousal violence</vt:lpstr>
      <vt:lpstr>HELP-SEEKING BEHAVIOR BY ABUSED WOMEN JPFHS 2012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Against Women</dc:title>
  <dc:creator>sireen</dc:creator>
  <cp:lastModifiedBy>sireen</cp:lastModifiedBy>
  <cp:revision>69</cp:revision>
  <dcterms:created xsi:type="dcterms:W3CDTF">2015-08-28T20:15:31Z</dcterms:created>
  <dcterms:modified xsi:type="dcterms:W3CDTF">2015-11-08T08:42:19Z</dcterms:modified>
</cp:coreProperties>
</file>